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90.jpg" ContentType="image/png"/>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83" r:id="rId2"/>
    <p:sldId id="559" r:id="rId3"/>
    <p:sldId id="669" r:id="rId4"/>
    <p:sldId id="670" r:id="rId5"/>
    <p:sldId id="671" r:id="rId6"/>
    <p:sldId id="672" r:id="rId7"/>
    <p:sldId id="652" r:id="rId8"/>
    <p:sldId id="651" r:id="rId9"/>
    <p:sldId id="632" r:id="rId10"/>
    <p:sldId id="650" r:id="rId11"/>
    <p:sldId id="666" r:id="rId12"/>
    <p:sldId id="636" r:id="rId13"/>
    <p:sldId id="637" r:id="rId14"/>
    <p:sldId id="644" r:id="rId15"/>
    <p:sldId id="642" r:id="rId16"/>
    <p:sldId id="643" r:id="rId17"/>
    <p:sldId id="667" r:id="rId18"/>
    <p:sldId id="453" r:id="rId19"/>
    <p:sldId id="561" r:id="rId20"/>
    <p:sldId id="557" r:id="rId21"/>
    <p:sldId id="560" r:id="rId22"/>
    <p:sldId id="679" r:id="rId23"/>
    <p:sldId id="674" r:id="rId24"/>
    <p:sldId id="545" r:id="rId25"/>
    <p:sldId id="440" r:id="rId26"/>
    <p:sldId id="546" r:id="rId27"/>
    <p:sldId id="678" r:id="rId28"/>
    <p:sldId id="454" r:id="rId29"/>
    <p:sldId id="564" r:id="rId30"/>
    <p:sldId id="668" r:id="rId31"/>
    <p:sldId id="556" r:id="rId32"/>
    <p:sldId id="563" r:id="rId33"/>
    <p:sldId id="562" r:id="rId34"/>
    <p:sldId id="30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237"/>
    <a:srgbClr val="028842"/>
    <a:srgbClr val="01411F"/>
    <a:srgbClr val="02AE54"/>
    <a:srgbClr val="E73A1C"/>
    <a:srgbClr val="03F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6027" autoAdjust="0"/>
  </p:normalViewPr>
  <p:slideViewPr>
    <p:cSldViewPr snapToGrid="0">
      <p:cViewPr varScale="1">
        <p:scale>
          <a:sx n="65" d="100"/>
          <a:sy n="65" d="100"/>
        </p:scale>
        <p:origin x="858" y="60"/>
      </p:cViewPr>
      <p:guideLst/>
    </p:cSldViewPr>
  </p:slideViewPr>
  <p:notesTextViewPr>
    <p:cViewPr>
      <p:scale>
        <a:sx n="1" d="1"/>
        <a:sy n="1" d="1"/>
      </p:scale>
      <p:origin x="0" y="0"/>
    </p:cViewPr>
  </p:notesTextViewPr>
  <p:sorterViewPr>
    <p:cViewPr>
      <p:scale>
        <a:sx n="100" d="100"/>
        <a:sy n="100" d="100"/>
      </p:scale>
      <p:origin x="0" y="-79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3649E-2"/>
          <c:y val="3.1992E-2"/>
          <c:w val="0.95663500000000001"/>
          <c:h val="0.83897500000000003"/>
        </c:manualLayout>
      </c:layout>
      <c:barChart>
        <c:barDir val="col"/>
        <c:grouping val="clustered"/>
        <c:varyColors val="0"/>
        <c:ser>
          <c:idx val="0"/>
          <c:order val="0"/>
          <c:tx>
            <c:strRef>
              <c:f>Sheet1!$B$1</c:f>
              <c:strCache>
                <c:ptCount val="1"/>
                <c:pt idx="0">
                  <c:v>CVPR+ICCV 2015</c:v>
                </c:pt>
              </c:strCache>
            </c:strRef>
          </c:tx>
          <c:spPr>
            <a:solidFill>
              <a:srgbClr val="BFBFBF"/>
            </a:solidFill>
            <a:ln w="12700" cap="flat">
              <a:noFill/>
              <a:miter lim="400000"/>
            </a:ln>
            <a:effectLst/>
          </c:spPr>
          <c:invertIfNegative val="0"/>
          <c:cat>
            <c:strRef>
              <c:f>Sheet1!$A$2:$A$16</c:f>
              <c:strCache>
                <c:ptCount val="15"/>
                <c:pt idx="0">
                  <c:v>Microsoft</c:v>
                </c:pt>
                <c:pt idx="1">
                  <c:v>CMU</c:v>
                </c:pt>
                <c:pt idx="2">
                  <c:v>商汤科技</c:v>
                </c:pt>
                <c:pt idx="3">
                  <c:v>Stanford </c:v>
                </c:pt>
                <c:pt idx="4">
                  <c:v> Berkeley</c:v>
                </c:pt>
                <c:pt idx="5">
                  <c:v>Google</c:v>
                </c:pt>
                <c:pt idx="6">
                  <c:v>MIT</c:v>
                </c:pt>
                <c:pt idx="7">
                  <c:v>Adobe</c:v>
                </c:pt>
                <c:pt idx="8">
                  <c:v>Oxford</c:v>
                </c:pt>
                <c:pt idx="9">
                  <c:v>Facebook</c:v>
                </c:pt>
                <c:pt idx="10">
                  <c:v>Cambridge</c:v>
                </c:pt>
                <c:pt idx="11">
                  <c:v>IBM</c:v>
                </c:pt>
                <c:pt idx="12">
                  <c:v>Tencent</c:v>
                </c:pt>
                <c:pt idx="13">
                  <c:v>Baidu</c:v>
                </c:pt>
                <c:pt idx="14">
                  <c:v>Alibaba</c:v>
                </c:pt>
              </c:strCache>
            </c:strRef>
          </c:cat>
          <c:val>
            <c:numRef>
              <c:f>Sheet1!$B$2:$B$16</c:f>
              <c:numCache>
                <c:formatCode>General</c:formatCode>
                <c:ptCount val="15"/>
                <c:pt idx="0">
                  <c:v>83</c:v>
                </c:pt>
                <c:pt idx="1">
                  <c:v>55</c:v>
                </c:pt>
                <c:pt idx="2">
                  <c:v>32</c:v>
                </c:pt>
                <c:pt idx="3">
                  <c:v>36</c:v>
                </c:pt>
                <c:pt idx="4">
                  <c:v>46</c:v>
                </c:pt>
                <c:pt idx="5">
                  <c:v>38</c:v>
                </c:pt>
                <c:pt idx="6">
                  <c:v>31</c:v>
                </c:pt>
                <c:pt idx="7">
                  <c:v>21</c:v>
                </c:pt>
                <c:pt idx="8">
                  <c:v>15</c:v>
                </c:pt>
                <c:pt idx="9">
                  <c:v>12</c:v>
                </c:pt>
                <c:pt idx="10">
                  <c:v>6</c:v>
                </c:pt>
                <c:pt idx="11">
                  <c:v>13</c:v>
                </c:pt>
                <c:pt idx="12">
                  <c:v>0</c:v>
                </c:pt>
                <c:pt idx="13">
                  <c:v>10</c:v>
                </c:pt>
                <c:pt idx="14">
                  <c:v>2</c:v>
                </c:pt>
              </c:numCache>
            </c:numRef>
          </c:val>
          <c:extLst xmlns:c16r2="http://schemas.microsoft.com/office/drawing/2015/06/chart">
            <c:ext xmlns:c16="http://schemas.microsoft.com/office/drawing/2014/chart" uri="{C3380CC4-5D6E-409C-BE32-E72D297353CC}">
              <c16:uniqueId val="{00000000-F8D9-49D6-88D0-DA4DAB8105E8}"/>
            </c:ext>
          </c:extLst>
        </c:ser>
        <c:ser>
          <c:idx val="1"/>
          <c:order val="1"/>
          <c:tx>
            <c:strRef>
              <c:f>Sheet1!$C$1</c:f>
              <c:strCache>
                <c:ptCount val="1"/>
                <c:pt idx="0">
                  <c:v>CVPR+ECCV 2016</c:v>
                </c:pt>
              </c:strCache>
            </c:strRef>
          </c:tx>
          <c:spPr>
            <a:solidFill>
              <a:srgbClr val="808080"/>
            </a:solidFill>
            <a:ln w="12700" cap="flat">
              <a:noFill/>
              <a:miter lim="400000"/>
            </a:ln>
            <a:effectLst/>
          </c:spPr>
          <c:invertIfNegative val="0"/>
          <c:cat>
            <c:strRef>
              <c:f>Sheet1!$A$2:$A$16</c:f>
              <c:strCache>
                <c:ptCount val="15"/>
                <c:pt idx="0">
                  <c:v>Microsoft</c:v>
                </c:pt>
                <c:pt idx="1">
                  <c:v>CMU</c:v>
                </c:pt>
                <c:pt idx="2">
                  <c:v>商汤科技</c:v>
                </c:pt>
                <c:pt idx="3">
                  <c:v>Stanford </c:v>
                </c:pt>
                <c:pt idx="4">
                  <c:v> Berkeley</c:v>
                </c:pt>
                <c:pt idx="5">
                  <c:v>Google</c:v>
                </c:pt>
                <c:pt idx="6">
                  <c:v>MIT</c:v>
                </c:pt>
                <c:pt idx="7">
                  <c:v>Adobe</c:v>
                </c:pt>
                <c:pt idx="8">
                  <c:v>Oxford</c:v>
                </c:pt>
                <c:pt idx="9">
                  <c:v>Facebook</c:v>
                </c:pt>
                <c:pt idx="10">
                  <c:v>Cambridge</c:v>
                </c:pt>
                <c:pt idx="11">
                  <c:v>IBM</c:v>
                </c:pt>
                <c:pt idx="12">
                  <c:v>Tencent</c:v>
                </c:pt>
                <c:pt idx="13">
                  <c:v>Baidu</c:v>
                </c:pt>
                <c:pt idx="14">
                  <c:v>Alibaba</c:v>
                </c:pt>
              </c:strCache>
            </c:strRef>
          </c:cat>
          <c:val>
            <c:numRef>
              <c:f>Sheet1!$C$2:$C$16</c:f>
              <c:numCache>
                <c:formatCode>General</c:formatCode>
                <c:ptCount val="15"/>
                <c:pt idx="0">
                  <c:v>41</c:v>
                </c:pt>
                <c:pt idx="1">
                  <c:v>31</c:v>
                </c:pt>
                <c:pt idx="2">
                  <c:v>44</c:v>
                </c:pt>
                <c:pt idx="3">
                  <c:v>27</c:v>
                </c:pt>
                <c:pt idx="4">
                  <c:v>25</c:v>
                </c:pt>
                <c:pt idx="5">
                  <c:v>14</c:v>
                </c:pt>
                <c:pt idx="6">
                  <c:v>20</c:v>
                </c:pt>
                <c:pt idx="7">
                  <c:v>14</c:v>
                </c:pt>
                <c:pt idx="8">
                  <c:v>18</c:v>
                </c:pt>
                <c:pt idx="9">
                  <c:v>5</c:v>
                </c:pt>
                <c:pt idx="10">
                  <c:v>15</c:v>
                </c:pt>
                <c:pt idx="11">
                  <c:v>3</c:v>
                </c:pt>
                <c:pt idx="12">
                  <c:v>1</c:v>
                </c:pt>
                <c:pt idx="13">
                  <c:v>0</c:v>
                </c:pt>
                <c:pt idx="14">
                  <c:v>0</c:v>
                </c:pt>
              </c:numCache>
            </c:numRef>
          </c:val>
          <c:extLst xmlns:c16r2="http://schemas.microsoft.com/office/drawing/2015/06/chart">
            <c:ext xmlns:c16="http://schemas.microsoft.com/office/drawing/2014/chart" uri="{C3380CC4-5D6E-409C-BE32-E72D297353CC}">
              <c16:uniqueId val="{00000001-F8D9-49D6-88D0-DA4DAB8105E8}"/>
            </c:ext>
          </c:extLst>
        </c:ser>
        <c:ser>
          <c:idx val="2"/>
          <c:order val="2"/>
          <c:tx>
            <c:strRef>
              <c:f>Sheet1!$D$1</c:f>
              <c:strCache>
                <c:ptCount val="1"/>
                <c:pt idx="0">
                  <c:v>CVPR+ICCV 2017</c:v>
                </c:pt>
              </c:strCache>
            </c:strRef>
          </c:tx>
          <c:spPr>
            <a:solidFill>
              <a:schemeClr val="accent1"/>
            </a:solidFill>
            <a:ln w="12700" cap="flat">
              <a:noFill/>
              <a:miter lim="400000"/>
            </a:ln>
            <a:effectLst/>
          </c:spPr>
          <c:invertIfNegative val="0"/>
          <c:cat>
            <c:strRef>
              <c:f>Sheet1!$A$2:$A$16</c:f>
              <c:strCache>
                <c:ptCount val="15"/>
                <c:pt idx="0">
                  <c:v>Microsoft</c:v>
                </c:pt>
                <c:pt idx="1">
                  <c:v>CMU</c:v>
                </c:pt>
                <c:pt idx="2">
                  <c:v>商汤科技</c:v>
                </c:pt>
                <c:pt idx="3">
                  <c:v>Stanford </c:v>
                </c:pt>
                <c:pt idx="4">
                  <c:v> Berkeley</c:v>
                </c:pt>
                <c:pt idx="5">
                  <c:v>Google</c:v>
                </c:pt>
                <c:pt idx="6">
                  <c:v>MIT</c:v>
                </c:pt>
                <c:pt idx="7">
                  <c:v>Adobe</c:v>
                </c:pt>
                <c:pt idx="8">
                  <c:v>Oxford</c:v>
                </c:pt>
                <c:pt idx="9">
                  <c:v>Facebook</c:v>
                </c:pt>
                <c:pt idx="10">
                  <c:v>Cambridge</c:v>
                </c:pt>
                <c:pt idx="11">
                  <c:v>IBM</c:v>
                </c:pt>
                <c:pt idx="12">
                  <c:v>Tencent</c:v>
                </c:pt>
                <c:pt idx="13">
                  <c:v>Baidu</c:v>
                </c:pt>
                <c:pt idx="14">
                  <c:v>Alibaba</c:v>
                </c:pt>
              </c:strCache>
            </c:strRef>
          </c:cat>
          <c:val>
            <c:numRef>
              <c:f>Sheet1!$D$2:$D$16</c:f>
              <c:numCache>
                <c:formatCode>General</c:formatCode>
                <c:ptCount val="15"/>
                <c:pt idx="0">
                  <c:v>67</c:v>
                </c:pt>
                <c:pt idx="1">
                  <c:v>66</c:v>
                </c:pt>
                <c:pt idx="2">
                  <c:v>43</c:v>
                </c:pt>
                <c:pt idx="3">
                  <c:v>38</c:v>
                </c:pt>
                <c:pt idx="4">
                  <c:v>28</c:v>
                </c:pt>
                <c:pt idx="5">
                  <c:v>39</c:v>
                </c:pt>
                <c:pt idx="6">
                  <c:v>38</c:v>
                </c:pt>
                <c:pt idx="7">
                  <c:v>38</c:v>
                </c:pt>
                <c:pt idx="8">
                  <c:v>28</c:v>
                </c:pt>
                <c:pt idx="9">
                  <c:v>29</c:v>
                </c:pt>
                <c:pt idx="10">
                  <c:v>12</c:v>
                </c:pt>
                <c:pt idx="11">
                  <c:v>9</c:v>
                </c:pt>
                <c:pt idx="12">
                  <c:v>20</c:v>
                </c:pt>
                <c:pt idx="13">
                  <c:v>8</c:v>
                </c:pt>
                <c:pt idx="14">
                  <c:v>6</c:v>
                </c:pt>
              </c:numCache>
            </c:numRef>
          </c:val>
          <c:extLst xmlns:c16r2="http://schemas.microsoft.com/office/drawing/2015/06/chart">
            <c:ext xmlns:c16="http://schemas.microsoft.com/office/drawing/2014/chart" uri="{C3380CC4-5D6E-409C-BE32-E72D297353CC}">
              <c16:uniqueId val="{00000002-F8D9-49D6-88D0-DA4DAB8105E8}"/>
            </c:ext>
          </c:extLst>
        </c:ser>
        <c:ser>
          <c:idx val="3"/>
          <c:order val="3"/>
          <c:tx>
            <c:strRef>
              <c:f>Sheet1!$E$1</c:f>
              <c:strCache>
                <c:ptCount val="1"/>
                <c:pt idx="0">
                  <c:v>总计</c:v>
                </c:pt>
              </c:strCache>
            </c:strRef>
          </c:tx>
          <c:spPr>
            <a:solidFill>
              <a:schemeClr val="accent4"/>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404040"/>
                    </a:solidFill>
                    <a:latin typeface="Arial"/>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Sheet1!$A$2:$A$16</c:f>
              <c:strCache>
                <c:ptCount val="15"/>
                <c:pt idx="0">
                  <c:v>Microsoft</c:v>
                </c:pt>
                <c:pt idx="1">
                  <c:v>CMU</c:v>
                </c:pt>
                <c:pt idx="2">
                  <c:v>商汤科技</c:v>
                </c:pt>
                <c:pt idx="3">
                  <c:v>Stanford </c:v>
                </c:pt>
                <c:pt idx="4">
                  <c:v> Berkeley</c:v>
                </c:pt>
                <c:pt idx="5">
                  <c:v>Google</c:v>
                </c:pt>
                <c:pt idx="6">
                  <c:v>MIT</c:v>
                </c:pt>
                <c:pt idx="7">
                  <c:v>Adobe</c:v>
                </c:pt>
                <c:pt idx="8">
                  <c:v>Oxford</c:v>
                </c:pt>
                <c:pt idx="9">
                  <c:v>Facebook</c:v>
                </c:pt>
                <c:pt idx="10">
                  <c:v>Cambridge</c:v>
                </c:pt>
                <c:pt idx="11">
                  <c:v>IBM</c:v>
                </c:pt>
                <c:pt idx="12">
                  <c:v>Tencent</c:v>
                </c:pt>
                <c:pt idx="13">
                  <c:v>Baidu</c:v>
                </c:pt>
                <c:pt idx="14">
                  <c:v>Alibaba</c:v>
                </c:pt>
              </c:strCache>
            </c:strRef>
          </c:cat>
          <c:val>
            <c:numRef>
              <c:f>Sheet1!$E$2:$E$16</c:f>
              <c:numCache>
                <c:formatCode>General</c:formatCode>
                <c:ptCount val="15"/>
                <c:pt idx="0">
                  <c:v>191</c:v>
                </c:pt>
                <c:pt idx="1">
                  <c:v>152</c:v>
                </c:pt>
                <c:pt idx="2">
                  <c:v>119</c:v>
                </c:pt>
                <c:pt idx="3">
                  <c:v>101</c:v>
                </c:pt>
                <c:pt idx="4">
                  <c:v>99</c:v>
                </c:pt>
                <c:pt idx="5">
                  <c:v>91</c:v>
                </c:pt>
                <c:pt idx="6">
                  <c:v>89</c:v>
                </c:pt>
                <c:pt idx="7">
                  <c:v>73</c:v>
                </c:pt>
                <c:pt idx="8">
                  <c:v>61</c:v>
                </c:pt>
                <c:pt idx="9">
                  <c:v>46</c:v>
                </c:pt>
                <c:pt idx="10">
                  <c:v>33</c:v>
                </c:pt>
                <c:pt idx="11">
                  <c:v>25</c:v>
                </c:pt>
                <c:pt idx="12">
                  <c:v>21</c:v>
                </c:pt>
                <c:pt idx="13">
                  <c:v>18</c:v>
                </c:pt>
                <c:pt idx="14">
                  <c:v>8</c:v>
                </c:pt>
              </c:numCache>
            </c:numRef>
          </c:val>
          <c:extLst xmlns:c16r2="http://schemas.microsoft.com/office/drawing/2015/06/chart">
            <c:ext xmlns:c16="http://schemas.microsoft.com/office/drawing/2014/chart" uri="{C3380CC4-5D6E-409C-BE32-E72D297353CC}">
              <c16:uniqueId val="{00000003-F8D9-49D6-88D0-DA4DAB8105E8}"/>
            </c:ext>
          </c:extLst>
        </c:ser>
        <c:dLbls>
          <c:showLegendKey val="0"/>
          <c:showVal val="0"/>
          <c:showCatName val="0"/>
          <c:showSerName val="0"/>
          <c:showPercent val="0"/>
          <c:showBubbleSize val="0"/>
        </c:dLbls>
        <c:gapWidth val="219"/>
        <c:overlap val="-27"/>
        <c:axId val="-1935791104"/>
        <c:axId val="-1935790560"/>
      </c:barChart>
      <c:catAx>
        <c:axId val="-1935791104"/>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1100" b="0" i="0" u="none" strike="noStrike">
                <a:solidFill>
                  <a:srgbClr val="595959"/>
                </a:solidFill>
                <a:latin typeface="Arial"/>
              </a:defRPr>
            </a:pPr>
            <a:endParaRPr lang="zh-CN"/>
          </a:p>
        </c:txPr>
        <c:crossAx val="-1935790560"/>
        <c:crosses val="autoZero"/>
        <c:auto val="1"/>
        <c:lblAlgn val="ctr"/>
        <c:lblOffset val="100"/>
        <c:noMultiLvlLbl val="1"/>
      </c:catAx>
      <c:valAx>
        <c:axId val="-1935790560"/>
        <c:scaling>
          <c:orientation val="minMax"/>
        </c:scaling>
        <c:delete val="0"/>
        <c:axPos val="l"/>
        <c:majorGridlines>
          <c:spPr>
            <a:ln w="12700" cap="flat">
              <a:solidFill>
                <a:srgbClr val="D9D9D9"/>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100" b="0" i="0" u="none" strike="noStrike">
                <a:solidFill>
                  <a:srgbClr val="595959"/>
                </a:solidFill>
                <a:latin typeface="Arial"/>
              </a:defRPr>
            </a:pPr>
            <a:endParaRPr lang="zh-CN"/>
          </a:p>
        </c:txPr>
        <c:crossAx val="-1935791104"/>
        <c:crosses val="autoZero"/>
        <c:crossBetween val="between"/>
        <c:majorUnit val="50"/>
        <c:minorUnit val="25"/>
      </c:valAx>
      <c:spPr>
        <a:noFill/>
        <a:ln w="12700" cap="flat">
          <a:noFill/>
          <a:miter lim="400000"/>
        </a:ln>
        <a:effectLst/>
      </c:spPr>
    </c:plotArea>
    <c:legend>
      <c:legendPos val="b"/>
      <c:layout>
        <c:manualLayout>
          <c:xMode val="edge"/>
          <c:yMode val="edge"/>
          <c:x val="0.240283"/>
          <c:y val="0.94352499999999995"/>
          <c:w val="0.52934400000000004"/>
          <c:h val="5.6474700000000003E-2"/>
        </c:manualLayout>
      </c:layout>
      <c:overlay val="1"/>
      <c:spPr>
        <a:noFill/>
        <a:ln w="12700" cap="flat">
          <a:noFill/>
          <a:miter lim="400000"/>
        </a:ln>
        <a:effectLst/>
      </c:spPr>
      <c:txPr>
        <a:bodyPr rot="0"/>
        <a:lstStyle/>
        <a:p>
          <a:pPr>
            <a:defRPr sz="1100" b="0" i="0" u="none" strike="noStrike">
              <a:solidFill>
                <a:srgbClr val="595959"/>
              </a:solidFill>
              <a:latin typeface="Arial"/>
            </a:defRPr>
          </a:pPr>
          <a:endParaRPr lang="zh-CN"/>
        </a:p>
      </c:txPr>
    </c:legend>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A5CEBC-33C1-45C6-9C77-EA560778131F}" type="doc">
      <dgm:prSet loTypeId="urn:microsoft.com/office/officeart/2005/8/layout/pyramid2" loCatId="list" qsTypeId="urn:microsoft.com/office/officeart/2005/8/quickstyle/simple1" qsCatId="simple" csTypeId="urn:microsoft.com/office/officeart/2005/8/colors/accent1_2" csCatId="accent1" phldr="1"/>
      <dgm:spPr/>
    </dgm:pt>
    <dgm:pt modelId="{D1033889-2B91-4837-8DE7-E0F0F6832783}">
      <dgm:prSet phldrT="[文本]" custT="1"/>
      <dgm:spPr/>
      <dgm:t>
        <a:bodyPr/>
        <a:lstStyle/>
        <a:p>
          <a:pPr algn="just">
            <a:buFont typeface="Wingdings" panose="05000000000000000000" pitchFamily="2" charset="2"/>
            <a:buNone/>
          </a:pPr>
          <a:r>
            <a:rPr lang="zh-CN" altLang="en-US" sz="1600" dirty="0">
              <a:latin typeface="+mj-ea"/>
            </a:rPr>
            <a:t> </a:t>
          </a:r>
          <a:endParaRPr lang="zh-CN" altLang="en-US" sz="1600" dirty="0"/>
        </a:p>
      </dgm:t>
    </dgm:pt>
    <dgm:pt modelId="{D4031615-D9F2-4418-B2E5-7EF996C9F773}" type="parTrans" cxnId="{29657E24-D5D0-49BB-B54E-C5A969856637}">
      <dgm:prSet/>
      <dgm:spPr/>
      <dgm:t>
        <a:bodyPr/>
        <a:lstStyle/>
        <a:p>
          <a:endParaRPr lang="zh-CN" altLang="en-US"/>
        </a:p>
      </dgm:t>
    </dgm:pt>
    <dgm:pt modelId="{8F101FC6-AF8D-4B5B-AF19-516852FA6482}" type="sibTrans" cxnId="{29657E24-D5D0-49BB-B54E-C5A969856637}">
      <dgm:prSet/>
      <dgm:spPr/>
      <dgm:t>
        <a:bodyPr/>
        <a:lstStyle/>
        <a:p>
          <a:endParaRPr lang="zh-CN" altLang="en-US"/>
        </a:p>
      </dgm:t>
    </dgm:pt>
    <dgm:pt modelId="{21D2C053-862F-42A2-AB90-E011A98C4132}">
      <dgm:prSet phldrT="[文本]" custT="1"/>
      <dgm:spPr/>
      <dgm:t>
        <a:bodyPr/>
        <a:lstStyle/>
        <a:p>
          <a:pPr algn="just">
            <a:buFont typeface="Wingdings" panose="05000000000000000000" pitchFamily="2" charset="2"/>
            <a:buChar char="p"/>
          </a:pPr>
          <a:endParaRPr lang="zh-CN" altLang="en-US" sz="1600" dirty="0"/>
        </a:p>
      </dgm:t>
    </dgm:pt>
    <dgm:pt modelId="{DF809E61-20DE-49A8-8130-B0AFD7E0FA5E}" type="parTrans" cxnId="{8D561A10-76CD-4763-8C15-190B18DAE2C9}">
      <dgm:prSet/>
      <dgm:spPr/>
      <dgm:t>
        <a:bodyPr/>
        <a:lstStyle/>
        <a:p>
          <a:endParaRPr lang="zh-CN" altLang="en-US"/>
        </a:p>
      </dgm:t>
    </dgm:pt>
    <dgm:pt modelId="{6FC1C64C-BC1E-404F-9642-A64CA678D50A}" type="sibTrans" cxnId="{8D561A10-76CD-4763-8C15-190B18DAE2C9}">
      <dgm:prSet/>
      <dgm:spPr/>
      <dgm:t>
        <a:bodyPr/>
        <a:lstStyle/>
        <a:p>
          <a:endParaRPr lang="zh-CN" altLang="en-US"/>
        </a:p>
      </dgm:t>
    </dgm:pt>
    <dgm:pt modelId="{41604266-B3E2-4FCC-9BD3-4B5DB790BB8F}">
      <dgm:prSet phldrT="[文本]" custT="1"/>
      <dgm:spPr/>
      <dgm:t>
        <a:bodyPr/>
        <a:lstStyle/>
        <a:p>
          <a:pPr algn="just">
            <a:buFont typeface="Wingdings" panose="05000000000000000000" pitchFamily="2" charset="2"/>
            <a:buChar char="p"/>
          </a:pPr>
          <a:endParaRPr lang="zh-CN" altLang="en-US" sz="1600" dirty="0"/>
        </a:p>
      </dgm:t>
    </dgm:pt>
    <dgm:pt modelId="{64CBBE53-D729-44E9-A6A8-33C0C6CAF791}" type="parTrans" cxnId="{9F8BE9A0-B628-4B08-A787-A6FBF3676F6A}">
      <dgm:prSet/>
      <dgm:spPr/>
      <dgm:t>
        <a:bodyPr/>
        <a:lstStyle/>
        <a:p>
          <a:endParaRPr lang="zh-CN" altLang="en-US"/>
        </a:p>
      </dgm:t>
    </dgm:pt>
    <dgm:pt modelId="{A7A1CD37-E08A-476C-B54F-512E22E0A27B}" type="sibTrans" cxnId="{9F8BE9A0-B628-4B08-A787-A6FBF3676F6A}">
      <dgm:prSet/>
      <dgm:spPr/>
      <dgm:t>
        <a:bodyPr/>
        <a:lstStyle/>
        <a:p>
          <a:endParaRPr lang="zh-CN" altLang="en-US"/>
        </a:p>
      </dgm:t>
    </dgm:pt>
    <dgm:pt modelId="{DA91F3A0-0CFD-48C5-BF79-8F5548310C39}" type="pres">
      <dgm:prSet presAssocID="{59A5CEBC-33C1-45C6-9C77-EA560778131F}" presName="compositeShape" presStyleCnt="0">
        <dgm:presLayoutVars>
          <dgm:dir/>
          <dgm:resizeHandles/>
        </dgm:presLayoutVars>
      </dgm:prSet>
      <dgm:spPr/>
    </dgm:pt>
    <dgm:pt modelId="{3306B7F7-8893-41ED-918D-DC33B20C5665}" type="pres">
      <dgm:prSet presAssocID="{59A5CEBC-33C1-45C6-9C77-EA560778131F}" presName="pyramid" presStyleLbl="node1" presStyleIdx="0" presStyleCnt="1"/>
      <dgm:spPr/>
    </dgm:pt>
    <dgm:pt modelId="{3A968CD3-1AEE-4A85-8A63-388B90ADE15B}" type="pres">
      <dgm:prSet presAssocID="{59A5CEBC-33C1-45C6-9C77-EA560778131F}" presName="theList" presStyleCnt="0"/>
      <dgm:spPr/>
    </dgm:pt>
    <dgm:pt modelId="{EE05441B-38DA-407B-9FC4-D3CA602F479D}" type="pres">
      <dgm:prSet presAssocID="{D1033889-2B91-4837-8DE7-E0F0F6832783}" presName="aNode" presStyleLbl="fgAcc1" presStyleIdx="0" presStyleCnt="3" custScaleX="112893" custScaleY="86309">
        <dgm:presLayoutVars>
          <dgm:bulletEnabled val="1"/>
        </dgm:presLayoutVars>
      </dgm:prSet>
      <dgm:spPr/>
      <dgm:t>
        <a:bodyPr/>
        <a:lstStyle/>
        <a:p>
          <a:endParaRPr lang="zh-CN" altLang="en-US"/>
        </a:p>
      </dgm:t>
    </dgm:pt>
    <dgm:pt modelId="{57A99B48-7A9A-4A8F-BFED-FE88FFD309A6}" type="pres">
      <dgm:prSet presAssocID="{D1033889-2B91-4837-8DE7-E0F0F6832783}" presName="aSpace" presStyleCnt="0"/>
      <dgm:spPr/>
    </dgm:pt>
    <dgm:pt modelId="{44A1101B-0E5F-4633-9278-F4058963F688}" type="pres">
      <dgm:prSet presAssocID="{21D2C053-862F-42A2-AB90-E011A98C4132}" presName="aNode" presStyleLbl="fgAcc1" presStyleIdx="1" presStyleCnt="3" custScaleX="113552" custScaleY="98241">
        <dgm:presLayoutVars>
          <dgm:bulletEnabled val="1"/>
        </dgm:presLayoutVars>
      </dgm:prSet>
      <dgm:spPr/>
      <dgm:t>
        <a:bodyPr/>
        <a:lstStyle/>
        <a:p>
          <a:endParaRPr lang="zh-CN" altLang="en-US"/>
        </a:p>
      </dgm:t>
    </dgm:pt>
    <dgm:pt modelId="{F836BB98-879D-40E3-9AE0-29DBAB65D2E9}" type="pres">
      <dgm:prSet presAssocID="{21D2C053-862F-42A2-AB90-E011A98C4132}" presName="aSpace" presStyleCnt="0"/>
      <dgm:spPr/>
    </dgm:pt>
    <dgm:pt modelId="{FC2D23B6-4F88-4152-8F2C-CC220AA95B1E}" type="pres">
      <dgm:prSet presAssocID="{41604266-B3E2-4FCC-9BD3-4B5DB790BB8F}" presName="aNode" presStyleLbl="fgAcc1" presStyleIdx="2" presStyleCnt="3" custScaleX="113857">
        <dgm:presLayoutVars>
          <dgm:bulletEnabled val="1"/>
        </dgm:presLayoutVars>
      </dgm:prSet>
      <dgm:spPr/>
      <dgm:t>
        <a:bodyPr/>
        <a:lstStyle/>
        <a:p>
          <a:endParaRPr lang="zh-CN" altLang="en-US"/>
        </a:p>
      </dgm:t>
    </dgm:pt>
    <dgm:pt modelId="{EE3D782E-4073-43EB-B680-4ED98FFCDEBF}" type="pres">
      <dgm:prSet presAssocID="{41604266-B3E2-4FCC-9BD3-4B5DB790BB8F}" presName="aSpace" presStyleCnt="0"/>
      <dgm:spPr/>
    </dgm:pt>
  </dgm:ptLst>
  <dgm:cxnLst>
    <dgm:cxn modelId="{972AD83D-C953-4C23-A26B-5D7064E5CE52}" type="presOf" srcId="{41604266-B3E2-4FCC-9BD3-4B5DB790BB8F}" destId="{FC2D23B6-4F88-4152-8F2C-CC220AA95B1E}" srcOrd="0" destOrd="0" presId="urn:microsoft.com/office/officeart/2005/8/layout/pyramid2"/>
    <dgm:cxn modelId="{44AA918B-4C8C-4E0C-BB58-1244E42CE216}" type="presOf" srcId="{59A5CEBC-33C1-45C6-9C77-EA560778131F}" destId="{DA91F3A0-0CFD-48C5-BF79-8F5548310C39}" srcOrd="0" destOrd="0" presId="urn:microsoft.com/office/officeart/2005/8/layout/pyramid2"/>
    <dgm:cxn modelId="{E918D672-34DA-4803-9890-C191A079B53A}" type="presOf" srcId="{21D2C053-862F-42A2-AB90-E011A98C4132}" destId="{44A1101B-0E5F-4633-9278-F4058963F688}" srcOrd="0" destOrd="0" presId="urn:microsoft.com/office/officeart/2005/8/layout/pyramid2"/>
    <dgm:cxn modelId="{8D561A10-76CD-4763-8C15-190B18DAE2C9}" srcId="{59A5CEBC-33C1-45C6-9C77-EA560778131F}" destId="{21D2C053-862F-42A2-AB90-E011A98C4132}" srcOrd="1" destOrd="0" parTransId="{DF809E61-20DE-49A8-8130-B0AFD7E0FA5E}" sibTransId="{6FC1C64C-BC1E-404F-9642-A64CA678D50A}"/>
    <dgm:cxn modelId="{99DED220-57E2-4662-99E1-C4CBBE106A3E}" type="presOf" srcId="{D1033889-2B91-4837-8DE7-E0F0F6832783}" destId="{EE05441B-38DA-407B-9FC4-D3CA602F479D}" srcOrd="0" destOrd="0" presId="urn:microsoft.com/office/officeart/2005/8/layout/pyramid2"/>
    <dgm:cxn modelId="{9F8BE9A0-B628-4B08-A787-A6FBF3676F6A}" srcId="{59A5CEBC-33C1-45C6-9C77-EA560778131F}" destId="{41604266-B3E2-4FCC-9BD3-4B5DB790BB8F}" srcOrd="2" destOrd="0" parTransId="{64CBBE53-D729-44E9-A6A8-33C0C6CAF791}" sibTransId="{A7A1CD37-E08A-476C-B54F-512E22E0A27B}"/>
    <dgm:cxn modelId="{29657E24-D5D0-49BB-B54E-C5A969856637}" srcId="{59A5CEBC-33C1-45C6-9C77-EA560778131F}" destId="{D1033889-2B91-4837-8DE7-E0F0F6832783}" srcOrd="0" destOrd="0" parTransId="{D4031615-D9F2-4418-B2E5-7EF996C9F773}" sibTransId="{8F101FC6-AF8D-4B5B-AF19-516852FA6482}"/>
    <dgm:cxn modelId="{B8030B86-B93A-4797-9B39-6C4796C31891}" type="presParOf" srcId="{DA91F3A0-0CFD-48C5-BF79-8F5548310C39}" destId="{3306B7F7-8893-41ED-918D-DC33B20C5665}" srcOrd="0" destOrd="0" presId="urn:microsoft.com/office/officeart/2005/8/layout/pyramid2"/>
    <dgm:cxn modelId="{86E2E812-6913-41EA-9024-43E10CA9D58E}" type="presParOf" srcId="{DA91F3A0-0CFD-48C5-BF79-8F5548310C39}" destId="{3A968CD3-1AEE-4A85-8A63-388B90ADE15B}" srcOrd="1" destOrd="0" presId="urn:microsoft.com/office/officeart/2005/8/layout/pyramid2"/>
    <dgm:cxn modelId="{BBC881F7-D381-49C2-8B24-3CB982B0BCBB}" type="presParOf" srcId="{3A968CD3-1AEE-4A85-8A63-388B90ADE15B}" destId="{EE05441B-38DA-407B-9FC4-D3CA602F479D}" srcOrd="0" destOrd="0" presId="urn:microsoft.com/office/officeart/2005/8/layout/pyramid2"/>
    <dgm:cxn modelId="{31A93DBD-A23D-46D9-B7CF-E831092E9596}" type="presParOf" srcId="{3A968CD3-1AEE-4A85-8A63-388B90ADE15B}" destId="{57A99B48-7A9A-4A8F-BFED-FE88FFD309A6}" srcOrd="1" destOrd="0" presId="urn:microsoft.com/office/officeart/2005/8/layout/pyramid2"/>
    <dgm:cxn modelId="{E4F53682-55EB-47BF-82B0-9435E49B9DB8}" type="presParOf" srcId="{3A968CD3-1AEE-4A85-8A63-388B90ADE15B}" destId="{44A1101B-0E5F-4633-9278-F4058963F688}" srcOrd="2" destOrd="0" presId="urn:microsoft.com/office/officeart/2005/8/layout/pyramid2"/>
    <dgm:cxn modelId="{1A11030D-8FDD-4401-AC7D-71CB75187AF5}" type="presParOf" srcId="{3A968CD3-1AEE-4A85-8A63-388B90ADE15B}" destId="{F836BB98-879D-40E3-9AE0-29DBAB65D2E9}" srcOrd="3" destOrd="0" presId="urn:microsoft.com/office/officeart/2005/8/layout/pyramid2"/>
    <dgm:cxn modelId="{8E3EAC5F-44E3-40EE-8A9D-1D6C61D9A5BA}" type="presParOf" srcId="{3A968CD3-1AEE-4A85-8A63-388B90ADE15B}" destId="{FC2D23B6-4F88-4152-8F2C-CC220AA95B1E}" srcOrd="4" destOrd="0" presId="urn:microsoft.com/office/officeart/2005/8/layout/pyramid2"/>
    <dgm:cxn modelId="{DFBB39AB-BB67-4F81-A894-BEBA7B69CF64}" type="presParOf" srcId="{3A968CD3-1AEE-4A85-8A63-388B90ADE15B}" destId="{EE3D782E-4073-43EB-B680-4ED98FFCDEB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10646F-F52F-46A0-947C-459D2F44D96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604F1779-1B53-4010-82CB-014FAA5D2581}">
      <dgm:prSet phldrT="[文本]" custT="1"/>
      <dgm:spPr/>
      <dgm:t>
        <a:bodyPr/>
        <a:lstStyle/>
        <a:p>
          <a:r>
            <a:rPr lang="zh-CN" altLang="en-US" sz="2000" b="1" dirty="0"/>
            <a:t>普通高中在读学生</a:t>
          </a:r>
        </a:p>
      </dgm:t>
    </dgm:pt>
    <dgm:pt modelId="{9442B396-F70F-4D8C-B13A-BE50993B7E81}" type="parTrans" cxnId="{E4DD0275-B8F2-4119-96D1-CE8E7CD36A72}">
      <dgm:prSet/>
      <dgm:spPr/>
      <dgm:t>
        <a:bodyPr/>
        <a:lstStyle/>
        <a:p>
          <a:endParaRPr lang="zh-CN" altLang="en-US"/>
        </a:p>
      </dgm:t>
    </dgm:pt>
    <dgm:pt modelId="{7271BCF4-91C1-4C62-9875-26FC6D63B990}" type="sibTrans" cxnId="{E4DD0275-B8F2-4119-96D1-CE8E7CD36A72}">
      <dgm:prSet/>
      <dgm:spPr/>
      <dgm:t>
        <a:bodyPr/>
        <a:lstStyle/>
        <a:p>
          <a:endParaRPr lang="zh-CN" altLang="en-US"/>
        </a:p>
      </dgm:t>
    </dgm:pt>
    <dgm:pt modelId="{1C5AA56A-AB48-4CF9-AC4F-BACE05706E02}">
      <dgm:prSet phldrT="[文本]" custT="1">
        <dgm:style>
          <a:lnRef idx="2">
            <a:schemeClr val="accent1"/>
          </a:lnRef>
          <a:fillRef idx="1">
            <a:schemeClr val="lt1"/>
          </a:fillRef>
          <a:effectRef idx="0">
            <a:schemeClr val="accent1"/>
          </a:effectRef>
          <a:fontRef idx="minor">
            <a:schemeClr val="dk1"/>
          </a:fontRef>
        </dgm:style>
      </dgm:prSet>
      <dgm:spPr/>
      <dgm:t>
        <a:bodyPr anchor="ctr"/>
        <a:lstStyle/>
        <a:p>
          <a:pPr algn="l"/>
          <a:r>
            <a:rPr lang="zh-CN" altLang="en-US" sz="1800" b="0" dirty="0"/>
            <a:t>     个人项目：</a:t>
          </a:r>
          <a:r>
            <a:rPr lang="en-US" altLang="zh-CN" sz="1800" b="0" dirty="0"/>
            <a:t>18</a:t>
          </a:r>
          <a:r>
            <a:rPr lang="zh-CN" altLang="en-US" sz="1800" b="0" dirty="0"/>
            <a:t>年</a:t>
          </a:r>
          <a:r>
            <a:rPr lang="en-US" altLang="zh-CN" sz="1800" b="0" dirty="0"/>
            <a:t>9</a:t>
          </a:r>
          <a:r>
            <a:rPr lang="zh-CN" altLang="en-US" sz="1800" b="0" dirty="0"/>
            <a:t>月高中在校同学</a:t>
          </a:r>
        </a:p>
      </dgm:t>
    </dgm:pt>
    <dgm:pt modelId="{A38A7E09-18D2-4BAE-A1F5-8B6B4FD01C8B}" type="parTrans" cxnId="{59ED7618-3571-46EB-A1C6-D68E7B852013}">
      <dgm:prSet/>
      <dgm:spPr/>
      <dgm:t>
        <a:bodyPr/>
        <a:lstStyle/>
        <a:p>
          <a:endParaRPr lang="zh-CN" altLang="en-US"/>
        </a:p>
      </dgm:t>
    </dgm:pt>
    <dgm:pt modelId="{E4290A66-D1CF-4A8F-B179-FF5D9C785D6D}" type="sibTrans" cxnId="{59ED7618-3571-46EB-A1C6-D68E7B852013}">
      <dgm:prSet/>
      <dgm:spPr/>
      <dgm:t>
        <a:bodyPr/>
        <a:lstStyle/>
        <a:p>
          <a:endParaRPr lang="zh-CN" altLang="en-US"/>
        </a:p>
      </dgm:t>
    </dgm:pt>
    <dgm:pt modelId="{6D0D58E3-350E-4993-A148-31699224535E}">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0" dirty="0"/>
            <a:t>     团体项目：第一作者需要为</a:t>
          </a:r>
          <a:r>
            <a:rPr lang="en-US" altLang="zh-CN" sz="1800" b="0" dirty="0"/>
            <a:t>18</a:t>
          </a:r>
          <a:r>
            <a:rPr lang="zh-CN" altLang="en-US" sz="1800" b="0" dirty="0"/>
            <a:t>年</a:t>
          </a:r>
          <a:r>
            <a:rPr lang="en-US" altLang="zh-CN" sz="1800" b="0" dirty="0"/>
            <a:t>9</a:t>
          </a:r>
          <a:r>
            <a:rPr lang="zh-CN" altLang="en-US" sz="1800" b="0" dirty="0"/>
            <a:t>月高中在校同学</a:t>
          </a:r>
        </a:p>
      </dgm:t>
    </dgm:pt>
    <dgm:pt modelId="{83ABB1D2-6702-4039-9C30-149A8600790F}" type="parTrans" cxnId="{000B177F-83C5-43B7-B951-88875DD569FF}">
      <dgm:prSet/>
      <dgm:spPr/>
      <dgm:t>
        <a:bodyPr/>
        <a:lstStyle/>
        <a:p>
          <a:endParaRPr lang="zh-CN" altLang="en-US"/>
        </a:p>
      </dgm:t>
    </dgm:pt>
    <dgm:pt modelId="{6CA4A977-7E62-4A94-8428-C4D95F2E7A88}" type="sibTrans" cxnId="{000B177F-83C5-43B7-B951-88875DD569FF}">
      <dgm:prSet/>
      <dgm:spPr/>
      <dgm:t>
        <a:bodyPr/>
        <a:lstStyle/>
        <a:p>
          <a:endParaRPr lang="zh-CN" altLang="en-US"/>
        </a:p>
      </dgm:t>
    </dgm:pt>
    <dgm:pt modelId="{31DB7DDF-524D-474D-81D9-4D50203BAA89}">
      <dgm:prSet phldrT="[文本]" custT="1">
        <dgm:style>
          <a:lnRef idx="2">
            <a:schemeClr val="accent1"/>
          </a:lnRef>
          <a:fillRef idx="1">
            <a:schemeClr val="lt1"/>
          </a:fillRef>
          <a:effectRef idx="0">
            <a:schemeClr val="accent1"/>
          </a:effectRef>
          <a:fontRef idx="minor">
            <a:schemeClr val="dk1"/>
          </a:fontRef>
        </dgm:style>
      </dgm:prSet>
      <dgm:spPr/>
      <dgm:t>
        <a:bodyPr/>
        <a:lstStyle/>
        <a:p>
          <a:pPr algn="just"/>
          <a:r>
            <a:rPr lang="zh-CN" altLang="en-US" sz="1800" b="0" dirty="0"/>
            <a:t>    申报者（可在他人指导下）完成一个科研项目，取</a:t>
          </a:r>
          <a:endParaRPr lang="en-US" altLang="zh-CN" sz="1800" b="0" dirty="0"/>
        </a:p>
        <a:p>
          <a:pPr algn="just"/>
          <a:r>
            <a:rPr lang="zh-CN" altLang="en-US" sz="1800" b="0" dirty="0"/>
            <a:t>    得一定的阶段性成果，作为项目初始计划的一部分</a:t>
          </a:r>
        </a:p>
      </dgm:t>
    </dgm:pt>
    <dgm:pt modelId="{BBFA8E6F-C37D-4D7C-94DC-BE736DABA7F7}" type="parTrans" cxnId="{BB5E24AA-E91A-4EB7-993A-4FCAAB9B4871}">
      <dgm:prSet/>
      <dgm:spPr/>
      <dgm:t>
        <a:bodyPr/>
        <a:lstStyle/>
        <a:p>
          <a:endParaRPr lang="zh-CN" altLang="en-US"/>
        </a:p>
      </dgm:t>
    </dgm:pt>
    <dgm:pt modelId="{B7C29A29-BBC1-455B-9BEE-2A92625A3295}" type="sibTrans" cxnId="{BB5E24AA-E91A-4EB7-993A-4FCAAB9B4871}">
      <dgm:prSet/>
      <dgm:spPr/>
      <dgm:t>
        <a:bodyPr/>
        <a:lstStyle/>
        <a:p>
          <a:endParaRPr lang="zh-CN" altLang="en-US"/>
        </a:p>
      </dgm:t>
    </dgm:pt>
    <dgm:pt modelId="{F6162C33-64FB-4515-BCDB-930BB8DB00B3}" type="pres">
      <dgm:prSet presAssocID="{7E10646F-F52F-46A0-947C-459D2F44D965}" presName="hierChild1" presStyleCnt="0">
        <dgm:presLayoutVars>
          <dgm:orgChart val="1"/>
          <dgm:chPref val="1"/>
          <dgm:dir/>
          <dgm:animOne val="branch"/>
          <dgm:animLvl val="lvl"/>
          <dgm:resizeHandles/>
        </dgm:presLayoutVars>
      </dgm:prSet>
      <dgm:spPr/>
      <dgm:t>
        <a:bodyPr/>
        <a:lstStyle/>
        <a:p>
          <a:endParaRPr lang="zh-CN" altLang="en-US"/>
        </a:p>
      </dgm:t>
    </dgm:pt>
    <dgm:pt modelId="{F3F073F4-6BF1-49E7-8191-A23F9F12E54A}" type="pres">
      <dgm:prSet presAssocID="{604F1779-1B53-4010-82CB-014FAA5D2581}" presName="hierRoot1" presStyleCnt="0">
        <dgm:presLayoutVars>
          <dgm:hierBranch val="init"/>
        </dgm:presLayoutVars>
      </dgm:prSet>
      <dgm:spPr/>
    </dgm:pt>
    <dgm:pt modelId="{E41EE5F8-4160-4A95-8C30-E89A121A5A9F}" type="pres">
      <dgm:prSet presAssocID="{604F1779-1B53-4010-82CB-014FAA5D2581}" presName="rootComposite1" presStyleCnt="0"/>
      <dgm:spPr/>
    </dgm:pt>
    <dgm:pt modelId="{1798CFFA-EEC7-476F-A6CD-7B626C2DE4FB}" type="pres">
      <dgm:prSet presAssocID="{604F1779-1B53-4010-82CB-014FAA5D2581}" presName="rootText1" presStyleLbl="node0" presStyleIdx="0" presStyleCnt="1" custScaleX="56602" custScaleY="41675">
        <dgm:presLayoutVars>
          <dgm:chPref val="3"/>
        </dgm:presLayoutVars>
      </dgm:prSet>
      <dgm:spPr/>
      <dgm:t>
        <a:bodyPr/>
        <a:lstStyle/>
        <a:p>
          <a:endParaRPr lang="zh-CN" altLang="en-US"/>
        </a:p>
      </dgm:t>
    </dgm:pt>
    <dgm:pt modelId="{A3698CD8-3220-414C-BA27-008FF421DBD6}" type="pres">
      <dgm:prSet presAssocID="{604F1779-1B53-4010-82CB-014FAA5D2581}" presName="rootConnector1" presStyleLbl="node1" presStyleIdx="0" presStyleCnt="0"/>
      <dgm:spPr/>
      <dgm:t>
        <a:bodyPr/>
        <a:lstStyle/>
        <a:p>
          <a:endParaRPr lang="zh-CN" altLang="en-US"/>
        </a:p>
      </dgm:t>
    </dgm:pt>
    <dgm:pt modelId="{C1C2A2C5-8665-4B4C-A8C1-1DDDEFB620A8}" type="pres">
      <dgm:prSet presAssocID="{604F1779-1B53-4010-82CB-014FAA5D2581}" presName="hierChild2" presStyleCnt="0"/>
      <dgm:spPr/>
    </dgm:pt>
    <dgm:pt modelId="{1D84EAF1-735B-4F21-B949-9D020C6472F3}" type="pres">
      <dgm:prSet presAssocID="{A38A7E09-18D2-4BAE-A1F5-8B6B4FD01C8B}" presName="Name64" presStyleLbl="parChTrans1D2" presStyleIdx="0" presStyleCnt="3"/>
      <dgm:spPr/>
      <dgm:t>
        <a:bodyPr/>
        <a:lstStyle/>
        <a:p>
          <a:endParaRPr lang="zh-CN" altLang="en-US"/>
        </a:p>
      </dgm:t>
    </dgm:pt>
    <dgm:pt modelId="{54301A39-2248-432C-9763-C9E2CB37AC1E}" type="pres">
      <dgm:prSet presAssocID="{1C5AA56A-AB48-4CF9-AC4F-BACE05706E02}" presName="hierRoot2" presStyleCnt="0">
        <dgm:presLayoutVars>
          <dgm:hierBranch val="init"/>
        </dgm:presLayoutVars>
      </dgm:prSet>
      <dgm:spPr/>
    </dgm:pt>
    <dgm:pt modelId="{9CDF0616-258F-47A7-AF83-97ACF9850A98}" type="pres">
      <dgm:prSet presAssocID="{1C5AA56A-AB48-4CF9-AC4F-BACE05706E02}" presName="rootComposite" presStyleCnt="0"/>
      <dgm:spPr/>
    </dgm:pt>
    <dgm:pt modelId="{BFEBB667-93AB-4957-A3E0-D5E4927D17F6}" type="pres">
      <dgm:prSet presAssocID="{1C5AA56A-AB48-4CF9-AC4F-BACE05706E02}" presName="rootText" presStyleLbl="node2" presStyleIdx="0" presStyleCnt="3" custScaleX="132600" custScaleY="75065">
        <dgm:presLayoutVars>
          <dgm:chPref val="3"/>
        </dgm:presLayoutVars>
      </dgm:prSet>
      <dgm:spPr/>
      <dgm:t>
        <a:bodyPr/>
        <a:lstStyle/>
        <a:p>
          <a:endParaRPr lang="zh-CN" altLang="en-US"/>
        </a:p>
      </dgm:t>
    </dgm:pt>
    <dgm:pt modelId="{97B1F8EB-91D6-4B34-BEEF-EB66CC6DCF79}" type="pres">
      <dgm:prSet presAssocID="{1C5AA56A-AB48-4CF9-AC4F-BACE05706E02}" presName="rootConnector" presStyleLbl="node2" presStyleIdx="0" presStyleCnt="3"/>
      <dgm:spPr/>
      <dgm:t>
        <a:bodyPr/>
        <a:lstStyle/>
        <a:p>
          <a:endParaRPr lang="zh-CN" altLang="en-US"/>
        </a:p>
      </dgm:t>
    </dgm:pt>
    <dgm:pt modelId="{98B1F92C-89EB-4DA3-B3EF-7C4DD5A77689}" type="pres">
      <dgm:prSet presAssocID="{1C5AA56A-AB48-4CF9-AC4F-BACE05706E02}" presName="hierChild4" presStyleCnt="0"/>
      <dgm:spPr/>
    </dgm:pt>
    <dgm:pt modelId="{65547498-D1B7-46CB-8F81-01EA4A32231E}" type="pres">
      <dgm:prSet presAssocID="{1C5AA56A-AB48-4CF9-AC4F-BACE05706E02}" presName="hierChild5" presStyleCnt="0"/>
      <dgm:spPr/>
    </dgm:pt>
    <dgm:pt modelId="{35AC008F-4E5C-44BB-9B37-C98D74E1FDD6}" type="pres">
      <dgm:prSet presAssocID="{83ABB1D2-6702-4039-9C30-149A8600790F}" presName="Name64" presStyleLbl="parChTrans1D2" presStyleIdx="1" presStyleCnt="3"/>
      <dgm:spPr/>
      <dgm:t>
        <a:bodyPr/>
        <a:lstStyle/>
        <a:p>
          <a:endParaRPr lang="zh-CN" altLang="en-US"/>
        </a:p>
      </dgm:t>
    </dgm:pt>
    <dgm:pt modelId="{00BBD19D-00F3-48E7-A04F-CF22B1E3FEFB}" type="pres">
      <dgm:prSet presAssocID="{6D0D58E3-350E-4993-A148-31699224535E}" presName="hierRoot2" presStyleCnt="0">
        <dgm:presLayoutVars>
          <dgm:hierBranch val="init"/>
        </dgm:presLayoutVars>
      </dgm:prSet>
      <dgm:spPr/>
    </dgm:pt>
    <dgm:pt modelId="{A592135A-7C65-406C-9B2F-21D5BF7A007A}" type="pres">
      <dgm:prSet presAssocID="{6D0D58E3-350E-4993-A148-31699224535E}" presName="rootComposite" presStyleCnt="0"/>
      <dgm:spPr/>
    </dgm:pt>
    <dgm:pt modelId="{4043637D-72F6-45A1-8E6B-D2A45935FA22}" type="pres">
      <dgm:prSet presAssocID="{6D0D58E3-350E-4993-A148-31699224535E}" presName="rootText" presStyleLbl="node2" presStyleIdx="1" presStyleCnt="3" custScaleX="133247" custScaleY="75065" custLinFactNeighborX="101" custLinFactNeighborY="2599">
        <dgm:presLayoutVars>
          <dgm:chPref val="3"/>
        </dgm:presLayoutVars>
      </dgm:prSet>
      <dgm:spPr/>
      <dgm:t>
        <a:bodyPr/>
        <a:lstStyle/>
        <a:p>
          <a:endParaRPr lang="zh-CN" altLang="en-US"/>
        </a:p>
      </dgm:t>
    </dgm:pt>
    <dgm:pt modelId="{9F353BE1-82CF-48C9-A390-FF368D54E2C6}" type="pres">
      <dgm:prSet presAssocID="{6D0D58E3-350E-4993-A148-31699224535E}" presName="rootConnector" presStyleLbl="node2" presStyleIdx="1" presStyleCnt="3"/>
      <dgm:spPr/>
      <dgm:t>
        <a:bodyPr/>
        <a:lstStyle/>
        <a:p>
          <a:endParaRPr lang="zh-CN" altLang="en-US"/>
        </a:p>
      </dgm:t>
    </dgm:pt>
    <dgm:pt modelId="{D001E4C2-8F8F-4013-935D-650220B8D4ED}" type="pres">
      <dgm:prSet presAssocID="{6D0D58E3-350E-4993-A148-31699224535E}" presName="hierChild4" presStyleCnt="0"/>
      <dgm:spPr/>
    </dgm:pt>
    <dgm:pt modelId="{C0FC3864-8EA1-4F04-B598-1CEE5F7ABDE1}" type="pres">
      <dgm:prSet presAssocID="{6D0D58E3-350E-4993-A148-31699224535E}" presName="hierChild5" presStyleCnt="0"/>
      <dgm:spPr/>
    </dgm:pt>
    <dgm:pt modelId="{D3323F12-D83B-4D20-826C-3ACB1F000CF6}" type="pres">
      <dgm:prSet presAssocID="{BBFA8E6F-C37D-4D7C-94DC-BE736DABA7F7}" presName="Name64" presStyleLbl="parChTrans1D2" presStyleIdx="2" presStyleCnt="3"/>
      <dgm:spPr/>
      <dgm:t>
        <a:bodyPr/>
        <a:lstStyle/>
        <a:p>
          <a:endParaRPr lang="zh-CN" altLang="en-US"/>
        </a:p>
      </dgm:t>
    </dgm:pt>
    <dgm:pt modelId="{421BEC5C-86C6-4ADB-B1EC-F57C890298DE}" type="pres">
      <dgm:prSet presAssocID="{31DB7DDF-524D-474D-81D9-4D50203BAA89}" presName="hierRoot2" presStyleCnt="0">
        <dgm:presLayoutVars>
          <dgm:hierBranch val="init"/>
        </dgm:presLayoutVars>
      </dgm:prSet>
      <dgm:spPr/>
    </dgm:pt>
    <dgm:pt modelId="{B3551418-57BE-41FE-9CDB-DDBBC1FBE61E}" type="pres">
      <dgm:prSet presAssocID="{31DB7DDF-524D-474D-81D9-4D50203BAA89}" presName="rootComposite" presStyleCnt="0"/>
      <dgm:spPr/>
    </dgm:pt>
    <dgm:pt modelId="{6ADCE684-77BD-45A0-B8C0-5587284FC871}" type="pres">
      <dgm:prSet presAssocID="{31DB7DDF-524D-474D-81D9-4D50203BAA89}" presName="rootText" presStyleLbl="node2" presStyleIdx="2" presStyleCnt="3" custScaleX="133247" custScaleY="75065">
        <dgm:presLayoutVars>
          <dgm:chPref val="3"/>
        </dgm:presLayoutVars>
      </dgm:prSet>
      <dgm:spPr/>
      <dgm:t>
        <a:bodyPr/>
        <a:lstStyle/>
        <a:p>
          <a:endParaRPr lang="zh-CN" altLang="en-US"/>
        </a:p>
      </dgm:t>
    </dgm:pt>
    <dgm:pt modelId="{E2B0D061-DC76-4F9C-A5B6-6C2ED1E177DF}" type="pres">
      <dgm:prSet presAssocID="{31DB7DDF-524D-474D-81D9-4D50203BAA89}" presName="rootConnector" presStyleLbl="node2" presStyleIdx="2" presStyleCnt="3"/>
      <dgm:spPr/>
      <dgm:t>
        <a:bodyPr/>
        <a:lstStyle/>
        <a:p>
          <a:endParaRPr lang="zh-CN" altLang="en-US"/>
        </a:p>
      </dgm:t>
    </dgm:pt>
    <dgm:pt modelId="{2B475EE2-C2A9-45A2-8A64-3A59CC659F0D}" type="pres">
      <dgm:prSet presAssocID="{31DB7DDF-524D-474D-81D9-4D50203BAA89}" presName="hierChild4" presStyleCnt="0"/>
      <dgm:spPr/>
    </dgm:pt>
    <dgm:pt modelId="{E9AEFE19-CD3A-4FEC-A7DA-8BBA34E4717D}" type="pres">
      <dgm:prSet presAssocID="{31DB7DDF-524D-474D-81D9-4D50203BAA89}" presName="hierChild5" presStyleCnt="0"/>
      <dgm:spPr/>
    </dgm:pt>
    <dgm:pt modelId="{5954258E-B568-403E-8FC5-3B29CC30336B}" type="pres">
      <dgm:prSet presAssocID="{604F1779-1B53-4010-82CB-014FAA5D2581}" presName="hierChild3" presStyleCnt="0"/>
      <dgm:spPr/>
    </dgm:pt>
  </dgm:ptLst>
  <dgm:cxnLst>
    <dgm:cxn modelId="{B19BD1DF-6139-45E2-A8F9-5E6FDCCEBED5}" type="presOf" srcId="{604F1779-1B53-4010-82CB-014FAA5D2581}" destId="{A3698CD8-3220-414C-BA27-008FF421DBD6}" srcOrd="1" destOrd="0" presId="urn:microsoft.com/office/officeart/2009/3/layout/HorizontalOrganizationChart"/>
    <dgm:cxn modelId="{2C3E6873-26C0-4D7C-987D-6E1E4E3B5000}" type="presOf" srcId="{7E10646F-F52F-46A0-947C-459D2F44D965}" destId="{F6162C33-64FB-4515-BCDB-930BB8DB00B3}" srcOrd="0" destOrd="0" presId="urn:microsoft.com/office/officeart/2009/3/layout/HorizontalOrganizationChart"/>
    <dgm:cxn modelId="{71AAD422-F743-4200-889A-7A5670489147}" type="presOf" srcId="{604F1779-1B53-4010-82CB-014FAA5D2581}" destId="{1798CFFA-EEC7-476F-A6CD-7B626C2DE4FB}" srcOrd="0" destOrd="0" presId="urn:microsoft.com/office/officeart/2009/3/layout/HorizontalOrganizationChart"/>
    <dgm:cxn modelId="{B2D1DA40-339C-4B89-8DB2-56BF885B33E7}" type="presOf" srcId="{BBFA8E6F-C37D-4D7C-94DC-BE736DABA7F7}" destId="{D3323F12-D83B-4D20-826C-3ACB1F000CF6}" srcOrd="0" destOrd="0" presId="urn:microsoft.com/office/officeart/2009/3/layout/HorizontalOrganizationChart"/>
    <dgm:cxn modelId="{000B177F-83C5-43B7-B951-88875DD569FF}" srcId="{604F1779-1B53-4010-82CB-014FAA5D2581}" destId="{6D0D58E3-350E-4993-A148-31699224535E}" srcOrd="1" destOrd="0" parTransId="{83ABB1D2-6702-4039-9C30-149A8600790F}" sibTransId="{6CA4A977-7E62-4A94-8428-C4D95F2E7A88}"/>
    <dgm:cxn modelId="{4C2CC45C-7AAA-4ED6-B514-6D441D9A708B}" type="presOf" srcId="{31DB7DDF-524D-474D-81D9-4D50203BAA89}" destId="{E2B0D061-DC76-4F9C-A5B6-6C2ED1E177DF}" srcOrd="1" destOrd="0" presId="urn:microsoft.com/office/officeart/2009/3/layout/HorizontalOrganizationChart"/>
    <dgm:cxn modelId="{4A81529F-AEAA-48A2-8D48-088EA8F60901}" type="presOf" srcId="{6D0D58E3-350E-4993-A148-31699224535E}" destId="{9F353BE1-82CF-48C9-A390-FF368D54E2C6}" srcOrd="1" destOrd="0" presId="urn:microsoft.com/office/officeart/2009/3/layout/HorizontalOrganizationChart"/>
    <dgm:cxn modelId="{78302039-7181-44BA-8B12-997B20C1F801}" type="presOf" srcId="{83ABB1D2-6702-4039-9C30-149A8600790F}" destId="{35AC008F-4E5C-44BB-9B37-C98D74E1FDD6}" srcOrd="0" destOrd="0" presId="urn:microsoft.com/office/officeart/2009/3/layout/HorizontalOrganizationChart"/>
    <dgm:cxn modelId="{59ED7618-3571-46EB-A1C6-D68E7B852013}" srcId="{604F1779-1B53-4010-82CB-014FAA5D2581}" destId="{1C5AA56A-AB48-4CF9-AC4F-BACE05706E02}" srcOrd="0" destOrd="0" parTransId="{A38A7E09-18D2-4BAE-A1F5-8B6B4FD01C8B}" sibTransId="{E4290A66-D1CF-4A8F-B179-FF5D9C785D6D}"/>
    <dgm:cxn modelId="{E4DD0275-B8F2-4119-96D1-CE8E7CD36A72}" srcId="{7E10646F-F52F-46A0-947C-459D2F44D965}" destId="{604F1779-1B53-4010-82CB-014FAA5D2581}" srcOrd="0" destOrd="0" parTransId="{9442B396-F70F-4D8C-B13A-BE50993B7E81}" sibTransId="{7271BCF4-91C1-4C62-9875-26FC6D63B990}"/>
    <dgm:cxn modelId="{BB5E24AA-E91A-4EB7-993A-4FCAAB9B4871}" srcId="{604F1779-1B53-4010-82CB-014FAA5D2581}" destId="{31DB7DDF-524D-474D-81D9-4D50203BAA89}" srcOrd="2" destOrd="0" parTransId="{BBFA8E6F-C37D-4D7C-94DC-BE736DABA7F7}" sibTransId="{B7C29A29-BBC1-455B-9BEE-2A92625A3295}"/>
    <dgm:cxn modelId="{EBDEE910-0B20-4086-BA36-3A865E221FFC}" type="presOf" srcId="{1C5AA56A-AB48-4CF9-AC4F-BACE05706E02}" destId="{BFEBB667-93AB-4957-A3E0-D5E4927D17F6}" srcOrd="0" destOrd="0" presId="urn:microsoft.com/office/officeart/2009/3/layout/HorizontalOrganizationChart"/>
    <dgm:cxn modelId="{B110490B-3299-425F-B301-070F39A5F00F}" type="presOf" srcId="{31DB7DDF-524D-474D-81D9-4D50203BAA89}" destId="{6ADCE684-77BD-45A0-B8C0-5587284FC871}" srcOrd="0" destOrd="0" presId="urn:microsoft.com/office/officeart/2009/3/layout/HorizontalOrganizationChart"/>
    <dgm:cxn modelId="{11D40F3A-34D0-4BA3-AE6C-FF0318790C7B}" type="presOf" srcId="{1C5AA56A-AB48-4CF9-AC4F-BACE05706E02}" destId="{97B1F8EB-91D6-4B34-BEEF-EB66CC6DCF79}" srcOrd="1" destOrd="0" presId="urn:microsoft.com/office/officeart/2009/3/layout/HorizontalOrganizationChart"/>
    <dgm:cxn modelId="{4E3A586B-CEB3-4B52-B46B-90A227AAC3B4}" type="presOf" srcId="{A38A7E09-18D2-4BAE-A1F5-8B6B4FD01C8B}" destId="{1D84EAF1-735B-4F21-B949-9D020C6472F3}" srcOrd="0" destOrd="0" presId="urn:microsoft.com/office/officeart/2009/3/layout/HorizontalOrganizationChart"/>
    <dgm:cxn modelId="{0014F1E4-B4F4-4D78-BA90-3FDC2B07ED90}" type="presOf" srcId="{6D0D58E3-350E-4993-A148-31699224535E}" destId="{4043637D-72F6-45A1-8E6B-D2A45935FA22}" srcOrd="0" destOrd="0" presId="urn:microsoft.com/office/officeart/2009/3/layout/HorizontalOrganizationChart"/>
    <dgm:cxn modelId="{1AC09F25-E672-4A51-A24D-03668D737F02}" type="presParOf" srcId="{F6162C33-64FB-4515-BCDB-930BB8DB00B3}" destId="{F3F073F4-6BF1-49E7-8191-A23F9F12E54A}" srcOrd="0" destOrd="0" presId="urn:microsoft.com/office/officeart/2009/3/layout/HorizontalOrganizationChart"/>
    <dgm:cxn modelId="{DBAE7A76-605E-4894-AE0B-93740BFDE58B}" type="presParOf" srcId="{F3F073F4-6BF1-49E7-8191-A23F9F12E54A}" destId="{E41EE5F8-4160-4A95-8C30-E89A121A5A9F}" srcOrd="0" destOrd="0" presId="urn:microsoft.com/office/officeart/2009/3/layout/HorizontalOrganizationChart"/>
    <dgm:cxn modelId="{BD16623D-C010-49AD-B7BF-7DACF6D35A44}" type="presParOf" srcId="{E41EE5F8-4160-4A95-8C30-E89A121A5A9F}" destId="{1798CFFA-EEC7-476F-A6CD-7B626C2DE4FB}" srcOrd="0" destOrd="0" presId="urn:microsoft.com/office/officeart/2009/3/layout/HorizontalOrganizationChart"/>
    <dgm:cxn modelId="{7D161ADF-B024-4D8E-B6F9-8F1F70CAF197}" type="presParOf" srcId="{E41EE5F8-4160-4A95-8C30-E89A121A5A9F}" destId="{A3698CD8-3220-414C-BA27-008FF421DBD6}" srcOrd="1" destOrd="0" presId="urn:microsoft.com/office/officeart/2009/3/layout/HorizontalOrganizationChart"/>
    <dgm:cxn modelId="{6F545992-8382-44DF-8164-0250D86AE3F0}" type="presParOf" srcId="{F3F073F4-6BF1-49E7-8191-A23F9F12E54A}" destId="{C1C2A2C5-8665-4B4C-A8C1-1DDDEFB620A8}" srcOrd="1" destOrd="0" presId="urn:microsoft.com/office/officeart/2009/3/layout/HorizontalOrganizationChart"/>
    <dgm:cxn modelId="{3F714844-F111-4EB1-8348-F7D5DF6D475C}" type="presParOf" srcId="{C1C2A2C5-8665-4B4C-A8C1-1DDDEFB620A8}" destId="{1D84EAF1-735B-4F21-B949-9D020C6472F3}" srcOrd="0" destOrd="0" presId="urn:microsoft.com/office/officeart/2009/3/layout/HorizontalOrganizationChart"/>
    <dgm:cxn modelId="{ECB012DC-6B8A-4146-B317-5CA3302027C2}" type="presParOf" srcId="{C1C2A2C5-8665-4B4C-A8C1-1DDDEFB620A8}" destId="{54301A39-2248-432C-9763-C9E2CB37AC1E}" srcOrd="1" destOrd="0" presId="urn:microsoft.com/office/officeart/2009/3/layout/HorizontalOrganizationChart"/>
    <dgm:cxn modelId="{0F14F4DE-D0EB-4121-A189-720498072F31}" type="presParOf" srcId="{54301A39-2248-432C-9763-C9E2CB37AC1E}" destId="{9CDF0616-258F-47A7-AF83-97ACF9850A98}" srcOrd="0" destOrd="0" presId="urn:microsoft.com/office/officeart/2009/3/layout/HorizontalOrganizationChart"/>
    <dgm:cxn modelId="{13B8769D-516D-4B6C-AE06-CFBCCD2CB7A3}" type="presParOf" srcId="{9CDF0616-258F-47A7-AF83-97ACF9850A98}" destId="{BFEBB667-93AB-4957-A3E0-D5E4927D17F6}" srcOrd="0" destOrd="0" presId="urn:microsoft.com/office/officeart/2009/3/layout/HorizontalOrganizationChart"/>
    <dgm:cxn modelId="{7763927A-55B4-4309-8444-B35C1F06EF51}" type="presParOf" srcId="{9CDF0616-258F-47A7-AF83-97ACF9850A98}" destId="{97B1F8EB-91D6-4B34-BEEF-EB66CC6DCF79}" srcOrd="1" destOrd="0" presId="urn:microsoft.com/office/officeart/2009/3/layout/HorizontalOrganizationChart"/>
    <dgm:cxn modelId="{B58A37DF-D40B-4AB5-B7B9-EE9294E8A6C2}" type="presParOf" srcId="{54301A39-2248-432C-9763-C9E2CB37AC1E}" destId="{98B1F92C-89EB-4DA3-B3EF-7C4DD5A77689}" srcOrd="1" destOrd="0" presId="urn:microsoft.com/office/officeart/2009/3/layout/HorizontalOrganizationChart"/>
    <dgm:cxn modelId="{3F2F0AC6-8056-4AC7-B6F8-D72D671EE286}" type="presParOf" srcId="{54301A39-2248-432C-9763-C9E2CB37AC1E}" destId="{65547498-D1B7-46CB-8F81-01EA4A32231E}" srcOrd="2" destOrd="0" presId="urn:microsoft.com/office/officeart/2009/3/layout/HorizontalOrganizationChart"/>
    <dgm:cxn modelId="{24A5514B-68A2-441C-9A2F-CB62EEC7ED56}" type="presParOf" srcId="{C1C2A2C5-8665-4B4C-A8C1-1DDDEFB620A8}" destId="{35AC008F-4E5C-44BB-9B37-C98D74E1FDD6}" srcOrd="2" destOrd="0" presId="urn:microsoft.com/office/officeart/2009/3/layout/HorizontalOrganizationChart"/>
    <dgm:cxn modelId="{97E4232F-B2F0-4E2A-A231-385503D61349}" type="presParOf" srcId="{C1C2A2C5-8665-4B4C-A8C1-1DDDEFB620A8}" destId="{00BBD19D-00F3-48E7-A04F-CF22B1E3FEFB}" srcOrd="3" destOrd="0" presId="urn:microsoft.com/office/officeart/2009/3/layout/HorizontalOrganizationChart"/>
    <dgm:cxn modelId="{1E550AE3-CECB-4CA3-8E5F-B82D797D3C56}" type="presParOf" srcId="{00BBD19D-00F3-48E7-A04F-CF22B1E3FEFB}" destId="{A592135A-7C65-406C-9B2F-21D5BF7A007A}" srcOrd="0" destOrd="0" presId="urn:microsoft.com/office/officeart/2009/3/layout/HorizontalOrganizationChart"/>
    <dgm:cxn modelId="{F88D06F8-919D-442E-B44B-CD560F3B2F38}" type="presParOf" srcId="{A592135A-7C65-406C-9B2F-21D5BF7A007A}" destId="{4043637D-72F6-45A1-8E6B-D2A45935FA22}" srcOrd="0" destOrd="0" presId="urn:microsoft.com/office/officeart/2009/3/layout/HorizontalOrganizationChart"/>
    <dgm:cxn modelId="{8964990B-1534-4CF3-BE39-E63400B104B7}" type="presParOf" srcId="{A592135A-7C65-406C-9B2F-21D5BF7A007A}" destId="{9F353BE1-82CF-48C9-A390-FF368D54E2C6}" srcOrd="1" destOrd="0" presId="urn:microsoft.com/office/officeart/2009/3/layout/HorizontalOrganizationChart"/>
    <dgm:cxn modelId="{437DC518-08C0-4875-872B-274D4088C3B2}" type="presParOf" srcId="{00BBD19D-00F3-48E7-A04F-CF22B1E3FEFB}" destId="{D001E4C2-8F8F-4013-935D-650220B8D4ED}" srcOrd="1" destOrd="0" presId="urn:microsoft.com/office/officeart/2009/3/layout/HorizontalOrganizationChart"/>
    <dgm:cxn modelId="{B7D5DA24-C90F-4EB7-B33B-0D271CEF725F}" type="presParOf" srcId="{00BBD19D-00F3-48E7-A04F-CF22B1E3FEFB}" destId="{C0FC3864-8EA1-4F04-B598-1CEE5F7ABDE1}" srcOrd="2" destOrd="0" presId="urn:microsoft.com/office/officeart/2009/3/layout/HorizontalOrganizationChart"/>
    <dgm:cxn modelId="{75EEC4CC-FD8F-4E15-B790-A06897D2252A}" type="presParOf" srcId="{C1C2A2C5-8665-4B4C-A8C1-1DDDEFB620A8}" destId="{D3323F12-D83B-4D20-826C-3ACB1F000CF6}" srcOrd="4" destOrd="0" presId="urn:microsoft.com/office/officeart/2009/3/layout/HorizontalOrganizationChart"/>
    <dgm:cxn modelId="{88BC864F-A8F3-41CE-A0AD-BA07CC803817}" type="presParOf" srcId="{C1C2A2C5-8665-4B4C-A8C1-1DDDEFB620A8}" destId="{421BEC5C-86C6-4ADB-B1EC-F57C890298DE}" srcOrd="5" destOrd="0" presId="urn:microsoft.com/office/officeart/2009/3/layout/HorizontalOrganizationChart"/>
    <dgm:cxn modelId="{27CE914D-673A-434A-AE84-0C19E3854CB3}" type="presParOf" srcId="{421BEC5C-86C6-4ADB-B1EC-F57C890298DE}" destId="{B3551418-57BE-41FE-9CDB-DDBBC1FBE61E}" srcOrd="0" destOrd="0" presId="urn:microsoft.com/office/officeart/2009/3/layout/HorizontalOrganizationChart"/>
    <dgm:cxn modelId="{83581C3E-D29D-41FA-BD88-517E916F4D9F}" type="presParOf" srcId="{B3551418-57BE-41FE-9CDB-DDBBC1FBE61E}" destId="{6ADCE684-77BD-45A0-B8C0-5587284FC871}" srcOrd="0" destOrd="0" presId="urn:microsoft.com/office/officeart/2009/3/layout/HorizontalOrganizationChart"/>
    <dgm:cxn modelId="{A3A5C510-4EBD-4170-84BF-CCEC4CF8335F}" type="presParOf" srcId="{B3551418-57BE-41FE-9CDB-DDBBC1FBE61E}" destId="{E2B0D061-DC76-4F9C-A5B6-6C2ED1E177DF}" srcOrd="1" destOrd="0" presId="urn:microsoft.com/office/officeart/2009/3/layout/HorizontalOrganizationChart"/>
    <dgm:cxn modelId="{AD664BA0-5FE5-4D54-B0D2-6F50FF75EAC0}" type="presParOf" srcId="{421BEC5C-86C6-4ADB-B1EC-F57C890298DE}" destId="{2B475EE2-C2A9-45A2-8A64-3A59CC659F0D}" srcOrd="1" destOrd="0" presId="urn:microsoft.com/office/officeart/2009/3/layout/HorizontalOrganizationChart"/>
    <dgm:cxn modelId="{66F0906B-49C2-4257-BC85-418C83AC97EB}" type="presParOf" srcId="{421BEC5C-86C6-4ADB-B1EC-F57C890298DE}" destId="{E9AEFE19-CD3A-4FEC-A7DA-8BBA34E4717D}" srcOrd="2" destOrd="0" presId="urn:microsoft.com/office/officeart/2009/3/layout/HorizontalOrganizationChart"/>
    <dgm:cxn modelId="{649CEA56-113F-4477-92A0-89125F703643}" type="presParOf" srcId="{F3F073F4-6BF1-49E7-8191-A23F9F12E54A}" destId="{5954258E-B568-403E-8FC5-3B29CC30336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34BF13-E93C-42C6-B3D5-5AB25976B7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6B3882F1-D9E7-475A-A420-D5216FCE0D2A}">
      <dgm:prSet phldrT="[文本]" custT="1"/>
      <dgm:spPr/>
      <dgm:t>
        <a:bodyPr/>
        <a:lstStyle/>
        <a:p>
          <a:r>
            <a:rPr lang="zh-CN" altLang="en-US" sz="1800" b="1" dirty="0"/>
            <a:t>计算机科学</a:t>
          </a:r>
        </a:p>
      </dgm:t>
    </dgm:pt>
    <dgm:pt modelId="{0F92B91B-132A-4E6C-A434-BE884614D0A7}" type="parTrans" cxnId="{A263036A-103B-4AE3-940F-F2520A529E56}">
      <dgm:prSet/>
      <dgm:spPr/>
      <dgm:t>
        <a:bodyPr/>
        <a:lstStyle/>
        <a:p>
          <a:endParaRPr lang="zh-CN" altLang="en-US"/>
        </a:p>
      </dgm:t>
    </dgm:pt>
    <dgm:pt modelId="{A291D659-3A3F-4FE6-BFA3-5B6E0BF25DFF}" type="sibTrans" cxnId="{A263036A-103B-4AE3-940F-F2520A529E56}">
      <dgm:prSet/>
      <dgm:spPr/>
      <dgm:t>
        <a:bodyPr/>
        <a:lstStyle/>
        <a:p>
          <a:endParaRPr lang="zh-CN" altLang="en-US"/>
        </a:p>
      </dgm:t>
    </dgm:pt>
    <dgm:pt modelId="{2FFBBA99-7C18-4263-8F60-A398074CBDF8}">
      <dgm:prSet phldrT="[文本]" custT="1"/>
      <dgm:spPr/>
      <dgm:t>
        <a:bodyPr anchor="t"/>
        <a:lstStyle/>
        <a:p>
          <a:pPr algn="just"/>
          <a:r>
            <a:rPr lang="zh-CN" altLang="en-US" sz="1800" dirty="0"/>
            <a:t>计算机视觉，机器学习，图形学，语音与自然语言处理等</a:t>
          </a:r>
        </a:p>
      </dgm:t>
    </dgm:pt>
    <dgm:pt modelId="{7DEE2D4C-16B3-44D0-8CE3-204AFC1F2C96}" type="parTrans" cxnId="{31022D7A-CBE2-4B1B-A0CD-53DF65C97275}">
      <dgm:prSet/>
      <dgm:spPr/>
      <dgm:t>
        <a:bodyPr/>
        <a:lstStyle/>
        <a:p>
          <a:endParaRPr lang="zh-CN" altLang="en-US"/>
        </a:p>
      </dgm:t>
    </dgm:pt>
    <dgm:pt modelId="{C219E966-CDFC-4459-845C-396CDFFB6BD2}" type="sibTrans" cxnId="{31022D7A-CBE2-4B1B-A0CD-53DF65C97275}">
      <dgm:prSet/>
      <dgm:spPr/>
      <dgm:t>
        <a:bodyPr/>
        <a:lstStyle/>
        <a:p>
          <a:endParaRPr lang="zh-CN" altLang="en-US"/>
        </a:p>
      </dgm:t>
    </dgm:pt>
    <dgm:pt modelId="{29384D56-C650-4E8A-B2A7-D5BEB1374357}">
      <dgm:prSet phldrT="[文本]" custT="1"/>
      <dgm:spPr/>
      <dgm:t>
        <a:bodyPr/>
        <a:lstStyle/>
        <a:p>
          <a:r>
            <a:rPr lang="zh-CN" altLang="en-US" sz="1800" b="1" dirty="0"/>
            <a:t>工程学</a:t>
          </a:r>
        </a:p>
      </dgm:t>
    </dgm:pt>
    <dgm:pt modelId="{8547420B-A9EF-40F9-B468-3B9F5A0133DF}" type="parTrans" cxnId="{EEC4A926-8D51-4774-9CA2-2F1A863CE753}">
      <dgm:prSet/>
      <dgm:spPr/>
      <dgm:t>
        <a:bodyPr/>
        <a:lstStyle/>
        <a:p>
          <a:endParaRPr lang="zh-CN" altLang="en-US"/>
        </a:p>
      </dgm:t>
    </dgm:pt>
    <dgm:pt modelId="{DEDE43D1-9A8C-4820-8099-CCB485FE7A58}" type="sibTrans" cxnId="{EEC4A926-8D51-4774-9CA2-2F1A863CE753}">
      <dgm:prSet/>
      <dgm:spPr/>
      <dgm:t>
        <a:bodyPr/>
        <a:lstStyle/>
        <a:p>
          <a:endParaRPr lang="zh-CN" altLang="en-US"/>
        </a:p>
      </dgm:t>
    </dgm:pt>
    <dgm:pt modelId="{8C3E456E-5FD7-4B1A-BFC2-BB75854CF161}">
      <dgm:prSet phldrT="[文本]" custT="1"/>
      <dgm:spPr/>
      <dgm:t>
        <a:bodyPr anchor="t"/>
        <a:lstStyle/>
        <a:p>
          <a:pPr algn="just"/>
          <a:r>
            <a:rPr lang="zh-CN" altLang="en-US" sz="1800" dirty="0"/>
            <a:t>机器人学，控制理论，人机交互，数据可视化等</a:t>
          </a:r>
        </a:p>
      </dgm:t>
    </dgm:pt>
    <dgm:pt modelId="{6FC4C232-AE1B-44B1-A40C-CC730D4CA82C}" type="parTrans" cxnId="{AE6C6558-EFE6-4FAF-BDE1-0FB3E7271295}">
      <dgm:prSet/>
      <dgm:spPr/>
      <dgm:t>
        <a:bodyPr/>
        <a:lstStyle/>
        <a:p>
          <a:endParaRPr lang="zh-CN" altLang="en-US"/>
        </a:p>
      </dgm:t>
    </dgm:pt>
    <dgm:pt modelId="{33803852-FEE8-4A42-8339-2A1646835404}" type="sibTrans" cxnId="{AE6C6558-EFE6-4FAF-BDE1-0FB3E7271295}">
      <dgm:prSet/>
      <dgm:spPr/>
      <dgm:t>
        <a:bodyPr/>
        <a:lstStyle/>
        <a:p>
          <a:endParaRPr lang="zh-CN" altLang="en-US"/>
        </a:p>
      </dgm:t>
    </dgm:pt>
    <dgm:pt modelId="{F63EDFA3-AD2A-4495-9E2E-1D434DF053BC}">
      <dgm:prSet phldrT="[文本]" custT="1"/>
      <dgm:spPr/>
      <dgm:t>
        <a:bodyPr/>
        <a:lstStyle/>
        <a:p>
          <a:r>
            <a:rPr lang="zh-CN" altLang="en-US" sz="1800" b="1" dirty="0"/>
            <a:t>数学</a:t>
          </a:r>
        </a:p>
      </dgm:t>
    </dgm:pt>
    <dgm:pt modelId="{744CFC05-DB47-4751-8839-E4AA775AD6CF}" type="parTrans" cxnId="{EBB3275A-2332-486B-B694-6CEE5704BC9A}">
      <dgm:prSet/>
      <dgm:spPr/>
      <dgm:t>
        <a:bodyPr/>
        <a:lstStyle/>
        <a:p>
          <a:endParaRPr lang="zh-CN" altLang="en-US"/>
        </a:p>
      </dgm:t>
    </dgm:pt>
    <dgm:pt modelId="{C19D3BE6-3589-4D3E-9B90-9DFDBEB681A9}" type="sibTrans" cxnId="{EBB3275A-2332-486B-B694-6CEE5704BC9A}">
      <dgm:prSet/>
      <dgm:spPr/>
      <dgm:t>
        <a:bodyPr/>
        <a:lstStyle/>
        <a:p>
          <a:endParaRPr lang="zh-CN" altLang="en-US"/>
        </a:p>
      </dgm:t>
    </dgm:pt>
    <dgm:pt modelId="{7565EB71-078E-4EF2-BA06-E6C4BACD7A5A}">
      <dgm:prSet phldrT="[文本]" custT="1"/>
      <dgm:spPr/>
      <dgm:t>
        <a:bodyPr/>
        <a:lstStyle/>
        <a:p>
          <a:r>
            <a:rPr lang="zh-CN" altLang="en-US" sz="1800" dirty="0"/>
            <a:t>概率论，数理统计，优化，机器学习的理论研究等</a:t>
          </a:r>
        </a:p>
      </dgm:t>
    </dgm:pt>
    <dgm:pt modelId="{6F35E48D-BEC8-41D0-AD10-8C5C00798F72}" type="parTrans" cxnId="{FC22A458-7DDD-418A-ACE9-F3BE4CF8910D}">
      <dgm:prSet/>
      <dgm:spPr/>
      <dgm:t>
        <a:bodyPr/>
        <a:lstStyle/>
        <a:p>
          <a:endParaRPr lang="zh-CN" altLang="en-US"/>
        </a:p>
      </dgm:t>
    </dgm:pt>
    <dgm:pt modelId="{ECD92D0C-BE5E-4BED-8D7A-1B3A3DA85EE4}" type="sibTrans" cxnId="{FC22A458-7DDD-418A-ACE9-F3BE4CF8910D}">
      <dgm:prSet/>
      <dgm:spPr/>
      <dgm:t>
        <a:bodyPr/>
        <a:lstStyle/>
        <a:p>
          <a:endParaRPr lang="zh-CN" altLang="en-US"/>
        </a:p>
      </dgm:t>
    </dgm:pt>
    <dgm:pt modelId="{8BB312A5-8561-4F7D-998C-174AE7D62430}">
      <dgm:prSet phldrT="[文本]" custT="1"/>
      <dgm:spPr/>
      <dgm:t>
        <a:bodyPr/>
        <a:lstStyle/>
        <a:p>
          <a:r>
            <a:rPr lang="zh-CN" altLang="en-US" sz="1800" b="1" dirty="0"/>
            <a:t>人工智能与其他学科的交叉学科</a:t>
          </a:r>
        </a:p>
      </dgm:t>
    </dgm:pt>
    <dgm:pt modelId="{340F91F9-382E-426C-A565-9D2AB76E4739}" type="parTrans" cxnId="{FB12CFD9-FCE4-4427-B634-24C6B54A375E}">
      <dgm:prSet/>
      <dgm:spPr/>
      <dgm:t>
        <a:bodyPr/>
        <a:lstStyle/>
        <a:p>
          <a:endParaRPr lang="zh-CN" altLang="en-US"/>
        </a:p>
      </dgm:t>
    </dgm:pt>
    <dgm:pt modelId="{9C82ADFF-FF53-4A5C-A16B-E4B190116B70}" type="sibTrans" cxnId="{FB12CFD9-FCE4-4427-B634-24C6B54A375E}">
      <dgm:prSet/>
      <dgm:spPr/>
      <dgm:t>
        <a:bodyPr/>
        <a:lstStyle/>
        <a:p>
          <a:endParaRPr lang="zh-CN" altLang="en-US"/>
        </a:p>
      </dgm:t>
    </dgm:pt>
    <dgm:pt modelId="{7B1BBB53-D286-4328-9D5F-CEEFE3D76CB7}">
      <dgm:prSet phldrT="[文本]" custT="1"/>
      <dgm:spPr/>
      <dgm:t>
        <a:bodyPr/>
        <a:lstStyle/>
        <a:p>
          <a:r>
            <a:rPr lang="zh-CN" altLang="en-US" sz="1800" dirty="0"/>
            <a:t>包括但不限于生化大类，物理学与地球空间科学，环境学和社会科学。将人工智能应用在任意学科，但要体现针对特定问题，如对机器学习等用到的工具作出的特定优化等</a:t>
          </a:r>
          <a:r>
            <a:rPr lang="zh-CN" altLang="en-US" sz="1700" dirty="0"/>
            <a:t>。</a:t>
          </a:r>
        </a:p>
      </dgm:t>
    </dgm:pt>
    <dgm:pt modelId="{9596FB25-30B7-4F66-82FC-DB39012C8A2D}" type="parTrans" cxnId="{75769A09-10D1-4633-A4E8-2FEAB3AE92C8}">
      <dgm:prSet/>
      <dgm:spPr/>
      <dgm:t>
        <a:bodyPr/>
        <a:lstStyle/>
        <a:p>
          <a:endParaRPr lang="zh-CN" altLang="en-US"/>
        </a:p>
      </dgm:t>
    </dgm:pt>
    <dgm:pt modelId="{1B15345D-6545-4E6B-876D-C2A2F38C0DD8}" type="sibTrans" cxnId="{75769A09-10D1-4633-A4E8-2FEAB3AE92C8}">
      <dgm:prSet/>
      <dgm:spPr/>
      <dgm:t>
        <a:bodyPr/>
        <a:lstStyle/>
        <a:p>
          <a:endParaRPr lang="zh-CN" altLang="en-US"/>
        </a:p>
      </dgm:t>
    </dgm:pt>
    <dgm:pt modelId="{140D3743-F366-4A00-A8F0-7C233D19BCE2}" type="pres">
      <dgm:prSet presAssocID="{EC34BF13-E93C-42C6-B3D5-5AB25976B72E}" presName="diagram" presStyleCnt="0">
        <dgm:presLayoutVars>
          <dgm:chPref val="1"/>
          <dgm:dir/>
          <dgm:animOne val="branch"/>
          <dgm:animLvl val="lvl"/>
          <dgm:resizeHandles/>
        </dgm:presLayoutVars>
      </dgm:prSet>
      <dgm:spPr/>
      <dgm:t>
        <a:bodyPr/>
        <a:lstStyle/>
        <a:p>
          <a:endParaRPr lang="zh-CN" altLang="en-US"/>
        </a:p>
      </dgm:t>
    </dgm:pt>
    <dgm:pt modelId="{2CC770A4-F3B7-4E72-875B-862719C50A27}" type="pres">
      <dgm:prSet presAssocID="{6B3882F1-D9E7-475A-A420-D5216FCE0D2A}" presName="root" presStyleCnt="0"/>
      <dgm:spPr/>
    </dgm:pt>
    <dgm:pt modelId="{0C5D8D45-B584-4B06-831E-48F01108E49B}" type="pres">
      <dgm:prSet presAssocID="{6B3882F1-D9E7-475A-A420-D5216FCE0D2A}" presName="rootComposite" presStyleCnt="0"/>
      <dgm:spPr/>
    </dgm:pt>
    <dgm:pt modelId="{C173458D-8862-4FFB-9B25-2A2432FCCE6C}" type="pres">
      <dgm:prSet presAssocID="{6B3882F1-D9E7-475A-A420-D5216FCE0D2A}" presName="rootText" presStyleLbl="node1" presStyleIdx="0" presStyleCnt="4" custLinFactNeighborX="-506" custLinFactNeighborY="-46612"/>
      <dgm:spPr/>
      <dgm:t>
        <a:bodyPr/>
        <a:lstStyle/>
        <a:p>
          <a:endParaRPr lang="zh-CN" altLang="en-US"/>
        </a:p>
      </dgm:t>
    </dgm:pt>
    <dgm:pt modelId="{2585514B-A7DF-4316-8368-6065F9A01D8B}" type="pres">
      <dgm:prSet presAssocID="{6B3882F1-D9E7-475A-A420-D5216FCE0D2A}" presName="rootConnector" presStyleLbl="node1" presStyleIdx="0" presStyleCnt="4"/>
      <dgm:spPr/>
      <dgm:t>
        <a:bodyPr/>
        <a:lstStyle/>
        <a:p>
          <a:endParaRPr lang="zh-CN" altLang="en-US"/>
        </a:p>
      </dgm:t>
    </dgm:pt>
    <dgm:pt modelId="{E67F2441-7997-4A06-BA8D-F7093673A88F}" type="pres">
      <dgm:prSet presAssocID="{6B3882F1-D9E7-475A-A420-D5216FCE0D2A}" presName="childShape" presStyleCnt="0"/>
      <dgm:spPr/>
    </dgm:pt>
    <dgm:pt modelId="{0499FA3B-9F26-4170-ACA1-1D0B27AE2072}" type="pres">
      <dgm:prSet presAssocID="{7DEE2D4C-16B3-44D0-8CE3-204AFC1F2C96}" presName="Name13" presStyleLbl="parChTrans1D2" presStyleIdx="0" presStyleCnt="4"/>
      <dgm:spPr/>
      <dgm:t>
        <a:bodyPr/>
        <a:lstStyle/>
        <a:p>
          <a:endParaRPr lang="zh-CN" altLang="en-US"/>
        </a:p>
      </dgm:t>
    </dgm:pt>
    <dgm:pt modelId="{FB7365E9-B468-4EB7-9647-4CC872A3818F}" type="pres">
      <dgm:prSet presAssocID="{2FFBBA99-7C18-4263-8F60-A398074CBDF8}" presName="childText" presStyleLbl="bgAcc1" presStyleIdx="0" presStyleCnt="4" custScaleX="126261" custScaleY="242422">
        <dgm:presLayoutVars>
          <dgm:bulletEnabled val="1"/>
        </dgm:presLayoutVars>
      </dgm:prSet>
      <dgm:spPr/>
      <dgm:t>
        <a:bodyPr/>
        <a:lstStyle/>
        <a:p>
          <a:endParaRPr lang="zh-CN" altLang="en-US"/>
        </a:p>
      </dgm:t>
    </dgm:pt>
    <dgm:pt modelId="{D77C3076-B7FD-4518-8F2F-50873295F5D6}" type="pres">
      <dgm:prSet presAssocID="{29384D56-C650-4E8A-B2A7-D5BEB1374357}" presName="root" presStyleCnt="0"/>
      <dgm:spPr/>
    </dgm:pt>
    <dgm:pt modelId="{5454004E-BCCE-4664-8709-53B8A669DF61}" type="pres">
      <dgm:prSet presAssocID="{29384D56-C650-4E8A-B2A7-D5BEB1374357}" presName="rootComposite" presStyleCnt="0"/>
      <dgm:spPr/>
    </dgm:pt>
    <dgm:pt modelId="{C297E4E6-6568-4FEC-80FE-82CF2305B950}" type="pres">
      <dgm:prSet presAssocID="{29384D56-C650-4E8A-B2A7-D5BEB1374357}" presName="rootText" presStyleLbl="node1" presStyleIdx="1" presStyleCnt="4" custLinFactNeighborX="-932" custLinFactNeighborY="-50341"/>
      <dgm:spPr/>
      <dgm:t>
        <a:bodyPr/>
        <a:lstStyle/>
        <a:p>
          <a:endParaRPr lang="zh-CN" altLang="en-US"/>
        </a:p>
      </dgm:t>
    </dgm:pt>
    <dgm:pt modelId="{7DAF6FF0-6994-4835-A8FE-25DB267C4A00}" type="pres">
      <dgm:prSet presAssocID="{29384D56-C650-4E8A-B2A7-D5BEB1374357}" presName="rootConnector" presStyleLbl="node1" presStyleIdx="1" presStyleCnt="4"/>
      <dgm:spPr/>
      <dgm:t>
        <a:bodyPr/>
        <a:lstStyle/>
        <a:p>
          <a:endParaRPr lang="zh-CN" altLang="en-US"/>
        </a:p>
      </dgm:t>
    </dgm:pt>
    <dgm:pt modelId="{39B05C9D-F2F0-4DF8-83E8-F8453B9C873C}" type="pres">
      <dgm:prSet presAssocID="{29384D56-C650-4E8A-B2A7-D5BEB1374357}" presName="childShape" presStyleCnt="0"/>
      <dgm:spPr/>
    </dgm:pt>
    <dgm:pt modelId="{390457AD-66F9-4A43-9CAF-A2D264144A8A}" type="pres">
      <dgm:prSet presAssocID="{6FC4C232-AE1B-44B1-A40C-CC730D4CA82C}" presName="Name13" presStyleLbl="parChTrans1D2" presStyleIdx="1" presStyleCnt="4"/>
      <dgm:spPr/>
      <dgm:t>
        <a:bodyPr/>
        <a:lstStyle/>
        <a:p>
          <a:endParaRPr lang="zh-CN" altLang="en-US"/>
        </a:p>
      </dgm:t>
    </dgm:pt>
    <dgm:pt modelId="{AD052DC5-9A3A-4051-9440-60A743F2FE98}" type="pres">
      <dgm:prSet presAssocID="{8C3E456E-5FD7-4B1A-BFC2-BB75854CF161}" presName="childText" presStyleLbl="bgAcc1" presStyleIdx="1" presStyleCnt="4" custScaleX="126441" custScaleY="242768">
        <dgm:presLayoutVars>
          <dgm:bulletEnabled val="1"/>
        </dgm:presLayoutVars>
      </dgm:prSet>
      <dgm:spPr/>
      <dgm:t>
        <a:bodyPr/>
        <a:lstStyle/>
        <a:p>
          <a:endParaRPr lang="zh-CN" altLang="en-US"/>
        </a:p>
      </dgm:t>
    </dgm:pt>
    <dgm:pt modelId="{653736A0-511B-4E25-95C2-585AE9357B2D}" type="pres">
      <dgm:prSet presAssocID="{F63EDFA3-AD2A-4495-9E2E-1D434DF053BC}" presName="root" presStyleCnt="0"/>
      <dgm:spPr/>
    </dgm:pt>
    <dgm:pt modelId="{9DBC1945-A6CE-4076-87F9-6425BD98C8D0}" type="pres">
      <dgm:prSet presAssocID="{F63EDFA3-AD2A-4495-9E2E-1D434DF053BC}" presName="rootComposite" presStyleCnt="0"/>
      <dgm:spPr/>
    </dgm:pt>
    <dgm:pt modelId="{804B6601-5E41-48A2-955D-A8AA748ED70D}" type="pres">
      <dgm:prSet presAssocID="{F63EDFA3-AD2A-4495-9E2E-1D434DF053BC}" presName="rootText" presStyleLbl="node1" presStyleIdx="2" presStyleCnt="4" custLinFactNeighborX="-932" custLinFactNeighborY="-54070"/>
      <dgm:spPr/>
      <dgm:t>
        <a:bodyPr/>
        <a:lstStyle/>
        <a:p>
          <a:endParaRPr lang="zh-CN" altLang="en-US"/>
        </a:p>
      </dgm:t>
    </dgm:pt>
    <dgm:pt modelId="{8E10D90F-7481-4CB8-8C56-288094F67164}" type="pres">
      <dgm:prSet presAssocID="{F63EDFA3-AD2A-4495-9E2E-1D434DF053BC}" presName="rootConnector" presStyleLbl="node1" presStyleIdx="2" presStyleCnt="4"/>
      <dgm:spPr/>
      <dgm:t>
        <a:bodyPr/>
        <a:lstStyle/>
        <a:p>
          <a:endParaRPr lang="zh-CN" altLang="en-US"/>
        </a:p>
      </dgm:t>
    </dgm:pt>
    <dgm:pt modelId="{72ECDBF2-C2CB-41CC-8BFA-2B698CFDC020}" type="pres">
      <dgm:prSet presAssocID="{F63EDFA3-AD2A-4495-9E2E-1D434DF053BC}" presName="childShape" presStyleCnt="0"/>
      <dgm:spPr/>
    </dgm:pt>
    <dgm:pt modelId="{9B1B85C6-6BEA-4613-8A49-99E29E5B7B40}" type="pres">
      <dgm:prSet presAssocID="{6F35E48D-BEC8-41D0-AD10-8C5C00798F72}" presName="Name13" presStyleLbl="parChTrans1D2" presStyleIdx="2" presStyleCnt="4"/>
      <dgm:spPr/>
      <dgm:t>
        <a:bodyPr/>
        <a:lstStyle/>
        <a:p>
          <a:endParaRPr lang="zh-CN" altLang="en-US"/>
        </a:p>
      </dgm:t>
    </dgm:pt>
    <dgm:pt modelId="{9475AC0E-9C50-4BCD-A750-A077ED381EEE}" type="pres">
      <dgm:prSet presAssocID="{7565EB71-078E-4EF2-BA06-E6C4BACD7A5A}" presName="childText" presStyleLbl="bgAcc1" presStyleIdx="2" presStyleCnt="4" custScaleX="126622" custScaleY="243114">
        <dgm:presLayoutVars>
          <dgm:bulletEnabled val="1"/>
        </dgm:presLayoutVars>
      </dgm:prSet>
      <dgm:spPr/>
      <dgm:t>
        <a:bodyPr/>
        <a:lstStyle/>
        <a:p>
          <a:endParaRPr lang="zh-CN" altLang="en-US"/>
        </a:p>
      </dgm:t>
    </dgm:pt>
    <dgm:pt modelId="{5DA633FF-1B2B-4BF6-B102-FF60DA0FB2E9}" type="pres">
      <dgm:prSet presAssocID="{8BB312A5-8561-4F7D-998C-174AE7D62430}" presName="root" presStyleCnt="0"/>
      <dgm:spPr/>
    </dgm:pt>
    <dgm:pt modelId="{526D9159-AD42-46F5-AED7-41BB023FBE4A}" type="pres">
      <dgm:prSet presAssocID="{8BB312A5-8561-4F7D-998C-174AE7D62430}" presName="rootComposite" presStyleCnt="0"/>
      <dgm:spPr/>
    </dgm:pt>
    <dgm:pt modelId="{F0E9838E-1087-492D-A77C-12370187EFBF}" type="pres">
      <dgm:prSet presAssocID="{8BB312A5-8561-4F7D-998C-174AE7D62430}" presName="rootText" presStyleLbl="node1" presStyleIdx="3" presStyleCnt="4" custScaleX="207954" custLinFactNeighborX="6526" custLinFactNeighborY="-54070"/>
      <dgm:spPr/>
      <dgm:t>
        <a:bodyPr/>
        <a:lstStyle/>
        <a:p>
          <a:endParaRPr lang="zh-CN" altLang="en-US"/>
        </a:p>
      </dgm:t>
    </dgm:pt>
    <dgm:pt modelId="{B6465A49-55B1-44FB-ADAC-CA4CD93166CA}" type="pres">
      <dgm:prSet presAssocID="{8BB312A5-8561-4F7D-998C-174AE7D62430}" presName="rootConnector" presStyleLbl="node1" presStyleIdx="3" presStyleCnt="4"/>
      <dgm:spPr/>
      <dgm:t>
        <a:bodyPr/>
        <a:lstStyle/>
        <a:p>
          <a:endParaRPr lang="zh-CN" altLang="en-US"/>
        </a:p>
      </dgm:t>
    </dgm:pt>
    <dgm:pt modelId="{9BB9C33A-86FD-4428-9DF3-A68DC6B69DB3}" type="pres">
      <dgm:prSet presAssocID="{8BB312A5-8561-4F7D-998C-174AE7D62430}" presName="childShape" presStyleCnt="0"/>
      <dgm:spPr/>
    </dgm:pt>
    <dgm:pt modelId="{43B28D28-AE7F-44BF-87C8-1D51F10C82B9}" type="pres">
      <dgm:prSet presAssocID="{9596FB25-30B7-4F66-82FC-DB39012C8A2D}" presName="Name13" presStyleLbl="parChTrans1D2" presStyleIdx="3" presStyleCnt="4"/>
      <dgm:spPr/>
      <dgm:t>
        <a:bodyPr/>
        <a:lstStyle/>
        <a:p>
          <a:endParaRPr lang="zh-CN" altLang="en-US"/>
        </a:p>
      </dgm:t>
    </dgm:pt>
    <dgm:pt modelId="{4E2B8571-0EE6-438D-BADB-8C7BF0D3E0A5}" type="pres">
      <dgm:prSet presAssocID="{7B1BBB53-D286-4328-9D5F-CEEFE3D76CB7}" presName="childText" presStyleLbl="bgAcc1" presStyleIdx="3" presStyleCnt="4" custScaleX="299771" custScaleY="242234">
        <dgm:presLayoutVars>
          <dgm:bulletEnabled val="1"/>
        </dgm:presLayoutVars>
      </dgm:prSet>
      <dgm:spPr/>
      <dgm:t>
        <a:bodyPr/>
        <a:lstStyle/>
        <a:p>
          <a:endParaRPr lang="zh-CN" altLang="en-US"/>
        </a:p>
      </dgm:t>
    </dgm:pt>
  </dgm:ptLst>
  <dgm:cxnLst>
    <dgm:cxn modelId="{817C3613-8CF6-46AD-89A8-974BE6F66376}" type="presOf" srcId="{2FFBBA99-7C18-4263-8F60-A398074CBDF8}" destId="{FB7365E9-B468-4EB7-9647-4CC872A3818F}" srcOrd="0" destOrd="0" presId="urn:microsoft.com/office/officeart/2005/8/layout/hierarchy3"/>
    <dgm:cxn modelId="{9E31AB01-8F6F-4808-9113-DBE3B8851517}" type="presOf" srcId="{6B3882F1-D9E7-475A-A420-D5216FCE0D2A}" destId="{C173458D-8862-4FFB-9B25-2A2432FCCE6C}" srcOrd="0" destOrd="0" presId="urn:microsoft.com/office/officeart/2005/8/layout/hierarchy3"/>
    <dgm:cxn modelId="{AE6C6558-EFE6-4FAF-BDE1-0FB3E7271295}" srcId="{29384D56-C650-4E8A-B2A7-D5BEB1374357}" destId="{8C3E456E-5FD7-4B1A-BFC2-BB75854CF161}" srcOrd="0" destOrd="0" parTransId="{6FC4C232-AE1B-44B1-A40C-CC730D4CA82C}" sibTransId="{33803852-FEE8-4A42-8339-2A1646835404}"/>
    <dgm:cxn modelId="{27AE2159-34A0-4A07-ABD7-6F0BA00E9D32}" type="presOf" srcId="{EC34BF13-E93C-42C6-B3D5-5AB25976B72E}" destId="{140D3743-F366-4A00-A8F0-7C233D19BCE2}" srcOrd="0" destOrd="0" presId="urn:microsoft.com/office/officeart/2005/8/layout/hierarchy3"/>
    <dgm:cxn modelId="{FC22A458-7DDD-418A-ACE9-F3BE4CF8910D}" srcId="{F63EDFA3-AD2A-4495-9E2E-1D434DF053BC}" destId="{7565EB71-078E-4EF2-BA06-E6C4BACD7A5A}" srcOrd="0" destOrd="0" parTransId="{6F35E48D-BEC8-41D0-AD10-8C5C00798F72}" sibTransId="{ECD92D0C-BE5E-4BED-8D7A-1B3A3DA85EE4}"/>
    <dgm:cxn modelId="{FC7A0073-2A48-4C40-AAE3-886D8B4E30CE}" type="presOf" srcId="{6B3882F1-D9E7-475A-A420-D5216FCE0D2A}" destId="{2585514B-A7DF-4316-8368-6065F9A01D8B}" srcOrd="1" destOrd="0" presId="urn:microsoft.com/office/officeart/2005/8/layout/hierarchy3"/>
    <dgm:cxn modelId="{FB12CFD9-FCE4-4427-B634-24C6B54A375E}" srcId="{EC34BF13-E93C-42C6-B3D5-5AB25976B72E}" destId="{8BB312A5-8561-4F7D-998C-174AE7D62430}" srcOrd="3" destOrd="0" parTransId="{340F91F9-382E-426C-A565-9D2AB76E4739}" sibTransId="{9C82ADFF-FF53-4A5C-A16B-E4B190116B70}"/>
    <dgm:cxn modelId="{179E3534-510B-4DDA-B64A-073B86885213}" type="presOf" srcId="{8C3E456E-5FD7-4B1A-BFC2-BB75854CF161}" destId="{AD052DC5-9A3A-4051-9440-60A743F2FE98}" srcOrd="0" destOrd="0" presId="urn:microsoft.com/office/officeart/2005/8/layout/hierarchy3"/>
    <dgm:cxn modelId="{76E0A2D4-2422-49A0-A672-A30C78029DF1}" type="presOf" srcId="{8BB312A5-8561-4F7D-998C-174AE7D62430}" destId="{F0E9838E-1087-492D-A77C-12370187EFBF}" srcOrd="0" destOrd="0" presId="urn:microsoft.com/office/officeart/2005/8/layout/hierarchy3"/>
    <dgm:cxn modelId="{13414E97-5CB3-4E66-B805-C2A251F4D417}" type="presOf" srcId="{29384D56-C650-4E8A-B2A7-D5BEB1374357}" destId="{C297E4E6-6568-4FEC-80FE-82CF2305B950}" srcOrd="0" destOrd="0" presId="urn:microsoft.com/office/officeart/2005/8/layout/hierarchy3"/>
    <dgm:cxn modelId="{0C77012E-20B0-4AC3-AB25-9302BF0F3BC4}" type="presOf" srcId="{7DEE2D4C-16B3-44D0-8CE3-204AFC1F2C96}" destId="{0499FA3B-9F26-4170-ACA1-1D0B27AE2072}" srcOrd="0" destOrd="0" presId="urn:microsoft.com/office/officeart/2005/8/layout/hierarchy3"/>
    <dgm:cxn modelId="{260A88DF-F48B-4016-A197-15731B0B4AED}" type="presOf" srcId="{9596FB25-30B7-4F66-82FC-DB39012C8A2D}" destId="{43B28D28-AE7F-44BF-87C8-1D51F10C82B9}" srcOrd="0" destOrd="0" presId="urn:microsoft.com/office/officeart/2005/8/layout/hierarchy3"/>
    <dgm:cxn modelId="{B5057894-6ECC-49A0-92A7-8C2813E2DF0C}" type="presOf" srcId="{6F35E48D-BEC8-41D0-AD10-8C5C00798F72}" destId="{9B1B85C6-6BEA-4613-8A49-99E29E5B7B40}" srcOrd="0" destOrd="0" presId="urn:microsoft.com/office/officeart/2005/8/layout/hierarchy3"/>
    <dgm:cxn modelId="{5C65C0AA-D6E7-4B32-BAEB-4259AFBF26CD}" type="presOf" srcId="{F63EDFA3-AD2A-4495-9E2E-1D434DF053BC}" destId="{804B6601-5E41-48A2-955D-A8AA748ED70D}" srcOrd="0" destOrd="0" presId="urn:microsoft.com/office/officeart/2005/8/layout/hierarchy3"/>
    <dgm:cxn modelId="{4675628C-9964-4079-84B4-6D3585C16EF9}" type="presOf" srcId="{29384D56-C650-4E8A-B2A7-D5BEB1374357}" destId="{7DAF6FF0-6994-4835-A8FE-25DB267C4A00}" srcOrd="1" destOrd="0" presId="urn:microsoft.com/office/officeart/2005/8/layout/hierarchy3"/>
    <dgm:cxn modelId="{EEC4A926-8D51-4774-9CA2-2F1A863CE753}" srcId="{EC34BF13-E93C-42C6-B3D5-5AB25976B72E}" destId="{29384D56-C650-4E8A-B2A7-D5BEB1374357}" srcOrd="1" destOrd="0" parTransId="{8547420B-A9EF-40F9-B468-3B9F5A0133DF}" sibTransId="{DEDE43D1-9A8C-4820-8099-CCB485FE7A58}"/>
    <dgm:cxn modelId="{75769A09-10D1-4633-A4E8-2FEAB3AE92C8}" srcId="{8BB312A5-8561-4F7D-998C-174AE7D62430}" destId="{7B1BBB53-D286-4328-9D5F-CEEFE3D76CB7}" srcOrd="0" destOrd="0" parTransId="{9596FB25-30B7-4F66-82FC-DB39012C8A2D}" sibTransId="{1B15345D-6545-4E6B-876D-C2A2F38C0DD8}"/>
    <dgm:cxn modelId="{772E82B3-E3A5-4F69-853F-7138BCF46EC2}" type="presOf" srcId="{6FC4C232-AE1B-44B1-A40C-CC730D4CA82C}" destId="{390457AD-66F9-4A43-9CAF-A2D264144A8A}" srcOrd="0" destOrd="0" presId="urn:microsoft.com/office/officeart/2005/8/layout/hierarchy3"/>
    <dgm:cxn modelId="{D844B9D7-68D8-4F77-8594-52D0C75EE706}" type="presOf" srcId="{F63EDFA3-AD2A-4495-9E2E-1D434DF053BC}" destId="{8E10D90F-7481-4CB8-8C56-288094F67164}" srcOrd="1" destOrd="0" presId="urn:microsoft.com/office/officeart/2005/8/layout/hierarchy3"/>
    <dgm:cxn modelId="{D9ACD7C3-5CD7-43CD-9316-655283026A02}" type="presOf" srcId="{7565EB71-078E-4EF2-BA06-E6C4BACD7A5A}" destId="{9475AC0E-9C50-4BCD-A750-A077ED381EEE}" srcOrd="0" destOrd="0" presId="urn:microsoft.com/office/officeart/2005/8/layout/hierarchy3"/>
    <dgm:cxn modelId="{A263036A-103B-4AE3-940F-F2520A529E56}" srcId="{EC34BF13-E93C-42C6-B3D5-5AB25976B72E}" destId="{6B3882F1-D9E7-475A-A420-D5216FCE0D2A}" srcOrd="0" destOrd="0" parTransId="{0F92B91B-132A-4E6C-A434-BE884614D0A7}" sibTransId="{A291D659-3A3F-4FE6-BFA3-5B6E0BF25DFF}"/>
    <dgm:cxn modelId="{31022D7A-CBE2-4B1B-A0CD-53DF65C97275}" srcId="{6B3882F1-D9E7-475A-A420-D5216FCE0D2A}" destId="{2FFBBA99-7C18-4263-8F60-A398074CBDF8}" srcOrd="0" destOrd="0" parTransId="{7DEE2D4C-16B3-44D0-8CE3-204AFC1F2C96}" sibTransId="{C219E966-CDFC-4459-845C-396CDFFB6BD2}"/>
    <dgm:cxn modelId="{EBB3275A-2332-486B-B694-6CEE5704BC9A}" srcId="{EC34BF13-E93C-42C6-B3D5-5AB25976B72E}" destId="{F63EDFA3-AD2A-4495-9E2E-1D434DF053BC}" srcOrd="2" destOrd="0" parTransId="{744CFC05-DB47-4751-8839-E4AA775AD6CF}" sibTransId="{C19D3BE6-3589-4D3E-9B90-9DFDBEB681A9}"/>
    <dgm:cxn modelId="{A7BFB7D3-1CDA-4326-A3EE-05F8E46BD29C}" type="presOf" srcId="{7B1BBB53-D286-4328-9D5F-CEEFE3D76CB7}" destId="{4E2B8571-0EE6-438D-BADB-8C7BF0D3E0A5}" srcOrd="0" destOrd="0" presId="urn:microsoft.com/office/officeart/2005/8/layout/hierarchy3"/>
    <dgm:cxn modelId="{C3D11B9A-CAF9-477B-B5AD-BC3DCBB17055}" type="presOf" srcId="{8BB312A5-8561-4F7D-998C-174AE7D62430}" destId="{B6465A49-55B1-44FB-ADAC-CA4CD93166CA}" srcOrd="1" destOrd="0" presId="urn:microsoft.com/office/officeart/2005/8/layout/hierarchy3"/>
    <dgm:cxn modelId="{2736DE12-4DB7-4159-9354-5A841AF11498}" type="presParOf" srcId="{140D3743-F366-4A00-A8F0-7C233D19BCE2}" destId="{2CC770A4-F3B7-4E72-875B-862719C50A27}" srcOrd="0" destOrd="0" presId="urn:microsoft.com/office/officeart/2005/8/layout/hierarchy3"/>
    <dgm:cxn modelId="{4C57DB1C-3F12-4F47-B9A4-63AD50094836}" type="presParOf" srcId="{2CC770A4-F3B7-4E72-875B-862719C50A27}" destId="{0C5D8D45-B584-4B06-831E-48F01108E49B}" srcOrd="0" destOrd="0" presId="urn:microsoft.com/office/officeart/2005/8/layout/hierarchy3"/>
    <dgm:cxn modelId="{03991A67-931A-4EED-8AF7-84FE58706AA7}" type="presParOf" srcId="{0C5D8D45-B584-4B06-831E-48F01108E49B}" destId="{C173458D-8862-4FFB-9B25-2A2432FCCE6C}" srcOrd="0" destOrd="0" presId="urn:microsoft.com/office/officeart/2005/8/layout/hierarchy3"/>
    <dgm:cxn modelId="{21CC718D-C151-4C7C-ACA0-CCBB25FED4D2}" type="presParOf" srcId="{0C5D8D45-B584-4B06-831E-48F01108E49B}" destId="{2585514B-A7DF-4316-8368-6065F9A01D8B}" srcOrd="1" destOrd="0" presId="urn:microsoft.com/office/officeart/2005/8/layout/hierarchy3"/>
    <dgm:cxn modelId="{78FAFA28-263F-4385-AAB3-648558F9CDDD}" type="presParOf" srcId="{2CC770A4-F3B7-4E72-875B-862719C50A27}" destId="{E67F2441-7997-4A06-BA8D-F7093673A88F}" srcOrd="1" destOrd="0" presId="urn:microsoft.com/office/officeart/2005/8/layout/hierarchy3"/>
    <dgm:cxn modelId="{EDBC0DFE-1E95-4E21-B877-60D11DD9237C}" type="presParOf" srcId="{E67F2441-7997-4A06-BA8D-F7093673A88F}" destId="{0499FA3B-9F26-4170-ACA1-1D0B27AE2072}" srcOrd="0" destOrd="0" presId="urn:microsoft.com/office/officeart/2005/8/layout/hierarchy3"/>
    <dgm:cxn modelId="{ED94E336-DBEF-43DC-9751-0DA1C2302942}" type="presParOf" srcId="{E67F2441-7997-4A06-BA8D-F7093673A88F}" destId="{FB7365E9-B468-4EB7-9647-4CC872A3818F}" srcOrd="1" destOrd="0" presId="urn:microsoft.com/office/officeart/2005/8/layout/hierarchy3"/>
    <dgm:cxn modelId="{4217814E-B394-4111-A42A-DE472B09F538}" type="presParOf" srcId="{140D3743-F366-4A00-A8F0-7C233D19BCE2}" destId="{D77C3076-B7FD-4518-8F2F-50873295F5D6}" srcOrd="1" destOrd="0" presId="urn:microsoft.com/office/officeart/2005/8/layout/hierarchy3"/>
    <dgm:cxn modelId="{C6D0C466-0B05-4B4B-BF53-E913CE7D8E34}" type="presParOf" srcId="{D77C3076-B7FD-4518-8F2F-50873295F5D6}" destId="{5454004E-BCCE-4664-8709-53B8A669DF61}" srcOrd="0" destOrd="0" presId="urn:microsoft.com/office/officeart/2005/8/layout/hierarchy3"/>
    <dgm:cxn modelId="{A7D8507F-E201-4C8D-9637-E583A339D3D7}" type="presParOf" srcId="{5454004E-BCCE-4664-8709-53B8A669DF61}" destId="{C297E4E6-6568-4FEC-80FE-82CF2305B950}" srcOrd="0" destOrd="0" presId="urn:microsoft.com/office/officeart/2005/8/layout/hierarchy3"/>
    <dgm:cxn modelId="{F3BCC21C-ED67-47F9-A5A9-02C29AB1841B}" type="presParOf" srcId="{5454004E-BCCE-4664-8709-53B8A669DF61}" destId="{7DAF6FF0-6994-4835-A8FE-25DB267C4A00}" srcOrd="1" destOrd="0" presId="urn:microsoft.com/office/officeart/2005/8/layout/hierarchy3"/>
    <dgm:cxn modelId="{0B166D45-4F5B-4C13-B756-A6963D1C4F41}" type="presParOf" srcId="{D77C3076-B7FD-4518-8F2F-50873295F5D6}" destId="{39B05C9D-F2F0-4DF8-83E8-F8453B9C873C}" srcOrd="1" destOrd="0" presId="urn:microsoft.com/office/officeart/2005/8/layout/hierarchy3"/>
    <dgm:cxn modelId="{48C19364-7DC1-4703-A67A-4F4603FF4BB1}" type="presParOf" srcId="{39B05C9D-F2F0-4DF8-83E8-F8453B9C873C}" destId="{390457AD-66F9-4A43-9CAF-A2D264144A8A}" srcOrd="0" destOrd="0" presId="urn:microsoft.com/office/officeart/2005/8/layout/hierarchy3"/>
    <dgm:cxn modelId="{1027E833-488C-44DC-BD1E-713D2B8364ED}" type="presParOf" srcId="{39B05C9D-F2F0-4DF8-83E8-F8453B9C873C}" destId="{AD052DC5-9A3A-4051-9440-60A743F2FE98}" srcOrd="1" destOrd="0" presId="urn:microsoft.com/office/officeart/2005/8/layout/hierarchy3"/>
    <dgm:cxn modelId="{0CDE5F5A-F939-4416-BFDD-E24942DCEEEB}" type="presParOf" srcId="{140D3743-F366-4A00-A8F0-7C233D19BCE2}" destId="{653736A0-511B-4E25-95C2-585AE9357B2D}" srcOrd="2" destOrd="0" presId="urn:microsoft.com/office/officeart/2005/8/layout/hierarchy3"/>
    <dgm:cxn modelId="{100EC983-4EA9-4982-952C-BEB623C621AD}" type="presParOf" srcId="{653736A0-511B-4E25-95C2-585AE9357B2D}" destId="{9DBC1945-A6CE-4076-87F9-6425BD98C8D0}" srcOrd="0" destOrd="0" presId="urn:microsoft.com/office/officeart/2005/8/layout/hierarchy3"/>
    <dgm:cxn modelId="{873B8CF0-84DA-400E-904A-B1E75A3C92B4}" type="presParOf" srcId="{9DBC1945-A6CE-4076-87F9-6425BD98C8D0}" destId="{804B6601-5E41-48A2-955D-A8AA748ED70D}" srcOrd="0" destOrd="0" presId="urn:microsoft.com/office/officeart/2005/8/layout/hierarchy3"/>
    <dgm:cxn modelId="{7C0038A0-FBB2-4217-AFDA-0FCE29E36847}" type="presParOf" srcId="{9DBC1945-A6CE-4076-87F9-6425BD98C8D0}" destId="{8E10D90F-7481-4CB8-8C56-288094F67164}" srcOrd="1" destOrd="0" presId="urn:microsoft.com/office/officeart/2005/8/layout/hierarchy3"/>
    <dgm:cxn modelId="{E032C758-9F1C-4A03-AD1E-1910B08BF764}" type="presParOf" srcId="{653736A0-511B-4E25-95C2-585AE9357B2D}" destId="{72ECDBF2-C2CB-41CC-8BFA-2B698CFDC020}" srcOrd="1" destOrd="0" presId="urn:microsoft.com/office/officeart/2005/8/layout/hierarchy3"/>
    <dgm:cxn modelId="{EA386CE1-C829-49F4-AE1F-EFE4DAFE4692}" type="presParOf" srcId="{72ECDBF2-C2CB-41CC-8BFA-2B698CFDC020}" destId="{9B1B85C6-6BEA-4613-8A49-99E29E5B7B40}" srcOrd="0" destOrd="0" presId="urn:microsoft.com/office/officeart/2005/8/layout/hierarchy3"/>
    <dgm:cxn modelId="{87D4D34C-D17E-4B16-B532-B8FBDF95BDB0}" type="presParOf" srcId="{72ECDBF2-C2CB-41CC-8BFA-2B698CFDC020}" destId="{9475AC0E-9C50-4BCD-A750-A077ED381EEE}" srcOrd="1" destOrd="0" presId="urn:microsoft.com/office/officeart/2005/8/layout/hierarchy3"/>
    <dgm:cxn modelId="{D7186484-F17D-4361-A2D4-9BA24BEBE35B}" type="presParOf" srcId="{140D3743-F366-4A00-A8F0-7C233D19BCE2}" destId="{5DA633FF-1B2B-4BF6-B102-FF60DA0FB2E9}" srcOrd="3" destOrd="0" presId="urn:microsoft.com/office/officeart/2005/8/layout/hierarchy3"/>
    <dgm:cxn modelId="{1C5184D4-7677-4971-BAE0-82530218F3B7}" type="presParOf" srcId="{5DA633FF-1B2B-4BF6-B102-FF60DA0FB2E9}" destId="{526D9159-AD42-46F5-AED7-41BB023FBE4A}" srcOrd="0" destOrd="0" presId="urn:microsoft.com/office/officeart/2005/8/layout/hierarchy3"/>
    <dgm:cxn modelId="{8A4A3765-EABD-4952-B4A8-2DEE60FCE131}" type="presParOf" srcId="{526D9159-AD42-46F5-AED7-41BB023FBE4A}" destId="{F0E9838E-1087-492D-A77C-12370187EFBF}" srcOrd="0" destOrd="0" presId="urn:microsoft.com/office/officeart/2005/8/layout/hierarchy3"/>
    <dgm:cxn modelId="{745120AD-61F7-4C41-A6EC-5FEB0F0AD321}" type="presParOf" srcId="{526D9159-AD42-46F5-AED7-41BB023FBE4A}" destId="{B6465A49-55B1-44FB-ADAC-CA4CD93166CA}" srcOrd="1" destOrd="0" presId="urn:microsoft.com/office/officeart/2005/8/layout/hierarchy3"/>
    <dgm:cxn modelId="{8CE193F0-3CDA-44F1-A153-7F1DFA38004B}" type="presParOf" srcId="{5DA633FF-1B2B-4BF6-B102-FF60DA0FB2E9}" destId="{9BB9C33A-86FD-4428-9DF3-A68DC6B69DB3}" srcOrd="1" destOrd="0" presId="urn:microsoft.com/office/officeart/2005/8/layout/hierarchy3"/>
    <dgm:cxn modelId="{96931FA0-372A-4CC7-973C-372AB1A943E6}" type="presParOf" srcId="{9BB9C33A-86FD-4428-9DF3-A68DC6B69DB3}" destId="{43B28D28-AE7F-44BF-87C8-1D51F10C82B9}" srcOrd="0" destOrd="0" presId="urn:microsoft.com/office/officeart/2005/8/layout/hierarchy3"/>
    <dgm:cxn modelId="{69BE77E9-FDDF-45F4-A5A6-2A07835C09F6}" type="presParOf" srcId="{9BB9C33A-86FD-4428-9DF3-A68DC6B69DB3}" destId="{4E2B8571-0EE6-438D-BADB-8C7BF0D3E0A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E75D9-088D-4E67-BCB6-56D152F95AA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A990FC16-1490-42B0-B017-F7E4B2DD3C43}">
      <dgm:prSet phldrT="[文本]" custT="1"/>
      <dgm:spPr/>
      <dgm:t>
        <a:bodyPr/>
        <a:lstStyle/>
        <a:p>
          <a:pPr algn="l"/>
          <a:r>
            <a:rPr lang="en-US" altLang="zh-CN" sz="1800" b="1" dirty="0"/>
            <a:t>8</a:t>
          </a:r>
          <a:r>
            <a:rPr lang="zh-CN" altLang="en-US" sz="1800" b="1" dirty="0"/>
            <a:t>月</a:t>
          </a:r>
          <a:r>
            <a:rPr lang="en-US" altLang="zh-CN" sz="1800" b="1" dirty="0"/>
            <a:t>-9</a:t>
          </a:r>
          <a:r>
            <a:rPr lang="zh-CN" altLang="en-US" sz="1800" b="1" dirty="0"/>
            <a:t>月中旬</a:t>
          </a:r>
        </a:p>
      </dgm:t>
    </dgm:pt>
    <dgm:pt modelId="{E301CDB0-FEEC-45BF-B51D-B1A8FE3CBF39}" type="parTrans" cxnId="{DDBED2B3-612B-4306-9C4C-C8AB053403A3}">
      <dgm:prSet/>
      <dgm:spPr/>
      <dgm:t>
        <a:bodyPr/>
        <a:lstStyle/>
        <a:p>
          <a:pPr algn="l"/>
          <a:endParaRPr lang="zh-CN" altLang="en-US" sz="1800"/>
        </a:p>
      </dgm:t>
    </dgm:pt>
    <dgm:pt modelId="{5D6BF33B-7FF9-4B8E-B934-CFE36764C23D}" type="sibTrans" cxnId="{DDBED2B3-612B-4306-9C4C-C8AB053403A3}">
      <dgm:prSet/>
      <dgm:spPr/>
      <dgm:t>
        <a:bodyPr/>
        <a:lstStyle/>
        <a:p>
          <a:pPr algn="l"/>
          <a:endParaRPr lang="zh-CN" altLang="en-US" sz="1800"/>
        </a:p>
      </dgm:t>
    </dgm:pt>
    <dgm:pt modelId="{61CF6373-F433-4758-9A96-048E1634223D}">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人工智能教学教师培训</a:t>
          </a:r>
        </a:p>
      </dgm:t>
    </dgm:pt>
    <dgm:pt modelId="{9B3AB0BC-3728-40BE-B41D-7937A7A4F64A}" type="parTrans" cxnId="{5CD165C5-A464-45C7-BA1D-82456BCF4657}">
      <dgm:prSet/>
      <dgm:spPr/>
      <dgm:t>
        <a:bodyPr/>
        <a:lstStyle/>
        <a:p>
          <a:pPr algn="l"/>
          <a:endParaRPr lang="zh-CN" altLang="en-US" sz="1800"/>
        </a:p>
      </dgm:t>
    </dgm:pt>
    <dgm:pt modelId="{12347DA9-58D4-4E92-A2BB-391683F0AE4F}" type="sibTrans" cxnId="{5CD165C5-A464-45C7-BA1D-82456BCF4657}">
      <dgm:prSet/>
      <dgm:spPr/>
      <dgm:t>
        <a:bodyPr/>
        <a:lstStyle/>
        <a:p>
          <a:pPr algn="l"/>
          <a:endParaRPr lang="zh-CN" altLang="en-US" sz="1800"/>
        </a:p>
      </dgm:t>
    </dgm:pt>
    <dgm:pt modelId="{AFD26098-0507-4EF7-932E-D9CC919BB8D0}">
      <dgm:prSet phldrT="[文本]" custT="1"/>
      <dgm:spPr/>
      <dgm:t>
        <a:bodyPr/>
        <a:lstStyle/>
        <a:p>
          <a:pPr algn="just"/>
          <a:r>
            <a:rPr lang="en-US" altLang="zh-CN" sz="1800" b="1" dirty="0"/>
            <a:t>9</a:t>
          </a:r>
          <a:r>
            <a:rPr lang="zh-CN" altLang="en-US" sz="1800" b="1" dirty="0"/>
            <a:t>月中旬</a:t>
          </a:r>
          <a:r>
            <a:rPr lang="en-US" altLang="zh-CN" sz="1800" b="1" dirty="0"/>
            <a:t>-11</a:t>
          </a:r>
          <a:r>
            <a:rPr lang="zh-CN" altLang="en-US" sz="1800" b="1" dirty="0"/>
            <a:t>月中旬</a:t>
          </a:r>
        </a:p>
      </dgm:t>
    </dgm:pt>
    <dgm:pt modelId="{5B9CB705-14F1-43BE-88DA-2B83C454D4E1}" type="parTrans" cxnId="{30BD6950-7D94-4C54-8D53-7C56B8A1D601}">
      <dgm:prSet/>
      <dgm:spPr/>
      <dgm:t>
        <a:bodyPr/>
        <a:lstStyle/>
        <a:p>
          <a:pPr algn="l"/>
          <a:endParaRPr lang="zh-CN" altLang="en-US" sz="1800"/>
        </a:p>
      </dgm:t>
    </dgm:pt>
    <dgm:pt modelId="{90E2B7A0-63E8-4897-975E-69EFED150C86}" type="sibTrans" cxnId="{30BD6950-7D94-4C54-8D53-7C56B8A1D601}">
      <dgm:prSet/>
      <dgm:spPr/>
      <dgm:t>
        <a:bodyPr/>
        <a:lstStyle/>
        <a:p>
          <a:pPr algn="l"/>
          <a:endParaRPr lang="zh-CN" altLang="en-US" sz="1800"/>
        </a:p>
      </dgm:t>
    </dgm:pt>
    <dgm:pt modelId="{EC69C274-6177-4120-96C4-175245639183}">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参赛学校提交项目方案</a:t>
          </a:r>
        </a:p>
      </dgm:t>
    </dgm:pt>
    <dgm:pt modelId="{6D1C09DA-FEDA-403B-A3D2-2507939B96A7}" type="parTrans" cxnId="{60262CE8-C89B-4304-85BC-97D17CEFBBE9}">
      <dgm:prSet/>
      <dgm:spPr/>
      <dgm:t>
        <a:bodyPr/>
        <a:lstStyle/>
        <a:p>
          <a:pPr algn="l"/>
          <a:endParaRPr lang="zh-CN" altLang="en-US" sz="1800"/>
        </a:p>
      </dgm:t>
    </dgm:pt>
    <dgm:pt modelId="{88A1C103-852F-40EF-9E1B-68882C47982B}" type="sibTrans" cxnId="{60262CE8-C89B-4304-85BC-97D17CEFBBE9}">
      <dgm:prSet/>
      <dgm:spPr/>
      <dgm:t>
        <a:bodyPr/>
        <a:lstStyle/>
        <a:p>
          <a:pPr algn="l"/>
          <a:endParaRPr lang="zh-CN" altLang="en-US" sz="1800"/>
        </a:p>
      </dgm:t>
    </dgm:pt>
    <dgm:pt modelId="{50021128-3FF4-4BF3-A8AE-EAD942674D8E}">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人工智能竞赛教师指引</a:t>
          </a:r>
        </a:p>
      </dgm:t>
    </dgm:pt>
    <dgm:pt modelId="{877ECEF7-1C69-4BDC-A184-CB501AD2CC48}" type="parTrans" cxnId="{5BFD783F-F1CD-4670-B3CA-94963A373705}">
      <dgm:prSet/>
      <dgm:spPr/>
      <dgm:t>
        <a:bodyPr/>
        <a:lstStyle/>
        <a:p>
          <a:pPr algn="l"/>
          <a:endParaRPr lang="zh-CN" altLang="en-US" sz="1800"/>
        </a:p>
      </dgm:t>
    </dgm:pt>
    <dgm:pt modelId="{1CE72E31-A937-4BD8-8BC1-4BA75B891DCF}" type="sibTrans" cxnId="{5BFD783F-F1CD-4670-B3CA-94963A373705}">
      <dgm:prSet/>
      <dgm:spPr/>
      <dgm:t>
        <a:bodyPr/>
        <a:lstStyle/>
        <a:p>
          <a:pPr algn="l"/>
          <a:endParaRPr lang="zh-CN" altLang="en-US" sz="1800"/>
        </a:p>
      </dgm:t>
    </dgm:pt>
    <dgm:pt modelId="{36EB9C90-4EB2-47A0-AC75-8BA1720800D5}">
      <dgm:prSet phldrT="[文本]" custT="1"/>
      <dgm:spPr/>
      <dgm:t>
        <a:bodyPr/>
        <a:lstStyle/>
        <a:p>
          <a:pPr algn="l"/>
          <a:r>
            <a:rPr lang="en-US" altLang="zh-CN" sz="1800" b="1" dirty="0"/>
            <a:t>11</a:t>
          </a:r>
          <a:r>
            <a:rPr lang="zh-CN" altLang="en-US" sz="1800" b="1" dirty="0"/>
            <a:t>月中旬</a:t>
          </a:r>
          <a:r>
            <a:rPr lang="en-US" altLang="zh-CN" sz="1800" b="1" dirty="0"/>
            <a:t>-12</a:t>
          </a:r>
          <a:r>
            <a:rPr lang="zh-CN" altLang="en-US" sz="1800" b="1" dirty="0"/>
            <a:t>月中旬</a:t>
          </a:r>
        </a:p>
      </dgm:t>
    </dgm:pt>
    <dgm:pt modelId="{06AA9DFF-3160-43BC-B2FC-49E6BB1A2BEA}" type="parTrans" cxnId="{526D7F56-E367-407B-8A64-622C6B0EF03C}">
      <dgm:prSet/>
      <dgm:spPr/>
      <dgm:t>
        <a:bodyPr/>
        <a:lstStyle/>
        <a:p>
          <a:pPr algn="l"/>
          <a:endParaRPr lang="zh-CN" altLang="en-US" sz="1800"/>
        </a:p>
      </dgm:t>
    </dgm:pt>
    <dgm:pt modelId="{359B779F-BDAE-46D8-9666-F7731CEF11B7}" type="sibTrans" cxnId="{526D7F56-E367-407B-8A64-622C6B0EF03C}">
      <dgm:prSet/>
      <dgm:spPr/>
      <dgm:t>
        <a:bodyPr/>
        <a:lstStyle/>
        <a:p>
          <a:pPr algn="l"/>
          <a:endParaRPr lang="zh-CN" altLang="en-US" sz="1800"/>
        </a:p>
      </dgm:t>
    </dgm:pt>
    <dgm:pt modelId="{F3CDE085-D900-4458-B968-8731D287BE7A}">
      <dgm:prSet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材料审核</a:t>
          </a:r>
        </a:p>
      </dgm:t>
    </dgm:pt>
    <dgm:pt modelId="{4C5F3EA9-360F-4B06-AC77-15DCADCE3CB3}" type="parTrans" cxnId="{0376B820-46CE-446E-B003-DE2F8E3C6829}">
      <dgm:prSet/>
      <dgm:spPr/>
      <dgm:t>
        <a:bodyPr/>
        <a:lstStyle/>
        <a:p>
          <a:pPr algn="l"/>
          <a:endParaRPr lang="zh-CN" altLang="en-US" sz="1800"/>
        </a:p>
      </dgm:t>
    </dgm:pt>
    <dgm:pt modelId="{267F75F2-1336-4FF5-98F9-91259DB7AD42}" type="sibTrans" cxnId="{0376B820-46CE-446E-B003-DE2F8E3C6829}">
      <dgm:prSet/>
      <dgm:spPr/>
      <dgm:t>
        <a:bodyPr/>
        <a:lstStyle/>
        <a:p>
          <a:pPr algn="l"/>
          <a:endParaRPr lang="zh-CN" altLang="en-US" sz="1800"/>
        </a:p>
      </dgm:t>
    </dgm:pt>
    <dgm:pt modelId="{8E38A33C-1091-4BD1-BC7D-E621C19D843B}">
      <dgm:prSet phldrT="[文本]" custT="1"/>
      <dgm:spPr/>
      <dgm:t>
        <a:bodyPr/>
        <a:lstStyle/>
        <a:p>
          <a:pPr algn="l"/>
          <a:r>
            <a:rPr lang="en-US" altLang="zh-CN" sz="1800" b="1" dirty="0"/>
            <a:t>12</a:t>
          </a:r>
          <a:r>
            <a:rPr lang="zh-CN" altLang="en-US" sz="1800" b="1" dirty="0"/>
            <a:t>月</a:t>
          </a:r>
          <a:r>
            <a:rPr lang="en-US" altLang="zh-CN" sz="1800" b="1" dirty="0"/>
            <a:t>14-16</a:t>
          </a:r>
          <a:r>
            <a:rPr lang="zh-CN" altLang="en-US" sz="1800" b="1" dirty="0"/>
            <a:t>日</a:t>
          </a:r>
        </a:p>
      </dgm:t>
    </dgm:pt>
    <dgm:pt modelId="{8A8EA8C2-0525-4A56-AB80-D242AA368FAA}" type="parTrans" cxnId="{37FFDD09-0713-4212-88A5-84DF5EA5CBB3}">
      <dgm:prSet/>
      <dgm:spPr/>
      <dgm:t>
        <a:bodyPr/>
        <a:lstStyle/>
        <a:p>
          <a:endParaRPr lang="zh-CN" altLang="en-US" sz="1800"/>
        </a:p>
      </dgm:t>
    </dgm:pt>
    <dgm:pt modelId="{ABBE4405-171C-4904-B176-5F0329D590B1}" type="sibTrans" cxnId="{37FFDD09-0713-4212-88A5-84DF5EA5CBB3}">
      <dgm:prSet/>
      <dgm:spPr/>
      <dgm:t>
        <a:bodyPr/>
        <a:lstStyle/>
        <a:p>
          <a:endParaRPr lang="zh-CN" altLang="en-US" sz="1800"/>
        </a:p>
      </dgm:t>
    </dgm:pt>
    <dgm:pt modelId="{08B69D16-E215-4F44-B054-AA34909BFC14}">
      <dgm:prSet custT="1">
        <dgm:style>
          <a:lnRef idx="2">
            <a:schemeClr val="accent1"/>
          </a:lnRef>
          <a:fillRef idx="1">
            <a:schemeClr val="lt1"/>
          </a:fillRef>
          <a:effectRef idx="0">
            <a:schemeClr val="accent1"/>
          </a:effectRef>
          <a:fontRef idx="minor">
            <a:schemeClr val="dk1"/>
          </a:fontRef>
        </dgm:style>
      </dgm:prSet>
      <dgm:spPr/>
      <dgm:t>
        <a:bodyPr/>
        <a:lstStyle/>
        <a:p>
          <a:r>
            <a:rPr lang="zh-CN" altLang="en-US" sz="1800" b="1" dirty="0"/>
            <a:t>“商汤杯“人工智能大赛现场决赛（</a:t>
          </a:r>
          <a:r>
            <a:rPr lang="en-US" altLang="zh-CN" sz="1800" b="1" dirty="0"/>
            <a:t>20-30</a:t>
          </a:r>
          <a:r>
            <a:rPr lang="zh-CN" altLang="en-US" sz="1800" b="1" dirty="0"/>
            <a:t>队）</a:t>
          </a:r>
        </a:p>
      </dgm:t>
    </dgm:pt>
    <dgm:pt modelId="{D94456F4-6D24-446A-9326-79E5D8F2E7C0}" type="parTrans" cxnId="{FBAAF0AC-3B88-4FC3-9BAA-607219D2082D}">
      <dgm:prSet/>
      <dgm:spPr/>
      <dgm:t>
        <a:bodyPr/>
        <a:lstStyle/>
        <a:p>
          <a:endParaRPr lang="zh-CN" altLang="en-US" sz="1800"/>
        </a:p>
      </dgm:t>
    </dgm:pt>
    <dgm:pt modelId="{5A58D38E-3BBA-4FD5-9127-DCD53095C242}" type="sibTrans" cxnId="{FBAAF0AC-3B88-4FC3-9BAA-607219D2082D}">
      <dgm:prSet/>
      <dgm:spPr/>
      <dgm:t>
        <a:bodyPr/>
        <a:lstStyle/>
        <a:p>
          <a:endParaRPr lang="zh-CN" altLang="en-US" sz="1800"/>
        </a:p>
      </dgm:t>
    </dgm:pt>
    <dgm:pt modelId="{139CB403-4535-4CFF-BBFF-C0423148C627}" type="pres">
      <dgm:prSet presAssocID="{355E75D9-088D-4E67-BCB6-56D152F95AA4}" presName="Name0" presStyleCnt="0">
        <dgm:presLayoutVars>
          <dgm:dir/>
          <dgm:animLvl val="lvl"/>
          <dgm:resizeHandles val="exact"/>
        </dgm:presLayoutVars>
      </dgm:prSet>
      <dgm:spPr/>
      <dgm:t>
        <a:bodyPr/>
        <a:lstStyle/>
        <a:p>
          <a:endParaRPr lang="zh-CN" altLang="en-US"/>
        </a:p>
      </dgm:t>
    </dgm:pt>
    <dgm:pt modelId="{660518AE-1CBA-4EE0-87A9-B38DC293FF68}" type="pres">
      <dgm:prSet presAssocID="{A990FC16-1490-42B0-B017-F7E4B2DD3C43}" presName="linNode" presStyleCnt="0"/>
      <dgm:spPr/>
    </dgm:pt>
    <dgm:pt modelId="{E9A04575-CD58-4237-A8EA-F973CB2AB8C7}" type="pres">
      <dgm:prSet presAssocID="{A990FC16-1490-42B0-B017-F7E4B2DD3C43}" presName="parentText" presStyleLbl="node1" presStyleIdx="0" presStyleCnt="4" custScaleX="69993">
        <dgm:presLayoutVars>
          <dgm:chMax val="1"/>
          <dgm:bulletEnabled val="1"/>
        </dgm:presLayoutVars>
      </dgm:prSet>
      <dgm:spPr/>
      <dgm:t>
        <a:bodyPr/>
        <a:lstStyle/>
        <a:p>
          <a:endParaRPr lang="zh-CN" altLang="en-US"/>
        </a:p>
      </dgm:t>
    </dgm:pt>
    <dgm:pt modelId="{B007D378-5E8F-4D3D-A665-FDC3F46ABF9A}" type="pres">
      <dgm:prSet presAssocID="{A990FC16-1490-42B0-B017-F7E4B2DD3C43}" presName="descendantText" presStyleLbl="alignAccFollowNode1" presStyleIdx="0" presStyleCnt="4">
        <dgm:presLayoutVars>
          <dgm:bulletEnabled val="1"/>
        </dgm:presLayoutVars>
      </dgm:prSet>
      <dgm:spPr/>
      <dgm:t>
        <a:bodyPr/>
        <a:lstStyle/>
        <a:p>
          <a:endParaRPr lang="zh-CN" altLang="en-US"/>
        </a:p>
      </dgm:t>
    </dgm:pt>
    <dgm:pt modelId="{55245276-319F-41D3-BCBA-C5031E29F052}" type="pres">
      <dgm:prSet presAssocID="{5D6BF33B-7FF9-4B8E-B934-CFE36764C23D}" presName="sp" presStyleCnt="0"/>
      <dgm:spPr/>
    </dgm:pt>
    <dgm:pt modelId="{9989693B-EC1D-4CCD-B94D-0D4E7DCE1702}" type="pres">
      <dgm:prSet presAssocID="{AFD26098-0507-4EF7-932E-D9CC919BB8D0}" presName="linNode" presStyleCnt="0"/>
      <dgm:spPr/>
    </dgm:pt>
    <dgm:pt modelId="{191C131C-3884-4E7A-BEB3-69CEEDEFDF7B}" type="pres">
      <dgm:prSet presAssocID="{AFD26098-0507-4EF7-932E-D9CC919BB8D0}" presName="parentText" presStyleLbl="node1" presStyleIdx="1" presStyleCnt="4" custScaleX="69993">
        <dgm:presLayoutVars>
          <dgm:chMax val="1"/>
          <dgm:bulletEnabled val="1"/>
        </dgm:presLayoutVars>
      </dgm:prSet>
      <dgm:spPr/>
      <dgm:t>
        <a:bodyPr/>
        <a:lstStyle/>
        <a:p>
          <a:endParaRPr lang="zh-CN" altLang="en-US"/>
        </a:p>
      </dgm:t>
    </dgm:pt>
    <dgm:pt modelId="{CD2634B2-9536-42E3-AD26-5B9A3B4588E4}" type="pres">
      <dgm:prSet presAssocID="{AFD26098-0507-4EF7-932E-D9CC919BB8D0}" presName="descendantText" presStyleLbl="alignAccFollowNode1" presStyleIdx="1" presStyleCnt="4">
        <dgm:presLayoutVars>
          <dgm:bulletEnabled val="1"/>
        </dgm:presLayoutVars>
      </dgm:prSet>
      <dgm:spPr/>
      <dgm:t>
        <a:bodyPr/>
        <a:lstStyle/>
        <a:p>
          <a:endParaRPr lang="zh-CN" altLang="en-US"/>
        </a:p>
      </dgm:t>
    </dgm:pt>
    <dgm:pt modelId="{DF196972-E719-42F9-82F4-348401EBA3ED}" type="pres">
      <dgm:prSet presAssocID="{90E2B7A0-63E8-4897-975E-69EFED150C86}" presName="sp" presStyleCnt="0"/>
      <dgm:spPr/>
    </dgm:pt>
    <dgm:pt modelId="{2B04E658-E1D4-47DF-A374-EF985DDE262B}" type="pres">
      <dgm:prSet presAssocID="{36EB9C90-4EB2-47A0-AC75-8BA1720800D5}" presName="linNode" presStyleCnt="0"/>
      <dgm:spPr/>
    </dgm:pt>
    <dgm:pt modelId="{F9DED9AA-556D-4675-A398-147500E485AC}" type="pres">
      <dgm:prSet presAssocID="{36EB9C90-4EB2-47A0-AC75-8BA1720800D5}" presName="parentText" presStyleLbl="node1" presStyleIdx="2" presStyleCnt="4" custScaleX="69993">
        <dgm:presLayoutVars>
          <dgm:chMax val="1"/>
          <dgm:bulletEnabled val="1"/>
        </dgm:presLayoutVars>
      </dgm:prSet>
      <dgm:spPr/>
      <dgm:t>
        <a:bodyPr/>
        <a:lstStyle/>
        <a:p>
          <a:endParaRPr lang="zh-CN" altLang="en-US"/>
        </a:p>
      </dgm:t>
    </dgm:pt>
    <dgm:pt modelId="{CD85B9D5-5548-4D9C-9E42-DAF2FFC90706}" type="pres">
      <dgm:prSet presAssocID="{36EB9C90-4EB2-47A0-AC75-8BA1720800D5}" presName="descendantText" presStyleLbl="alignAccFollowNode1" presStyleIdx="2" presStyleCnt="4">
        <dgm:presLayoutVars>
          <dgm:bulletEnabled val="1"/>
        </dgm:presLayoutVars>
      </dgm:prSet>
      <dgm:spPr/>
      <dgm:t>
        <a:bodyPr/>
        <a:lstStyle/>
        <a:p>
          <a:endParaRPr lang="zh-CN" altLang="en-US"/>
        </a:p>
      </dgm:t>
    </dgm:pt>
    <dgm:pt modelId="{40E34919-CCF7-48C2-86B2-112A52F3038E}" type="pres">
      <dgm:prSet presAssocID="{359B779F-BDAE-46D8-9666-F7731CEF11B7}" presName="sp" presStyleCnt="0"/>
      <dgm:spPr/>
    </dgm:pt>
    <dgm:pt modelId="{92806369-71E9-4485-9782-CDAF80DFBD85}" type="pres">
      <dgm:prSet presAssocID="{8E38A33C-1091-4BD1-BC7D-E621C19D843B}" presName="linNode" presStyleCnt="0"/>
      <dgm:spPr/>
    </dgm:pt>
    <dgm:pt modelId="{2702E590-F9A6-4759-A896-9BF37C614025}" type="pres">
      <dgm:prSet presAssocID="{8E38A33C-1091-4BD1-BC7D-E621C19D843B}" presName="parentText" presStyleLbl="node1" presStyleIdx="3" presStyleCnt="4" custScaleX="69993">
        <dgm:presLayoutVars>
          <dgm:chMax val="1"/>
          <dgm:bulletEnabled val="1"/>
        </dgm:presLayoutVars>
      </dgm:prSet>
      <dgm:spPr/>
      <dgm:t>
        <a:bodyPr/>
        <a:lstStyle/>
        <a:p>
          <a:endParaRPr lang="zh-CN" altLang="en-US"/>
        </a:p>
      </dgm:t>
    </dgm:pt>
    <dgm:pt modelId="{A3F9378C-1AF0-4FAD-B693-EB77A706FBE3}" type="pres">
      <dgm:prSet presAssocID="{8E38A33C-1091-4BD1-BC7D-E621C19D843B}" presName="descendantText" presStyleLbl="alignAccFollowNode1" presStyleIdx="3" presStyleCnt="4" custLinFactNeighborY="0">
        <dgm:presLayoutVars>
          <dgm:bulletEnabled val="1"/>
        </dgm:presLayoutVars>
      </dgm:prSet>
      <dgm:spPr/>
      <dgm:t>
        <a:bodyPr/>
        <a:lstStyle/>
        <a:p>
          <a:endParaRPr lang="zh-CN" altLang="en-US"/>
        </a:p>
      </dgm:t>
    </dgm:pt>
  </dgm:ptLst>
  <dgm:cxnLst>
    <dgm:cxn modelId="{60262CE8-C89B-4304-85BC-97D17CEFBBE9}" srcId="{AFD26098-0507-4EF7-932E-D9CC919BB8D0}" destId="{EC69C274-6177-4120-96C4-175245639183}" srcOrd="0" destOrd="0" parTransId="{6D1C09DA-FEDA-403B-A3D2-2507939B96A7}" sibTransId="{88A1C103-852F-40EF-9E1B-68882C47982B}"/>
    <dgm:cxn modelId="{BD1AD7FF-5554-4325-B548-3DBC433D0422}" type="presOf" srcId="{F3CDE085-D900-4458-B968-8731D287BE7A}" destId="{CD85B9D5-5548-4D9C-9E42-DAF2FFC90706}" srcOrd="0" destOrd="0" presId="urn:microsoft.com/office/officeart/2005/8/layout/vList5"/>
    <dgm:cxn modelId="{44AF7BB8-7DC5-471F-9132-5F2F625B9E60}" type="presOf" srcId="{61CF6373-F433-4758-9A96-048E1634223D}" destId="{B007D378-5E8F-4D3D-A665-FDC3F46ABF9A}" srcOrd="0" destOrd="0" presId="urn:microsoft.com/office/officeart/2005/8/layout/vList5"/>
    <dgm:cxn modelId="{5CD165C5-A464-45C7-BA1D-82456BCF4657}" srcId="{A990FC16-1490-42B0-B017-F7E4B2DD3C43}" destId="{61CF6373-F433-4758-9A96-048E1634223D}" srcOrd="0" destOrd="0" parTransId="{9B3AB0BC-3728-40BE-B41D-7937A7A4F64A}" sibTransId="{12347DA9-58D4-4E92-A2BB-391683F0AE4F}"/>
    <dgm:cxn modelId="{465A3439-1065-413F-8D84-CCE1D2A02A59}" type="presOf" srcId="{AFD26098-0507-4EF7-932E-D9CC919BB8D0}" destId="{191C131C-3884-4E7A-BEB3-69CEEDEFDF7B}" srcOrd="0" destOrd="0" presId="urn:microsoft.com/office/officeart/2005/8/layout/vList5"/>
    <dgm:cxn modelId="{6E376BF3-09A2-4C9D-82BE-3AF434694292}" type="presOf" srcId="{A990FC16-1490-42B0-B017-F7E4B2DD3C43}" destId="{E9A04575-CD58-4237-A8EA-F973CB2AB8C7}" srcOrd="0" destOrd="0" presId="urn:microsoft.com/office/officeart/2005/8/layout/vList5"/>
    <dgm:cxn modelId="{37FFDD09-0713-4212-88A5-84DF5EA5CBB3}" srcId="{355E75D9-088D-4E67-BCB6-56D152F95AA4}" destId="{8E38A33C-1091-4BD1-BC7D-E621C19D843B}" srcOrd="3" destOrd="0" parTransId="{8A8EA8C2-0525-4A56-AB80-D242AA368FAA}" sibTransId="{ABBE4405-171C-4904-B176-5F0329D590B1}"/>
    <dgm:cxn modelId="{D004D0EC-3029-485C-889E-EBDBF51ADA25}" type="presOf" srcId="{8E38A33C-1091-4BD1-BC7D-E621C19D843B}" destId="{2702E590-F9A6-4759-A896-9BF37C614025}" srcOrd="0" destOrd="0" presId="urn:microsoft.com/office/officeart/2005/8/layout/vList5"/>
    <dgm:cxn modelId="{5BFD783F-F1CD-4670-B3CA-94963A373705}" srcId="{A990FC16-1490-42B0-B017-F7E4B2DD3C43}" destId="{50021128-3FF4-4BF3-A8AE-EAD942674D8E}" srcOrd="1" destOrd="0" parTransId="{877ECEF7-1C69-4BDC-A184-CB501AD2CC48}" sibTransId="{1CE72E31-A937-4BD8-8BC1-4BA75B891DCF}"/>
    <dgm:cxn modelId="{F883A382-6451-4AE5-887F-32511563819B}" type="presOf" srcId="{355E75D9-088D-4E67-BCB6-56D152F95AA4}" destId="{139CB403-4535-4CFF-BBFF-C0423148C627}" srcOrd="0" destOrd="0" presId="urn:microsoft.com/office/officeart/2005/8/layout/vList5"/>
    <dgm:cxn modelId="{D3BE733F-408E-409E-90D5-AFF776CCE040}" type="presOf" srcId="{EC69C274-6177-4120-96C4-175245639183}" destId="{CD2634B2-9536-42E3-AD26-5B9A3B4588E4}" srcOrd="0" destOrd="0" presId="urn:microsoft.com/office/officeart/2005/8/layout/vList5"/>
    <dgm:cxn modelId="{0376B820-46CE-446E-B003-DE2F8E3C6829}" srcId="{36EB9C90-4EB2-47A0-AC75-8BA1720800D5}" destId="{F3CDE085-D900-4458-B968-8731D287BE7A}" srcOrd="0" destOrd="0" parTransId="{4C5F3EA9-360F-4B06-AC77-15DCADCE3CB3}" sibTransId="{267F75F2-1336-4FF5-98F9-91259DB7AD42}"/>
    <dgm:cxn modelId="{E1E699B4-D5BF-4E88-9F56-7058ACEE9EA6}" type="presOf" srcId="{08B69D16-E215-4F44-B054-AA34909BFC14}" destId="{A3F9378C-1AF0-4FAD-B693-EB77A706FBE3}" srcOrd="0" destOrd="0" presId="urn:microsoft.com/office/officeart/2005/8/layout/vList5"/>
    <dgm:cxn modelId="{30BD6950-7D94-4C54-8D53-7C56B8A1D601}" srcId="{355E75D9-088D-4E67-BCB6-56D152F95AA4}" destId="{AFD26098-0507-4EF7-932E-D9CC919BB8D0}" srcOrd="1" destOrd="0" parTransId="{5B9CB705-14F1-43BE-88DA-2B83C454D4E1}" sibTransId="{90E2B7A0-63E8-4897-975E-69EFED150C86}"/>
    <dgm:cxn modelId="{42785015-B170-4ADB-A78F-29237FB12C7F}" type="presOf" srcId="{50021128-3FF4-4BF3-A8AE-EAD942674D8E}" destId="{B007D378-5E8F-4D3D-A665-FDC3F46ABF9A}" srcOrd="0" destOrd="1" presId="urn:microsoft.com/office/officeart/2005/8/layout/vList5"/>
    <dgm:cxn modelId="{DDBED2B3-612B-4306-9C4C-C8AB053403A3}" srcId="{355E75D9-088D-4E67-BCB6-56D152F95AA4}" destId="{A990FC16-1490-42B0-B017-F7E4B2DD3C43}" srcOrd="0" destOrd="0" parTransId="{E301CDB0-FEEC-45BF-B51D-B1A8FE3CBF39}" sibTransId="{5D6BF33B-7FF9-4B8E-B934-CFE36764C23D}"/>
    <dgm:cxn modelId="{FBAAF0AC-3B88-4FC3-9BAA-607219D2082D}" srcId="{8E38A33C-1091-4BD1-BC7D-E621C19D843B}" destId="{08B69D16-E215-4F44-B054-AA34909BFC14}" srcOrd="0" destOrd="0" parTransId="{D94456F4-6D24-446A-9326-79E5D8F2E7C0}" sibTransId="{5A58D38E-3BBA-4FD5-9127-DCD53095C242}"/>
    <dgm:cxn modelId="{7CC5DB52-038F-4127-869E-0F968FC487C3}" type="presOf" srcId="{36EB9C90-4EB2-47A0-AC75-8BA1720800D5}" destId="{F9DED9AA-556D-4675-A398-147500E485AC}" srcOrd="0" destOrd="0" presId="urn:microsoft.com/office/officeart/2005/8/layout/vList5"/>
    <dgm:cxn modelId="{526D7F56-E367-407B-8A64-622C6B0EF03C}" srcId="{355E75D9-088D-4E67-BCB6-56D152F95AA4}" destId="{36EB9C90-4EB2-47A0-AC75-8BA1720800D5}" srcOrd="2" destOrd="0" parTransId="{06AA9DFF-3160-43BC-B2FC-49E6BB1A2BEA}" sibTransId="{359B779F-BDAE-46D8-9666-F7731CEF11B7}"/>
    <dgm:cxn modelId="{6658C076-99B5-4168-9B4D-F226AFF5270E}" type="presParOf" srcId="{139CB403-4535-4CFF-BBFF-C0423148C627}" destId="{660518AE-1CBA-4EE0-87A9-B38DC293FF68}" srcOrd="0" destOrd="0" presId="urn:microsoft.com/office/officeart/2005/8/layout/vList5"/>
    <dgm:cxn modelId="{7DC1F09F-5E64-4A12-A815-E206437A8CC3}" type="presParOf" srcId="{660518AE-1CBA-4EE0-87A9-B38DC293FF68}" destId="{E9A04575-CD58-4237-A8EA-F973CB2AB8C7}" srcOrd="0" destOrd="0" presId="urn:microsoft.com/office/officeart/2005/8/layout/vList5"/>
    <dgm:cxn modelId="{96B946F5-5994-477D-9773-F0B64948A390}" type="presParOf" srcId="{660518AE-1CBA-4EE0-87A9-B38DC293FF68}" destId="{B007D378-5E8F-4D3D-A665-FDC3F46ABF9A}" srcOrd="1" destOrd="0" presId="urn:microsoft.com/office/officeart/2005/8/layout/vList5"/>
    <dgm:cxn modelId="{AC04532A-F71B-48B8-9308-1798F9BDC28E}" type="presParOf" srcId="{139CB403-4535-4CFF-BBFF-C0423148C627}" destId="{55245276-319F-41D3-BCBA-C5031E29F052}" srcOrd="1" destOrd="0" presId="urn:microsoft.com/office/officeart/2005/8/layout/vList5"/>
    <dgm:cxn modelId="{66CDA193-0877-43E5-B71B-F616E1A5819D}" type="presParOf" srcId="{139CB403-4535-4CFF-BBFF-C0423148C627}" destId="{9989693B-EC1D-4CCD-B94D-0D4E7DCE1702}" srcOrd="2" destOrd="0" presId="urn:microsoft.com/office/officeart/2005/8/layout/vList5"/>
    <dgm:cxn modelId="{0B0E4DA3-FCA4-4E2B-895B-53A02A69DE50}" type="presParOf" srcId="{9989693B-EC1D-4CCD-B94D-0D4E7DCE1702}" destId="{191C131C-3884-4E7A-BEB3-69CEEDEFDF7B}" srcOrd="0" destOrd="0" presId="urn:microsoft.com/office/officeart/2005/8/layout/vList5"/>
    <dgm:cxn modelId="{DBB65D0D-989F-46E6-9512-A59D409A0CEB}" type="presParOf" srcId="{9989693B-EC1D-4CCD-B94D-0D4E7DCE1702}" destId="{CD2634B2-9536-42E3-AD26-5B9A3B4588E4}" srcOrd="1" destOrd="0" presId="urn:microsoft.com/office/officeart/2005/8/layout/vList5"/>
    <dgm:cxn modelId="{3B098342-3E56-487E-A433-43193FD177ED}" type="presParOf" srcId="{139CB403-4535-4CFF-BBFF-C0423148C627}" destId="{DF196972-E719-42F9-82F4-348401EBA3ED}" srcOrd="3" destOrd="0" presId="urn:microsoft.com/office/officeart/2005/8/layout/vList5"/>
    <dgm:cxn modelId="{C6F75D32-C233-49C0-994B-6FF240B55E7B}" type="presParOf" srcId="{139CB403-4535-4CFF-BBFF-C0423148C627}" destId="{2B04E658-E1D4-47DF-A374-EF985DDE262B}" srcOrd="4" destOrd="0" presId="urn:microsoft.com/office/officeart/2005/8/layout/vList5"/>
    <dgm:cxn modelId="{00662062-D83F-42FC-B344-D8AC795505FC}" type="presParOf" srcId="{2B04E658-E1D4-47DF-A374-EF985DDE262B}" destId="{F9DED9AA-556D-4675-A398-147500E485AC}" srcOrd="0" destOrd="0" presId="urn:microsoft.com/office/officeart/2005/8/layout/vList5"/>
    <dgm:cxn modelId="{AF04B623-7D93-4C5C-9D0D-58341787FDB9}" type="presParOf" srcId="{2B04E658-E1D4-47DF-A374-EF985DDE262B}" destId="{CD85B9D5-5548-4D9C-9E42-DAF2FFC90706}" srcOrd="1" destOrd="0" presId="urn:microsoft.com/office/officeart/2005/8/layout/vList5"/>
    <dgm:cxn modelId="{0CE1D5D8-F90F-4A36-B8C7-B5419F68EA9D}" type="presParOf" srcId="{139CB403-4535-4CFF-BBFF-C0423148C627}" destId="{40E34919-CCF7-48C2-86B2-112A52F3038E}" srcOrd="5" destOrd="0" presId="urn:microsoft.com/office/officeart/2005/8/layout/vList5"/>
    <dgm:cxn modelId="{EDA21413-83DD-4EE9-8D93-7670E758D122}" type="presParOf" srcId="{139CB403-4535-4CFF-BBFF-C0423148C627}" destId="{92806369-71E9-4485-9782-CDAF80DFBD85}" srcOrd="6" destOrd="0" presId="urn:microsoft.com/office/officeart/2005/8/layout/vList5"/>
    <dgm:cxn modelId="{72DCAA36-D382-407A-9EBE-72F41EC21B5B}" type="presParOf" srcId="{92806369-71E9-4485-9782-CDAF80DFBD85}" destId="{2702E590-F9A6-4759-A896-9BF37C614025}" srcOrd="0" destOrd="0" presId="urn:microsoft.com/office/officeart/2005/8/layout/vList5"/>
    <dgm:cxn modelId="{0F0B6B6B-76A2-4B8E-AEA9-7DD464998B25}" type="presParOf" srcId="{92806369-71E9-4485-9782-CDAF80DFBD85}" destId="{A3F9378C-1AF0-4FAD-B693-EB77A706FB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C20C7F-4772-4F6C-868F-48FE739F0E7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924CAE6-FCEE-4453-90C3-D32804F9C662}">
      <dgm:prSet phldrT="[文本]" custT="1"/>
      <dgm:spPr/>
      <dgm:t>
        <a:bodyPr/>
        <a:lstStyle/>
        <a:p>
          <a:r>
            <a:rPr lang="zh-CN" altLang="en-US" sz="2000" b="1" spc="0" baseline="0" dirty="0"/>
            <a:t>现金奖励</a:t>
          </a:r>
        </a:p>
      </dgm:t>
    </dgm:pt>
    <dgm:pt modelId="{117DD96D-C991-4DF0-9FEB-20161B37AD71}" type="parTrans" cxnId="{F7BB139E-92CF-43E2-9B4E-D517B35BF717}">
      <dgm:prSet/>
      <dgm:spPr/>
      <dgm:t>
        <a:bodyPr/>
        <a:lstStyle/>
        <a:p>
          <a:endParaRPr lang="zh-CN" altLang="en-US"/>
        </a:p>
      </dgm:t>
    </dgm:pt>
    <dgm:pt modelId="{2504C66B-B435-478C-B4F6-642FE3715B9F}" type="sibTrans" cxnId="{F7BB139E-92CF-43E2-9B4E-D517B35BF717}">
      <dgm:prSet/>
      <dgm:spPr/>
      <dgm:t>
        <a:bodyPr/>
        <a:lstStyle/>
        <a:p>
          <a:endParaRPr lang="zh-CN" altLang="en-US"/>
        </a:p>
      </dgm:t>
    </dgm:pt>
    <dgm:pt modelId="{10401523-D22B-4765-8C49-4A642E7EA090}">
      <dgm:prSet phldrT="[文本]" custT="1">
        <dgm:style>
          <a:lnRef idx="2">
            <a:schemeClr val="accent6"/>
          </a:lnRef>
          <a:fillRef idx="1">
            <a:schemeClr val="lt1"/>
          </a:fillRef>
          <a:effectRef idx="0">
            <a:schemeClr val="accent6"/>
          </a:effectRef>
          <a:fontRef idx="minor">
            <a:schemeClr val="dk1"/>
          </a:fontRef>
        </dgm:style>
      </dgm:prSet>
      <dgm:spPr/>
      <dgm:t>
        <a:bodyPr/>
        <a:lstStyle/>
        <a:p>
          <a:r>
            <a:rPr lang="zh-CN" altLang="en-US" sz="1800" dirty="0"/>
            <a:t>获奖项目的参与学生、所属学校机构获得</a:t>
          </a:r>
          <a:r>
            <a:rPr lang="zh-CN" altLang="en-US" sz="1800" b="1" dirty="0"/>
            <a:t>丰厚现金奖励</a:t>
          </a:r>
        </a:p>
      </dgm:t>
    </dgm:pt>
    <dgm:pt modelId="{F9385F63-238B-4C1D-91A9-6ED889FF3039}" type="parTrans" cxnId="{A01BB2A5-FB72-4653-BB62-AB6C36119E9E}">
      <dgm:prSet/>
      <dgm:spPr/>
      <dgm:t>
        <a:bodyPr/>
        <a:lstStyle/>
        <a:p>
          <a:endParaRPr lang="zh-CN" altLang="en-US"/>
        </a:p>
      </dgm:t>
    </dgm:pt>
    <dgm:pt modelId="{5A2A4060-29E4-4393-8572-309CFB145A2F}" type="sibTrans" cxnId="{A01BB2A5-FB72-4653-BB62-AB6C36119E9E}">
      <dgm:prSet/>
      <dgm:spPr/>
      <dgm:t>
        <a:bodyPr/>
        <a:lstStyle/>
        <a:p>
          <a:endParaRPr lang="zh-CN" altLang="en-US"/>
        </a:p>
      </dgm:t>
    </dgm:pt>
    <dgm:pt modelId="{4F68FC63-B552-44BD-AB1A-6F9A597B7F09}">
      <dgm:prSet phldrT="[文本]" custT="1"/>
      <dgm:spPr/>
      <dgm:t>
        <a:bodyPr/>
        <a:lstStyle/>
        <a:p>
          <a:r>
            <a:rPr lang="zh-CN" altLang="en-US" sz="2000" b="1" spc="0" dirty="0"/>
            <a:t>专属优惠券</a:t>
          </a:r>
        </a:p>
      </dgm:t>
    </dgm:pt>
    <dgm:pt modelId="{08CFE946-AB89-46BB-AD82-0F6E293B859B}" type="parTrans" cxnId="{EF83ED00-7DF7-4AB3-8088-62B9060D4B5A}">
      <dgm:prSet/>
      <dgm:spPr/>
      <dgm:t>
        <a:bodyPr/>
        <a:lstStyle/>
        <a:p>
          <a:endParaRPr lang="zh-CN" altLang="en-US"/>
        </a:p>
      </dgm:t>
    </dgm:pt>
    <dgm:pt modelId="{0E8D2856-27E9-42A5-A9D4-782E8516A93A}" type="sibTrans" cxnId="{EF83ED00-7DF7-4AB3-8088-62B9060D4B5A}">
      <dgm:prSet/>
      <dgm:spPr/>
      <dgm:t>
        <a:bodyPr/>
        <a:lstStyle/>
        <a:p>
          <a:endParaRPr lang="zh-CN" altLang="en-US"/>
        </a:p>
      </dgm:t>
    </dgm:pt>
    <dgm:pt modelId="{6E7F2256-7E37-4896-9255-2B425EF47A20}">
      <dgm:prSet phldrT="[文本]" custT="1">
        <dgm:style>
          <a:lnRef idx="2">
            <a:schemeClr val="accent6"/>
          </a:lnRef>
          <a:fillRef idx="1">
            <a:schemeClr val="lt1"/>
          </a:fillRef>
          <a:effectRef idx="0">
            <a:schemeClr val="accent6"/>
          </a:effectRef>
          <a:fontRef idx="minor">
            <a:schemeClr val="dk1"/>
          </a:fontRef>
        </dgm:style>
      </dgm:prSet>
      <dgm:spPr/>
      <dgm:t>
        <a:bodyPr/>
        <a:lstStyle/>
        <a:p>
          <a:r>
            <a:rPr lang="zh-CN" altLang="en-US" sz="1800" dirty="0"/>
            <a:t>获奖项目所属学校在购买商汤教育产品时，可享用优惠</a:t>
          </a:r>
          <a:r>
            <a:rPr lang="zh-CN" altLang="en-US" sz="1800" b="1" dirty="0"/>
            <a:t>折扣</a:t>
          </a:r>
          <a:r>
            <a:rPr lang="zh-CN" altLang="en-US" sz="1800" dirty="0"/>
            <a:t>或使用</a:t>
          </a:r>
          <a:r>
            <a:rPr lang="zh-CN" altLang="en-US" sz="1800" b="1" dirty="0"/>
            <a:t>专属优惠券</a:t>
          </a:r>
        </a:p>
      </dgm:t>
    </dgm:pt>
    <dgm:pt modelId="{79F57FE5-6694-4CC4-B025-B9F6848B9CFF}" type="parTrans" cxnId="{4A91CB00-B1FE-40C7-AA39-3CDBEE87391C}">
      <dgm:prSet/>
      <dgm:spPr/>
      <dgm:t>
        <a:bodyPr/>
        <a:lstStyle/>
        <a:p>
          <a:endParaRPr lang="zh-CN" altLang="en-US"/>
        </a:p>
      </dgm:t>
    </dgm:pt>
    <dgm:pt modelId="{DCEFC559-DB9D-4F1E-AC74-330AA6D1EC1A}" type="sibTrans" cxnId="{4A91CB00-B1FE-40C7-AA39-3CDBEE87391C}">
      <dgm:prSet/>
      <dgm:spPr/>
      <dgm:t>
        <a:bodyPr/>
        <a:lstStyle/>
        <a:p>
          <a:endParaRPr lang="zh-CN" altLang="en-US"/>
        </a:p>
      </dgm:t>
    </dgm:pt>
    <dgm:pt modelId="{13D10250-CF74-4646-8428-9B0C53529FC1}">
      <dgm:prSet custT="1"/>
      <dgm:spPr/>
      <dgm:t>
        <a:bodyPr/>
        <a:lstStyle/>
        <a:p>
          <a:r>
            <a:rPr lang="zh-CN" altLang="en-US" sz="2000" b="1" spc="0" dirty="0"/>
            <a:t>项目实习</a:t>
          </a:r>
        </a:p>
      </dgm:t>
    </dgm:pt>
    <dgm:pt modelId="{0C9AF1E1-59E6-434C-898D-5B2A9EE281AA}" type="parTrans" cxnId="{DF7067AA-D480-4AA5-8874-5BF200FEC0CC}">
      <dgm:prSet/>
      <dgm:spPr/>
      <dgm:t>
        <a:bodyPr/>
        <a:lstStyle/>
        <a:p>
          <a:endParaRPr lang="zh-CN" altLang="en-US"/>
        </a:p>
      </dgm:t>
    </dgm:pt>
    <dgm:pt modelId="{76854577-C7CC-4584-A57D-5EDC02AE22F3}" type="sibTrans" cxnId="{DF7067AA-D480-4AA5-8874-5BF200FEC0CC}">
      <dgm:prSet/>
      <dgm:spPr/>
      <dgm:t>
        <a:bodyPr/>
        <a:lstStyle/>
        <a:p>
          <a:endParaRPr lang="zh-CN" altLang="en-US"/>
        </a:p>
      </dgm:t>
    </dgm:pt>
    <dgm:pt modelId="{F0E7CC70-1A8A-4DEA-A2B9-10277A3B9778}">
      <dgm:prSet custT="1"/>
      <dgm:spPr/>
      <dgm:t>
        <a:bodyPr/>
        <a:lstStyle/>
        <a:p>
          <a:r>
            <a:rPr lang="zh-CN" altLang="en-US" sz="2000" b="1" spc="0" dirty="0"/>
            <a:t>培训辅导</a:t>
          </a:r>
        </a:p>
      </dgm:t>
    </dgm:pt>
    <dgm:pt modelId="{0EA488D8-32A6-49F2-82A8-D72831AA08A5}" type="sibTrans" cxnId="{3B398BD6-CAD5-40BF-B5DC-C4C9E7BC681D}">
      <dgm:prSet/>
      <dgm:spPr/>
      <dgm:t>
        <a:bodyPr/>
        <a:lstStyle/>
        <a:p>
          <a:endParaRPr lang="zh-CN" altLang="en-US"/>
        </a:p>
      </dgm:t>
    </dgm:pt>
    <dgm:pt modelId="{B1A5502D-8B42-465B-A79F-6198678BDEEB}" type="parTrans" cxnId="{3B398BD6-CAD5-40BF-B5DC-C4C9E7BC681D}">
      <dgm:prSet/>
      <dgm:spPr/>
      <dgm:t>
        <a:bodyPr/>
        <a:lstStyle/>
        <a:p>
          <a:endParaRPr lang="zh-CN" altLang="en-US"/>
        </a:p>
      </dgm:t>
    </dgm:pt>
    <dgm:pt modelId="{852152BD-A604-4EB5-B7DD-A84060E39BAA}">
      <dgm:prSet custT="1">
        <dgm:style>
          <a:lnRef idx="2">
            <a:schemeClr val="accent6"/>
          </a:lnRef>
          <a:fillRef idx="1">
            <a:schemeClr val="lt1"/>
          </a:fillRef>
          <a:effectRef idx="0">
            <a:schemeClr val="accent6"/>
          </a:effectRef>
          <a:fontRef idx="minor">
            <a:schemeClr val="dk1"/>
          </a:fontRef>
        </dgm:style>
      </dgm:prSet>
      <dgm:spPr/>
      <dgm:t>
        <a:bodyPr/>
        <a:lstStyle/>
        <a:p>
          <a:r>
            <a:rPr lang="zh-CN" altLang="en-US" sz="1800" dirty="0"/>
            <a:t>优秀的获奖项目将在接下来一年获得商汤资深研究员的持续指导与支持；</a:t>
          </a:r>
        </a:p>
      </dgm:t>
    </dgm:pt>
    <dgm:pt modelId="{30542FF4-F7F8-452B-8AA4-96B7A4D5CFF7}" type="sibTrans" cxnId="{BFBAAFFB-E44F-4055-B20C-0E7F6E2F2110}">
      <dgm:prSet/>
      <dgm:spPr/>
      <dgm:t>
        <a:bodyPr/>
        <a:lstStyle/>
        <a:p>
          <a:endParaRPr lang="zh-CN" altLang="en-US"/>
        </a:p>
      </dgm:t>
    </dgm:pt>
    <dgm:pt modelId="{85B8D63B-D73D-488B-A255-903949437BB4}" type="parTrans" cxnId="{BFBAAFFB-E44F-4055-B20C-0E7F6E2F2110}">
      <dgm:prSet/>
      <dgm:spPr/>
      <dgm:t>
        <a:bodyPr/>
        <a:lstStyle/>
        <a:p>
          <a:endParaRPr lang="zh-CN" altLang="en-US"/>
        </a:p>
      </dgm:t>
    </dgm:pt>
    <dgm:pt modelId="{DC02E746-B6C7-47E4-9A86-DD6A5301227C}">
      <dgm:prSet custT="1">
        <dgm:style>
          <a:lnRef idx="2">
            <a:schemeClr val="accent6"/>
          </a:lnRef>
          <a:fillRef idx="1">
            <a:schemeClr val="lt1"/>
          </a:fillRef>
          <a:effectRef idx="0">
            <a:schemeClr val="accent6"/>
          </a:effectRef>
          <a:fontRef idx="minor">
            <a:schemeClr val="dk1"/>
          </a:fontRef>
        </dgm:style>
      </dgm:prSet>
      <dgm:spPr/>
      <dgm:t>
        <a:bodyPr/>
        <a:lstStyle/>
        <a:p>
          <a:r>
            <a:rPr lang="zh-CN" altLang="en-US" sz="1800" dirty="0"/>
            <a:t>优秀参赛者有机会赴商汤科技公司及商汤合作院校参加实习或暑期项目，</a:t>
          </a:r>
          <a:r>
            <a:rPr lang="zh-CN" altLang="en-US" sz="1800" b="1" dirty="0"/>
            <a:t>如：麻省理工学院、香港中文大学、清华大学、北京大学等）</a:t>
          </a:r>
        </a:p>
      </dgm:t>
    </dgm:pt>
    <dgm:pt modelId="{4D039C85-5ADE-4200-84B8-EE1D48C6B7B9}" type="parTrans" cxnId="{DFC52CAC-7070-4A6B-99E5-29C382C51BE3}">
      <dgm:prSet/>
      <dgm:spPr/>
      <dgm:t>
        <a:bodyPr/>
        <a:lstStyle/>
        <a:p>
          <a:endParaRPr lang="zh-CN" altLang="en-US"/>
        </a:p>
      </dgm:t>
    </dgm:pt>
    <dgm:pt modelId="{E4047FE1-259A-4D12-95B9-69E860395581}" type="sibTrans" cxnId="{DFC52CAC-7070-4A6B-99E5-29C382C51BE3}">
      <dgm:prSet/>
      <dgm:spPr/>
      <dgm:t>
        <a:bodyPr/>
        <a:lstStyle/>
        <a:p>
          <a:endParaRPr lang="zh-CN" altLang="en-US"/>
        </a:p>
      </dgm:t>
    </dgm:pt>
    <dgm:pt modelId="{49B4A1B3-0CA3-4780-8542-A958F7D80A8F}">
      <dgm:prSet custT="1">
        <dgm:style>
          <a:lnRef idx="2">
            <a:schemeClr val="accent6"/>
          </a:lnRef>
          <a:fillRef idx="1">
            <a:schemeClr val="lt1"/>
          </a:fillRef>
          <a:effectRef idx="0">
            <a:schemeClr val="accent6"/>
          </a:effectRef>
          <a:fontRef idx="minor">
            <a:schemeClr val="dk1"/>
          </a:fontRef>
        </dgm:style>
      </dgm:prSet>
      <dgm:spPr/>
      <dgm:t>
        <a:bodyPr/>
        <a:lstStyle/>
        <a:p>
          <a:r>
            <a:rPr lang="zh-CN" altLang="en-US" sz="1800" dirty="0"/>
            <a:t>力求帮助项目在</a:t>
          </a:r>
          <a:r>
            <a:rPr lang="zh-CN" altLang="en-US" sz="1800" b="1" dirty="0"/>
            <a:t>全国科创大赛</a:t>
          </a:r>
          <a:r>
            <a:rPr lang="zh-CN" altLang="en-US" sz="1800" dirty="0"/>
            <a:t>、</a:t>
          </a:r>
          <a:r>
            <a:rPr lang="zh-CN" altLang="en-US" sz="1800" b="1" dirty="0"/>
            <a:t>明天小小科学家</a:t>
          </a:r>
          <a:r>
            <a:rPr lang="zh-CN" altLang="en-US" sz="1800" dirty="0"/>
            <a:t>等国级、世界级竞赛获奖</a:t>
          </a:r>
        </a:p>
      </dgm:t>
    </dgm:pt>
    <dgm:pt modelId="{F164D08D-417E-4ADB-A09B-31AAE3E1C52A}" type="parTrans" cxnId="{00CB00F9-136E-4C5E-BA3D-16D7E3C31D65}">
      <dgm:prSet/>
      <dgm:spPr/>
      <dgm:t>
        <a:bodyPr/>
        <a:lstStyle/>
        <a:p>
          <a:endParaRPr lang="zh-CN" altLang="en-US"/>
        </a:p>
      </dgm:t>
    </dgm:pt>
    <dgm:pt modelId="{3DE1DB88-6295-4E23-9A7A-B2703F54137C}" type="sibTrans" cxnId="{00CB00F9-136E-4C5E-BA3D-16D7E3C31D65}">
      <dgm:prSet/>
      <dgm:spPr/>
      <dgm:t>
        <a:bodyPr/>
        <a:lstStyle/>
        <a:p>
          <a:endParaRPr lang="zh-CN" altLang="en-US"/>
        </a:p>
      </dgm:t>
    </dgm:pt>
    <dgm:pt modelId="{3FEDD4D3-0FD7-489A-A525-09D71B3F608A}" type="pres">
      <dgm:prSet presAssocID="{E3C20C7F-4772-4F6C-868F-48FE739F0E7B}" presName="linear" presStyleCnt="0">
        <dgm:presLayoutVars>
          <dgm:animLvl val="lvl"/>
          <dgm:resizeHandles val="exact"/>
        </dgm:presLayoutVars>
      </dgm:prSet>
      <dgm:spPr/>
      <dgm:t>
        <a:bodyPr/>
        <a:lstStyle/>
        <a:p>
          <a:endParaRPr lang="zh-CN" altLang="en-US"/>
        </a:p>
      </dgm:t>
    </dgm:pt>
    <dgm:pt modelId="{B4E77928-95E9-43EE-B10A-8CB8040BF30B}" type="pres">
      <dgm:prSet presAssocID="{A924CAE6-FCEE-4453-90C3-D32804F9C662}" presName="parentText" presStyleLbl="node1" presStyleIdx="0" presStyleCnt="4" custLinFactNeighborX="194" custLinFactNeighborY="4457">
        <dgm:presLayoutVars>
          <dgm:chMax val="0"/>
          <dgm:bulletEnabled val="1"/>
        </dgm:presLayoutVars>
      </dgm:prSet>
      <dgm:spPr>
        <a:prstGeom prst="rect">
          <a:avLst/>
        </a:prstGeom>
      </dgm:spPr>
      <dgm:t>
        <a:bodyPr/>
        <a:lstStyle/>
        <a:p>
          <a:endParaRPr lang="zh-CN" altLang="en-US"/>
        </a:p>
      </dgm:t>
    </dgm:pt>
    <dgm:pt modelId="{C5B180AE-DB39-441D-9036-64B41A18380C}" type="pres">
      <dgm:prSet presAssocID="{A924CAE6-FCEE-4453-90C3-D32804F9C662}" presName="childText" presStyleLbl="revTx" presStyleIdx="0" presStyleCnt="4">
        <dgm:presLayoutVars>
          <dgm:bulletEnabled val="1"/>
        </dgm:presLayoutVars>
      </dgm:prSet>
      <dgm:spPr/>
      <dgm:t>
        <a:bodyPr/>
        <a:lstStyle/>
        <a:p>
          <a:endParaRPr lang="zh-CN" altLang="en-US"/>
        </a:p>
      </dgm:t>
    </dgm:pt>
    <dgm:pt modelId="{3A4C0A68-BD5E-4A67-AFEF-A081D93D7C28}" type="pres">
      <dgm:prSet presAssocID="{4F68FC63-B552-44BD-AB1A-6F9A597B7F09}" presName="parentText" presStyleLbl="node1" presStyleIdx="1" presStyleCnt="4">
        <dgm:presLayoutVars>
          <dgm:chMax val="0"/>
          <dgm:bulletEnabled val="1"/>
        </dgm:presLayoutVars>
      </dgm:prSet>
      <dgm:spPr>
        <a:prstGeom prst="rect">
          <a:avLst/>
        </a:prstGeom>
      </dgm:spPr>
      <dgm:t>
        <a:bodyPr/>
        <a:lstStyle/>
        <a:p>
          <a:endParaRPr lang="zh-CN" altLang="en-US"/>
        </a:p>
      </dgm:t>
    </dgm:pt>
    <dgm:pt modelId="{72562605-70FD-4A36-BA31-7DCEEEC2B350}" type="pres">
      <dgm:prSet presAssocID="{4F68FC63-B552-44BD-AB1A-6F9A597B7F09}" presName="childText" presStyleLbl="revTx" presStyleIdx="1" presStyleCnt="4">
        <dgm:presLayoutVars>
          <dgm:bulletEnabled val="1"/>
        </dgm:presLayoutVars>
      </dgm:prSet>
      <dgm:spPr/>
      <dgm:t>
        <a:bodyPr/>
        <a:lstStyle/>
        <a:p>
          <a:endParaRPr lang="zh-CN" altLang="en-US"/>
        </a:p>
      </dgm:t>
    </dgm:pt>
    <dgm:pt modelId="{E27F36DA-04F6-431C-BDD1-701B73A3B1B4}" type="pres">
      <dgm:prSet presAssocID="{F0E7CC70-1A8A-4DEA-A2B9-10277A3B9778}" presName="parentText" presStyleLbl="node1" presStyleIdx="2" presStyleCnt="4">
        <dgm:presLayoutVars>
          <dgm:chMax val="0"/>
          <dgm:bulletEnabled val="1"/>
        </dgm:presLayoutVars>
      </dgm:prSet>
      <dgm:spPr>
        <a:prstGeom prst="rect">
          <a:avLst/>
        </a:prstGeom>
      </dgm:spPr>
      <dgm:t>
        <a:bodyPr/>
        <a:lstStyle/>
        <a:p>
          <a:endParaRPr lang="zh-CN" altLang="en-US"/>
        </a:p>
      </dgm:t>
    </dgm:pt>
    <dgm:pt modelId="{3E4394D8-27A6-466F-93EC-F5F72F035BE9}" type="pres">
      <dgm:prSet presAssocID="{F0E7CC70-1A8A-4DEA-A2B9-10277A3B9778}" presName="childText" presStyleLbl="revTx" presStyleIdx="2" presStyleCnt="4">
        <dgm:presLayoutVars>
          <dgm:bulletEnabled val="1"/>
        </dgm:presLayoutVars>
      </dgm:prSet>
      <dgm:spPr/>
      <dgm:t>
        <a:bodyPr/>
        <a:lstStyle/>
        <a:p>
          <a:endParaRPr lang="zh-CN" altLang="en-US"/>
        </a:p>
      </dgm:t>
    </dgm:pt>
    <dgm:pt modelId="{1E07EAC4-1865-48DC-9185-47D5465A10D2}" type="pres">
      <dgm:prSet presAssocID="{13D10250-CF74-4646-8428-9B0C53529FC1}" presName="parentText" presStyleLbl="node1" presStyleIdx="3" presStyleCnt="4">
        <dgm:presLayoutVars>
          <dgm:chMax val="0"/>
          <dgm:bulletEnabled val="1"/>
        </dgm:presLayoutVars>
      </dgm:prSet>
      <dgm:spPr>
        <a:prstGeom prst="rect">
          <a:avLst/>
        </a:prstGeom>
      </dgm:spPr>
      <dgm:t>
        <a:bodyPr/>
        <a:lstStyle/>
        <a:p>
          <a:endParaRPr lang="zh-CN" altLang="en-US"/>
        </a:p>
      </dgm:t>
    </dgm:pt>
    <dgm:pt modelId="{F6463496-37C5-408D-85ED-A1899831E188}" type="pres">
      <dgm:prSet presAssocID="{13D10250-CF74-4646-8428-9B0C53529FC1}" presName="childText" presStyleLbl="revTx" presStyleIdx="3" presStyleCnt="4">
        <dgm:presLayoutVars>
          <dgm:bulletEnabled val="1"/>
        </dgm:presLayoutVars>
      </dgm:prSet>
      <dgm:spPr/>
      <dgm:t>
        <a:bodyPr/>
        <a:lstStyle/>
        <a:p>
          <a:endParaRPr lang="zh-CN" altLang="en-US"/>
        </a:p>
      </dgm:t>
    </dgm:pt>
  </dgm:ptLst>
  <dgm:cxnLst>
    <dgm:cxn modelId="{DDF3BD91-376D-4822-B29F-9C43E2250C40}" type="presOf" srcId="{E3C20C7F-4772-4F6C-868F-48FE739F0E7B}" destId="{3FEDD4D3-0FD7-489A-A525-09D71B3F608A}" srcOrd="0" destOrd="0" presId="urn:microsoft.com/office/officeart/2005/8/layout/vList2"/>
    <dgm:cxn modelId="{DF7067AA-D480-4AA5-8874-5BF200FEC0CC}" srcId="{E3C20C7F-4772-4F6C-868F-48FE739F0E7B}" destId="{13D10250-CF74-4646-8428-9B0C53529FC1}" srcOrd="3" destOrd="0" parTransId="{0C9AF1E1-59E6-434C-898D-5B2A9EE281AA}" sibTransId="{76854577-C7CC-4584-A57D-5EDC02AE22F3}"/>
    <dgm:cxn modelId="{F7BB139E-92CF-43E2-9B4E-D517B35BF717}" srcId="{E3C20C7F-4772-4F6C-868F-48FE739F0E7B}" destId="{A924CAE6-FCEE-4453-90C3-D32804F9C662}" srcOrd="0" destOrd="0" parTransId="{117DD96D-C991-4DF0-9FEB-20161B37AD71}" sibTransId="{2504C66B-B435-478C-B4F6-642FE3715B9F}"/>
    <dgm:cxn modelId="{4A91CB00-B1FE-40C7-AA39-3CDBEE87391C}" srcId="{4F68FC63-B552-44BD-AB1A-6F9A597B7F09}" destId="{6E7F2256-7E37-4896-9255-2B425EF47A20}" srcOrd="0" destOrd="0" parTransId="{79F57FE5-6694-4CC4-B025-B9F6848B9CFF}" sibTransId="{DCEFC559-DB9D-4F1E-AC74-330AA6D1EC1A}"/>
    <dgm:cxn modelId="{80D7B08D-E2C8-427F-99E5-EF2C2048AF3E}" type="presOf" srcId="{852152BD-A604-4EB5-B7DD-A84060E39BAA}" destId="{3E4394D8-27A6-466F-93EC-F5F72F035BE9}" srcOrd="0" destOrd="0" presId="urn:microsoft.com/office/officeart/2005/8/layout/vList2"/>
    <dgm:cxn modelId="{A01BB2A5-FB72-4653-BB62-AB6C36119E9E}" srcId="{A924CAE6-FCEE-4453-90C3-D32804F9C662}" destId="{10401523-D22B-4765-8C49-4A642E7EA090}" srcOrd="0" destOrd="0" parTransId="{F9385F63-238B-4C1D-91A9-6ED889FF3039}" sibTransId="{5A2A4060-29E4-4393-8572-309CFB145A2F}"/>
    <dgm:cxn modelId="{EFAB8A90-912F-43B5-8554-7B4799A3AD80}" type="presOf" srcId="{F0E7CC70-1A8A-4DEA-A2B9-10277A3B9778}" destId="{E27F36DA-04F6-431C-BDD1-701B73A3B1B4}" srcOrd="0" destOrd="0" presId="urn:microsoft.com/office/officeart/2005/8/layout/vList2"/>
    <dgm:cxn modelId="{9B995757-4B6F-453F-8EB1-006A245F71BB}" type="presOf" srcId="{4F68FC63-B552-44BD-AB1A-6F9A597B7F09}" destId="{3A4C0A68-BD5E-4A67-AFEF-A081D93D7C28}" srcOrd="0" destOrd="0" presId="urn:microsoft.com/office/officeart/2005/8/layout/vList2"/>
    <dgm:cxn modelId="{BFBAAFFB-E44F-4055-B20C-0E7F6E2F2110}" srcId="{F0E7CC70-1A8A-4DEA-A2B9-10277A3B9778}" destId="{852152BD-A604-4EB5-B7DD-A84060E39BAA}" srcOrd="0" destOrd="0" parTransId="{85B8D63B-D73D-488B-A255-903949437BB4}" sibTransId="{30542FF4-F7F8-452B-8AA4-96B7A4D5CFF7}"/>
    <dgm:cxn modelId="{D1CC803B-F838-4363-947A-D70AD5F13309}" type="presOf" srcId="{10401523-D22B-4765-8C49-4A642E7EA090}" destId="{C5B180AE-DB39-441D-9036-64B41A18380C}" srcOrd="0" destOrd="0" presId="urn:microsoft.com/office/officeart/2005/8/layout/vList2"/>
    <dgm:cxn modelId="{EBBE3861-14AE-4480-9C1F-7668E98A599C}" type="presOf" srcId="{49B4A1B3-0CA3-4780-8542-A958F7D80A8F}" destId="{3E4394D8-27A6-466F-93EC-F5F72F035BE9}" srcOrd="0" destOrd="1" presId="urn:microsoft.com/office/officeart/2005/8/layout/vList2"/>
    <dgm:cxn modelId="{00CB00F9-136E-4C5E-BA3D-16D7E3C31D65}" srcId="{F0E7CC70-1A8A-4DEA-A2B9-10277A3B9778}" destId="{49B4A1B3-0CA3-4780-8542-A958F7D80A8F}" srcOrd="1" destOrd="0" parTransId="{F164D08D-417E-4ADB-A09B-31AAE3E1C52A}" sibTransId="{3DE1DB88-6295-4E23-9A7A-B2703F54137C}"/>
    <dgm:cxn modelId="{E0843CA7-2F4D-438F-B9BA-C2DD12D7875E}" type="presOf" srcId="{13D10250-CF74-4646-8428-9B0C53529FC1}" destId="{1E07EAC4-1865-48DC-9185-47D5465A10D2}" srcOrd="0" destOrd="0" presId="urn:microsoft.com/office/officeart/2005/8/layout/vList2"/>
    <dgm:cxn modelId="{EF83ED00-7DF7-4AB3-8088-62B9060D4B5A}" srcId="{E3C20C7F-4772-4F6C-868F-48FE739F0E7B}" destId="{4F68FC63-B552-44BD-AB1A-6F9A597B7F09}" srcOrd="1" destOrd="0" parTransId="{08CFE946-AB89-46BB-AD82-0F6E293B859B}" sibTransId="{0E8D2856-27E9-42A5-A9D4-782E8516A93A}"/>
    <dgm:cxn modelId="{F8F06DF2-3C74-499A-954C-EF63E12A9EC3}" type="presOf" srcId="{6E7F2256-7E37-4896-9255-2B425EF47A20}" destId="{72562605-70FD-4A36-BA31-7DCEEEC2B350}" srcOrd="0" destOrd="0" presId="urn:microsoft.com/office/officeart/2005/8/layout/vList2"/>
    <dgm:cxn modelId="{DFC52CAC-7070-4A6B-99E5-29C382C51BE3}" srcId="{13D10250-CF74-4646-8428-9B0C53529FC1}" destId="{DC02E746-B6C7-47E4-9A86-DD6A5301227C}" srcOrd="0" destOrd="0" parTransId="{4D039C85-5ADE-4200-84B8-EE1D48C6B7B9}" sibTransId="{E4047FE1-259A-4D12-95B9-69E860395581}"/>
    <dgm:cxn modelId="{3B398BD6-CAD5-40BF-B5DC-C4C9E7BC681D}" srcId="{E3C20C7F-4772-4F6C-868F-48FE739F0E7B}" destId="{F0E7CC70-1A8A-4DEA-A2B9-10277A3B9778}" srcOrd="2" destOrd="0" parTransId="{B1A5502D-8B42-465B-A79F-6198678BDEEB}" sibTransId="{0EA488D8-32A6-49F2-82A8-D72831AA08A5}"/>
    <dgm:cxn modelId="{9118D545-CE1A-450A-B594-3644193C1D4E}" type="presOf" srcId="{A924CAE6-FCEE-4453-90C3-D32804F9C662}" destId="{B4E77928-95E9-43EE-B10A-8CB8040BF30B}" srcOrd="0" destOrd="0" presId="urn:microsoft.com/office/officeart/2005/8/layout/vList2"/>
    <dgm:cxn modelId="{C180C280-4556-4498-893F-B3753564B3E5}" type="presOf" srcId="{DC02E746-B6C7-47E4-9A86-DD6A5301227C}" destId="{F6463496-37C5-408D-85ED-A1899831E188}" srcOrd="0" destOrd="0" presId="urn:microsoft.com/office/officeart/2005/8/layout/vList2"/>
    <dgm:cxn modelId="{678F0D23-6A1F-42FD-B366-FD574857C504}" type="presParOf" srcId="{3FEDD4D3-0FD7-489A-A525-09D71B3F608A}" destId="{B4E77928-95E9-43EE-B10A-8CB8040BF30B}" srcOrd="0" destOrd="0" presId="urn:microsoft.com/office/officeart/2005/8/layout/vList2"/>
    <dgm:cxn modelId="{B9C09029-5F62-44CB-AC40-1C703C63CAC9}" type="presParOf" srcId="{3FEDD4D3-0FD7-489A-A525-09D71B3F608A}" destId="{C5B180AE-DB39-441D-9036-64B41A18380C}" srcOrd="1" destOrd="0" presId="urn:microsoft.com/office/officeart/2005/8/layout/vList2"/>
    <dgm:cxn modelId="{5E47EA98-6B42-47DF-8D8D-88A899D85F82}" type="presParOf" srcId="{3FEDD4D3-0FD7-489A-A525-09D71B3F608A}" destId="{3A4C0A68-BD5E-4A67-AFEF-A081D93D7C28}" srcOrd="2" destOrd="0" presId="urn:microsoft.com/office/officeart/2005/8/layout/vList2"/>
    <dgm:cxn modelId="{D3E46332-1F8A-4A92-B21F-7223F15D3208}" type="presParOf" srcId="{3FEDD4D3-0FD7-489A-A525-09D71B3F608A}" destId="{72562605-70FD-4A36-BA31-7DCEEEC2B350}" srcOrd="3" destOrd="0" presId="urn:microsoft.com/office/officeart/2005/8/layout/vList2"/>
    <dgm:cxn modelId="{728DA417-537E-4088-AE61-E28044B831C1}" type="presParOf" srcId="{3FEDD4D3-0FD7-489A-A525-09D71B3F608A}" destId="{E27F36DA-04F6-431C-BDD1-701B73A3B1B4}" srcOrd="4" destOrd="0" presId="urn:microsoft.com/office/officeart/2005/8/layout/vList2"/>
    <dgm:cxn modelId="{16E8AC55-2093-4AF7-BDA8-EFE8DF01E91D}" type="presParOf" srcId="{3FEDD4D3-0FD7-489A-A525-09D71B3F608A}" destId="{3E4394D8-27A6-466F-93EC-F5F72F035BE9}" srcOrd="5" destOrd="0" presId="urn:microsoft.com/office/officeart/2005/8/layout/vList2"/>
    <dgm:cxn modelId="{106523A6-F8BC-4CC3-A0FD-938F5502ADD1}" type="presParOf" srcId="{3FEDD4D3-0FD7-489A-A525-09D71B3F608A}" destId="{1E07EAC4-1865-48DC-9185-47D5465A10D2}" srcOrd="6" destOrd="0" presId="urn:microsoft.com/office/officeart/2005/8/layout/vList2"/>
    <dgm:cxn modelId="{387BF4E7-C8B3-4F88-9394-3E02AF718547}" type="presParOf" srcId="{3FEDD4D3-0FD7-489A-A525-09D71B3F608A}" destId="{F6463496-37C5-408D-85ED-A1899831E18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5E75D9-088D-4E67-BCB6-56D152F95AA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A990FC16-1490-42B0-B017-F7E4B2DD3C43}">
      <dgm:prSet phldrT="[文本]" custT="1"/>
      <dgm:spPr/>
      <dgm:t>
        <a:bodyPr/>
        <a:lstStyle/>
        <a:p>
          <a:pPr algn="l"/>
          <a:r>
            <a:rPr lang="zh-CN" altLang="en-US" sz="1800" b="1" dirty="0"/>
            <a:t>指导单位</a:t>
          </a:r>
        </a:p>
      </dgm:t>
    </dgm:pt>
    <dgm:pt modelId="{E301CDB0-FEEC-45BF-B51D-B1A8FE3CBF39}" type="parTrans" cxnId="{DDBED2B3-612B-4306-9C4C-C8AB053403A3}">
      <dgm:prSet/>
      <dgm:spPr/>
      <dgm:t>
        <a:bodyPr/>
        <a:lstStyle/>
        <a:p>
          <a:pPr algn="l"/>
          <a:endParaRPr lang="zh-CN" altLang="en-US" sz="1800"/>
        </a:p>
      </dgm:t>
    </dgm:pt>
    <dgm:pt modelId="{5D6BF33B-7FF9-4B8E-B934-CFE36764C23D}" type="sibTrans" cxnId="{DDBED2B3-612B-4306-9C4C-C8AB053403A3}">
      <dgm:prSet/>
      <dgm:spPr/>
      <dgm:t>
        <a:bodyPr/>
        <a:lstStyle/>
        <a:p>
          <a:pPr algn="l"/>
          <a:endParaRPr lang="zh-CN" altLang="en-US" sz="1800"/>
        </a:p>
      </dgm:t>
    </dgm:pt>
    <dgm:pt modelId="{61CF6373-F433-4758-9A96-048E1634223D}">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场地支持：北京的决赛场地</a:t>
          </a:r>
        </a:p>
      </dgm:t>
    </dgm:pt>
    <dgm:pt modelId="{9B3AB0BC-3728-40BE-B41D-7937A7A4F64A}" type="parTrans" cxnId="{5CD165C5-A464-45C7-BA1D-82456BCF4657}">
      <dgm:prSet/>
      <dgm:spPr/>
      <dgm:t>
        <a:bodyPr/>
        <a:lstStyle/>
        <a:p>
          <a:pPr algn="l"/>
          <a:endParaRPr lang="zh-CN" altLang="en-US" sz="1800"/>
        </a:p>
      </dgm:t>
    </dgm:pt>
    <dgm:pt modelId="{12347DA9-58D4-4E92-A2BB-391683F0AE4F}" type="sibTrans" cxnId="{5CD165C5-A464-45C7-BA1D-82456BCF4657}">
      <dgm:prSet/>
      <dgm:spPr/>
      <dgm:t>
        <a:bodyPr/>
        <a:lstStyle/>
        <a:p>
          <a:pPr algn="l"/>
          <a:endParaRPr lang="zh-CN" altLang="en-US" sz="1800"/>
        </a:p>
      </dgm:t>
    </dgm:pt>
    <dgm:pt modelId="{AFD26098-0507-4EF7-932E-D9CC919BB8D0}">
      <dgm:prSet phldrT="[文本]" custT="1"/>
      <dgm:spPr/>
      <dgm:t>
        <a:bodyPr/>
        <a:lstStyle/>
        <a:p>
          <a:pPr algn="just"/>
          <a:r>
            <a:rPr lang="zh-CN" altLang="zh-CN" sz="1800" b="1" dirty="0"/>
            <a:t>颁奖</a:t>
          </a:r>
          <a:endParaRPr lang="zh-CN" altLang="en-US" sz="1800" b="1" dirty="0"/>
        </a:p>
      </dgm:t>
    </dgm:pt>
    <dgm:pt modelId="{5B9CB705-14F1-43BE-88DA-2B83C454D4E1}" type="parTrans" cxnId="{30BD6950-7D94-4C54-8D53-7C56B8A1D601}">
      <dgm:prSet/>
      <dgm:spPr/>
      <dgm:t>
        <a:bodyPr/>
        <a:lstStyle/>
        <a:p>
          <a:pPr algn="l"/>
          <a:endParaRPr lang="zh-CN" altLang="en-US" sz="1800"/>
        </a:p>
      </dgm:t>
    </dgm:pt>
    <dgm:pt modelId="{90E2B7A0-63E8-4897-975E-69EFED150C86}" type="sibTrans" cxnId="{30BD6950-7D94-4C54-8D53-7C56B8A1D601}">
      <dgm:prSet/>
      <dgm:spPr/>
      <dgm:t>
        <a:bodyPr/>
        <a:lstStyle/>
        <a:p>
          <a:pPr algn="l"/>
          <a:endParaRPr lang="zh-CN" altLang="en-US" sz="1800"/>
        </a:p>
      </dgm:t>
    </dgm:pt>
    <dgm:pt modelId="{36EB9C90-4EB2-47A0-AC75-8BA1720800D5}">
      <dgm:prSet phldrT="[文本]" custT="1"/>
      <dgm:spPr/>
      <dgm:t>
        <a:bodyPr/>
        <a:lstStyle/>
        <a:p>
          <a:pPr algn="l"/>
          <a:r>
            <a:rPr lang="zh-CN" altLang="zh-CN" sz="1800" b="1" dirty="0"/>
            <a:t>中关村推广</a:t>
          </a:r>
          <a:endParaRPr lang="zh-CN" altLang="en-US" sz="1800" b="1" dirty="0"/>
        </a:p>
      </dgm:t>
    </dgm:pt>
    <dgm:pt modelId="{06AA9DFF-3160-43BC-B2FC-49E6BB1A2BEA}" type="parTrans" cxnId="{526D7F56-E367-407B-8A64-622C6B0EF03C}">
      <dgm:prSet/>
      <dgm:spPr/>
      <dgm:t>
        <a:bodyPr/>
        <a:lstStyle/>
        <a:p>
          <a:pPr algn="l"/>
          <a:endParaRPr lang="zh-CN" altLang="en-US" sz="1800"/>
        </a:p>
      </dgm:t>
    </dgm:pt>
    <dgm:pt modelId="{359B779F-BDAE-46D8-9666-F7731CEF11B7}" type="sibTrans" cxnId="{526D7F56-E367-407B-8A64-622C6B0EF03C}">
      <dgm:prSet/>
      <dgm:spPr/>
      <dgm:t>
        <a:bodyPr/>
        <a:lstStyle/>
        <a:p>
          <a:pPr algn="l"/>
          <a:endParaRPr lang="zh-CN" altLang="en-US" sz="1800"/>
        </a:p>
      </dgm:t>
    </dgm:pt>
    <dgm:pt modelId="{F3CDE085-D900-4458-B968-8731D287BE7A}">
      <dgm:prSet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对商汤</a:t>
          </a:r>
          <a:r>
            <a:rPr lang="en-US" altLang="zh-CN" sz="1800" b="1" dirty="0"/>
            <a:t>AI</a:t>
          </a:r>
          <a:r>
            <a:rPr lang="zh-CN" altLang="en-US" sz="1800" b="1" dirty="0"/>
            <a:t>大赛的示范宣传及推广</a:t>
          </a:r>
        </a:p>
      </dgm:t>
    </dgm:pt>
    <dgm:pt modelId="{4C5F3EA9-360F-4B06-AC77-15DCADCE3CB3}" type="parTrans" cxnId="{0376B820-46CE-446E-B003-DE2F8E3C6829}">
      <dgm:prSet/>
      <dgm:spPr/>
      <dgm:t>
        <a:bodyPr/>
        <a:lstStyle/>
        <a:p>
          <a:pPr algn="l"/>
          <a:endParaRPr lang="zh-CN" altLang="en-US" sz="1800"/>
        </a:p>
      </dgm:t>
    </dgm:pt>
    <dgm:pt modelId="{267F75F2-1336-4FF5-98F9-91259DB7AD42}" type="sibTrans" cxnId="{0376B820-46CE-446E-B003-DE2F8E3C6829}">
      <dgm:prSet/>
      <dgm:spPr/>
      <dgm:t>
        <a:bodyPr/>
        <a:lstStyle/>
        <a:p>
          <a:pPr algn="l"/>
          <a:endParaRPr lang="zh-CN" altLang="en-US" sz="1800"/>
        </a:p>
      </dgm:t>
    </dgm:pt>
    <dgm:pt modelId="{024F9BA6-D8E6-4A7F-8ACC-F3BE4127E655}">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邀请陈市长颁发“市长小天才奖”</a:t>
          </a:r>
        </a:p>
      </dgm:t>
    </dgm:pt>
    <dgm:pt modelId="{12EC2359-B321-4408-8F6A-7967F47E8798}" type="parTrans" cxnId="{0F3C7405-7A20-41C0-BE8D-577D00942B67}">
      <dgm:prSet/>
      <dgm:spPr/>
      <dgm:t>
        <a:bodyPr/>
        <a:lstStyle/>
        <a:p>
          <a:endParaRPr lang="zh-CN" altLang="en-US"/>
        </a:p>
      </dgm:t>
    </dgm:pt>
    <dgm:pt modelId="{2FA95EC1-58A9-4755-91DF-D9A6C0F8CE9B}" type="sibTrans" cxnId="{0F3C7405-7A20-41C0-BE8D-577D00942B67}">
      <dgm:prSet/>
      <dgm:spPr/>
      <dgm:t>
        <a:bodyPr/>
        <a:lstStyle/>
        <a:p>
          <a:endParaRPr lang="zh-CN" altLang="en-US"/>
        </a:p>
      </dgm:t>
    </dgm:pt>
    <dgm:pt modelId="{7813141C-3407-46AC-9BE0-1EB0D4F2DFD4}">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邀请陈市长接见谈话</a:t>
          </a:r>
        </a:p>
      </dgm:t>
    </dgm:pt>
    <dgm:pt modelId="{38E2901E-70D5-4113-A240-B153C2A6C0B8}" type="parTrans" cxnId="{E638888A-D346-4CBE-B56E-E4F5766EA0BA}">
      <dgm:prSet/>
      <dgm:spPr/>
      <dgm:t>
        <a:bodyPr/>
        <a:lstStyle/>
        <a:p>
          <a:endParaRPr lang="zh-CN" altLang="en-US"/>
        </a:p>
      </dgm:t>
    </dgm:pt>
    <dgm:pt modelId="{6C084A26-4566-4D0A-B642-4154173DE9A7}" type="sibTrans" cxnId="{E638888A-D346-4CBE-B56E-E4F5766EA0BA}">
      <dgm:prSet/>
      <dgm:spPr/>
      <dgm:t>
        <a:bodyPr/>
        <a:lstStyle/>
        <a:p>
          <a:endParaRPr lang="zh-CN" altLang="en-US"/>
        </a:p>
      </dgm:t>
    </dgm:pt>
    <dgm:pt modelId="{2A45773D-4EC6-4D8F-B850-DF7EA8E7AE96}">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经费支持（见附表）</a:t>
          </a:r>
        </a:p>
      </dgm:t>
    </dgm:pt>
    <dgm:pt modelId="{D4DD507C-7EEA-4069-A4B8-4D542AEAAC7A}" type="parTrans" cxnId="{CFE2F336-3296-44B8-A468-092655683D2F}">
      <dgm:prSet/>
      <dgm:spPr/>
      <dgm:t>
        <a:bodyPr/>
        <a:lstStyle/>
        <a:p>
          <a:endParaRPr lang="zh-CN" altLang="en-US"/>
        </a:p>
      </dgm:t>
    </dgm:pt>
    <dgm:pt modelId="{78D08C60-FF6C-4864-84E6-BA6B2856ADA0}" type="sibTrans" cxnId="{CFE2F336-3296-44B8-A468-092655683D2F}">
      <dgm:prSet/>
      <dgm:spPr/>
      <dgm:t>
        <a:bodyPr/>
        <a:lstStyle/>
        <a:p>
          <a:endParaRPr lang="zh-CN" altLang="en-US"/>
        </a:p>
      </dgm:t>
    </dgm:pt>
    <dgm:pt modelId="{7EFFC72D-0072-4D71-A701-517DABBEB54A}">
      <dgm:prSet phldrT="[文本]"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国际学生邀请</a:t>
          </a:r>
        </a:p>
      </dgm:t>
    </dgm:pt>
    <dgm:pt modelId="{C09847F3-BC63-4A11-A7CB-17006195EA0A}" type="parTrans" cxnId="{7444D3E8-2F4A-41A4-BF51-BBCF0AD270E7}">
      <dgm:prSet/>
      <dgm:spPr/>
      <dgm:t>
        <a:bodyPr/>
        <a:lstStyle/>
        <a:p>
          <a:endParaRPr lang="zh-CN" altLang="en-US"/>
        </a:p>
      </dgm:t>
    </dgm:pt>
    <dgm:pt modelId="{8BCED3B5-E91E-4B8A-9333-5171BF0A2D38}" type="sibTrans" cxnId="{7444D3E8-2F4A-41A4-BF51-BBCF0AD270E7}">
      <dgm:prSet/>
      <dgm:spPr/>
      <dgm:t>
        <a:bodyPr/>
        <a:lstStyle/>
        <a:p>
          <a:endParaRPr lang="zh-CN" altLang="en-US"/>
        </a:p>
      </dgm:t>
    </dgm:pt>
    <dgm:pt modelId="{C0FC14BF-3544-431C-8987-01C6783DF558}">
      <dgm:prSet custT="1">
        <dgm:style>
          <a:lnRef idx="2">
            <a:schemeClr val="accent1"/>
          </a:lnRef>
          <a:fillRef idx="1">
            <a:schemeClr val="lt1"/>
          </a:fillRef>
          <a:effectRef idx="0">
            <a:schemeClr val="accent1"/>
          </a:effectRef>
          <a:fontRef idx="minor">
            <a:schemeClr val="dk1"/>
          </a:fontRef>
        </dgm:style>
      </dgm:prSet>
      <dgm:spPr/>
      <dgm:t>
        <a:bodyPr/>
        <a:lstStyle/>
        <a:p>
          <a:pPr algn="l"/>
          <a:r>
            <a:rPr lang="zh-CN" altLang="en-US" sz="1800" b="1" dirty="0"/>
            <a:t>  持续的扶植和推动</a:t>
          </a:r>
          <a:r>
            <a:rPr lang="en-US" altLang="zh-CN" sz="1800" b="1" dirty="0"/>
            <a:t>AI</a:t>
          </a:r>
          <a:r>
            <a:rPr lang="zh-CN" altLang="en-US" sz="1800" b="1" dirty="0"/>
            <a:t>大赛</a:t>
          </a:r>
        </a:p>
      </dgm:t>
    </dgm:pt>
    <dgm:pt modelId="{EC373F8A-7DC1-431F-AB04-8A823DCD5E0C}" type="parTrans" cxnId="{C6E7AB6A-3B9A-4229-88FA-52B4DD187B8B}">
      <dgm:prSet/>
      <dgm:spPr/>
      <dgm:t>
        <a:bodyPr/>
        <a:lstStyle/>
        <a:p>
          <a:endParaRPr lang="zh-CN" altLang="en-US"/>
        </a:p>
      </dgm:t>
    </dgm:pt>
    <dgm:pt modelId="{A40ACE4C-8E67-40A2-868A-F5793254825C}" type="sibTrans" cxnId="{C6E7AB6A-3B9A-4229-88FA-52B4DD187B8B}">
      <dgm:prSet/>
      <dgm:spPr/>
      <dgm:t>
        <a:bodyPr/>
        <a:lstStyle/>
        <a:p>
          <a:endParaRPr lang="zh-CN" altLang="en-US"/>
        </a:p>
      </dgm:t>
    </dgm:pt>
    <dgm:pt modelId="{139CB403-4535-4CFF-BBFF-C0423148C627}" type="pres">
      <dgm:prSet presAssocID="{355E75D9-088D-4E67-BCB6-56D152F95AA4}" presName="Name0" presStyleCnt="0">
        <dgm:presLayoutVars>
          <dgm:dir/>
          <dgm:animLvl val="lvl"/>
          <dgm:resizeHandles val="exact"/>
        </dgm:presLayoutVars>
      </dgm:prSet>
      <dgm:spPr/>
      <dgm:t>
        <a:bodyPr/>
        <a:lstStyle/>
        <a:p>
          <a:endParaRPr lang="zh-CN" altLang="en-US"/>
        </a:p>
      </dgm:t>
    </dgm:pt>
    <dgm:pt modelId="{660518AE-1CBA-4EE0-87A9-B38DC293FF68}" type="pres">
      <dgm:prSet presAssocID="{A990FC16-1490-42B0-B017-F7E4B2DD3C43}" presName="linNode" presStyleCnt="0"/>
      <dgm:spPr/>
    </dgm:pt>
    <dgm:pt modelId="{E9A04575-CD58-4237-A8EA-F973CB2AB8C7}" type="pres">
      <dgm:prSet presAssocID="{A990FC16-1490-42B0-B017-F7E4B2DD3C43}" presName="parentText" presStyleLbl="node1" presStyleIdx="0" presStyleCnt="3" custScaleX="69993">
        <dgm:presLayoutVars>
          <dgm:chMax val="1"/>
          <dgm:bulletEnabled val="1"/>
        </dgm:presLayoutVars>
      </dgm:prSet>
      <dgm:spPr/>
      <dgm:t>
        <a:bodyPr/>
        <a:lstStyle/>
        <a:p>
          <a:endParaRPr lang="zh-CN" altLang="en-US"/>
        </a:p>
      </dgm:t>
    </dgm:pt>
    <dgm:pt modelId="{B007D378-5E8F-4D3D-A665-FDC3F46ABF9A}" type="pres">
      <dgm:prSet presAssocID="{A990FC16-1490-42B0-B017-F7E4B2DD3C43}" presName="descendantText" presStyleLbl="alignAccFollowNode1" presStyleIdx="0" presStyleCnt="3" custScaleX="100000" custScaleY="124870">
        <dgm:presLayoutVars>
          <dgm:bulletEnabled val="1"/>
        </dgm:presLayoutVars>
      </dgm:prSet>
      <dgm:spPr/>
      <dgm:t>
        <a:bodyPr/>
        <a:lstStyle/>
        <a:p>
          <a:endParaRPr lang="zh-CN" altLang="en-US"/>
        </a:p>
      </dgm:t>
    </dgm:pt>
    <dgm:pt modelId="{55245276-319F-41D3-BCBA-C5031E29F052}" type="pres">
      <dgm:prSet presAssocID="{5D6BF33B-7FF9-4B8E-B934-CFE36764C23D}" presName="sp" presStyleCnt="0"/>
      <dgm:spPr/>
    </dgm:pt>
    <dgm:pt modelId="{9989693B-EC1D-4CCD-B94D-0D4E7DCE1702}" type="pres">
      <dgm:prSet presAssocID="{AFD26098-0507-4EF7-932E-D9CC919BB8D0}" presName="linNode" presStyleCnt="0"/>
      <dgm:spPr/>
    </dgm:pt>
    <dgm:pt modelId="{191C131C-3884-4E7A-BEB3-69CEEDEFDF7B}" type="pres">
      <dgm:prSet presAssocID="{AFD26098-0507-4EF7-932E-D9CC919BB8D0}" presName="parentText" presStyleLbl="node1" presStyleIdx="1" presStyleCnt="3" custScaleX="69993">
        <dgm:presLayoutVars>
          <dgm:chMax val="1"/>
          <dgm:bulletEnabled val="1"/>
        </dgm:presLayoutVars>
      </dgm:prSet>
      <dgm:spPr/>
      <dgm:t>
        <a:bodyPr/>
        <a:lstStyle/>
        <a:p>
          <a:endParaRPr lang="zh-CN" altLang="en-US"/>
        </a:p>
      </dgm:t>
    </dgm:pt>
    <dgm:pt modelId="{CD2634B2-9536-42E3-AD26-5B9A3B4588E4}" type="pres">
      <dgm:prSet presAssocID="{AFD26098-0507-4EF7-932E-D9CC919BB8D0}" presName="descendantText" presStyleLbl="alignAccFollowNode1" presStyleIdx="1" presStyleCnt="3">
        <dgm:presLayoutVars>
          <dgm:bulletEnabled val="1"/>
        </dgm:presLayoutVars>
      </dgm:prSet>
      <dgm:spPr/>
      <dgm:t>
        <a:bodyPr/>
        <a:lstStyle/>
        <a:p>
          <a:endParaRPr lang="zh-CN" altLang="en-US"/>
        </a:p>
      </dgm:t>
    </dgm:pt>
    <dgm:pt modelId="{DF196972-E719-42F9-82F4-348401EBA3ED}" type="pres">
      <dgm:prSet presAssocID="{90E2B7A0-63E8-4897-975E-69EFED150C86}" presName="sp" presStyleCnt="0"/>
      <dgm:spPr/>
    </dgm:pt>
    <dgm:pt modelId="{2B04E658-E1D4-47DF-A374-EF985DDE262B}" type="pres">
      <dgm:prSet presAssocID="{36EB9C90-4EB2-47A0-AC75-8BA1720800D5}" presName="linNode" presStyleCnt="0"/>
      <dgm:spPr/>
    </dgm:pt>
    <dgm:pt modelId="{F9DED9AA-556D-4675-A398-147500E485AC}" type="pres">
      <dgm:prSet presAssocID="{36EB9C90-4EB2-47A0-AC75-8BA1720800D5}" presName="parentText" presStyleLbl="node1" presStyleIdx="2" presStyleCnt="3" custScaleX="69993">
        <dgm:presLayoutVars>
          <dgm:chMax val="1"/>
          <dgm:bulletEnabled val="1"/>
        </dgm:presLayoutVars>
      </dgm:prSet>
      <dgm:spPr/>
      <dgm:t>
        <a:bodyPr/>
        <a:lstStyle/>
        <a:p>
          <a:endParaRPr lang="zh-CN" altLang="en-US"/>
        </a:p>
      </dgm:t>
    </dgm:pt>
    <dgm:pt modelId="{CD85B9D5-5548-4D9C-9E42-DAF2FFC90706}" type="pres">
      <dgm:prSet presAssocID="{36EB9C90-4EB2-47A0-AC75-8BA1720800D5}" presName="descendantText" presStyleLbl="alignAccFollowNode1" presStyleIdx="2" presStyleCnt="3">
        <dgm:presLayoutVars>
          <dgm:bulletEnabled val="1"/>
        </dgm:presLayoutVars>
      </dgm:prSet>
      <dgm:spPr/>
      <dgm:t>
        <a:bodyPr/>
        <a:lstStyle/>
        <a:p>
          <a:endParaRPr lang="zh-CN" altLang="en-US"/>
        </a:p>
      </dgm:t>
    </dgm:pt>
  </dgm:ptLst>
  <dgm:cxnLst>
    <dgm:cxn modelId="{4D3B5867-5377-4CCB-90F1-E6FA48EEAE40}" type="presOf" srcId="{2A45773D-4EC6-4D8F-B850-DF7EA8E7AE96}" destId="{B007D378-5E8F-4D3D-A665-FDC3F46ABF9A}" srcOrd="0" destOrd="1" presId="urn:microsoft.com/office/officeart/2005/8/layout/vList5"/>
    <dgm:cxn modelId="{762C76A6-9D03-41E3-8586-D0636B873D3F}" type="presOf" srcId="{7EFFC72D-0072-4D71-A701-517DABBEB54A}" destId="{B007D378-5E8F-4D3D-A665-FDC3F46ABF9A}" srcOrd="0" destOrd="2" presId="urn:microsoft.com/office/officeart/2005/8/layout/vList5"/>
    <dgm:cxn modelId="{DDBED2B3-612B-4306-9C4C-C8AB053403A3}" srcId="{355E75D9-088D-4E67-BCB6-56D152F95AA4}" destId="{A990FC16-1490-42B0-B017-F7E4B2DD3C43}" srcOrd="0" destOrd="0" parTransId="{E301CDB0-FEEC-45BF-B51D-B1A8FE3CBF39}" sibTransId="{5D6BF33B-7FF9-4B8E-B934-CFE36764C23D}"/>
    <dgm:cxn modelId="{30BD6950-7D94-4C54-8D53-7C56B8A1D601}" srcId="{355E75D9-088D-4E67-BCB6-56D152F95AA4}" destId="{AFD26098-0507-4EF7-932E-D9CC919BB8D0}" srcOrd="1" destOrd="0" parTransId="{5B9CB705-14F1-43BE-88DA-2B83C454D4E1}" sibTransId="{90E2B7A0-63E8-4897-975E-69EFED150C86}"/>
    <dgm:cxn modelId="{7F0F131A-7F1F-44C7-AF66-EEB1511F5CCF}" type="presOf" srcId="{024F9BA6-D8E6-4A7F-8ACC-F3BE4127E655}" destId="{CD2634B2-9536-42E3-AD26-5B9A3B4588E4}" srcOrd="0" destOrd="1" presId="urn:microsoft.com/office/officeart/2005/8/layout/vList5"/>
    <dgm:cxn modelId="{3B6249BC-D574-4A5F-8D88-A5E7A4FEA9D1}" type="presOf" srcId="{C0FC14BF-3544-431C-8987-01C6783DF558}" destId="{CD85B9D5-5548-4D9C-9E42-DAF2FFC90706}" srcOrd="0" destOrd="1" presId="urn:microsoft.com/office/officeart/2005/8/layout/vList5"/>
    <dgm:cxn modelId="{BD1AD7FF-5554-4325-B548-3DBC433D0422}" type="presOf" srcId="{F3CDE085-D900-4458-B968-8731D287BE7A}" destId="{CD85B9D5-5548-4D9C-9E42-DAF2FFC90706}" srcOrd="0" destOrd="0" presId="urn:microsoft.com/office/officeart/2005/8/layout/vList5"/>
    <dgm:cxn modelId="{0376B820-46CE-446E-B003-DE2F8E3C6829}" srcId="{36EB9C90-4EB2-47A0-AC75-8BA1720800D5}" destId="{F3CDE085-D900-4458-B968-8731D287BE7A}" srcOrd="0" destOrd="0" parTransId="{4C5F3EA9-360F-4B06-AC77-15DCADCE3CB3}" sibTransId="{267F75F2-1336-4FF5-98F9-91259DB7AD42}"/>
    <dgm:cxn modelId="{6E376BF3-09A2-4C9D-82BE-3AF434694292}" type="presOf" srcId="{A990FC16-1490-42B0-B017-F7E4B2DD3C43}" destId="{E9A04575-CD58-4237-A8EA-F973CB2AB8C7}" srcOrd="0" destOrd="0" presId="urn:microsoft.com/office/officeart/2005/8/layout/vList5"/>
    <dgm:cxn modelId="{E638888A-D346-4CBE-B56E-E4F5766EA0BA}" srcId="{AFD26098-0507-4EF7-932E-D9CC919BB8D0}" destId="{7813141C-3407-46AC-9BE0-1EB0D4F2DFD4}" srcOrd="0" destOrd="0" parTransId="{38E2901E-70D5-4113-A240-B153C2A6C0B8}" sibTransId="{6C084A26-4566-4D0A-B642-4154173DE9A7}"/>
    <dgm:cxn modelId="{5CD165C5-A464-45C7-BA1D-82456BCF4657}" srcId="{A990FC16-1490-42B0-B017-F7E4B2DD3C43}" destId="{61CF6373-F433-4758-9A96-048E1634223D}" srcOrd="0" destOrd="0" parTransId="{9B3AB0BC-3728-40BE-B41D-7937A7A4F64A}" sibTransId="{12347DA9-58D4-4E92-A2BB-391683F0AE4F}"/>
    <dgm:cxn modelId="{C6E7AB6A-3B9A-4229-88FA-52B4DD187B8B}" srcId="{36EB9C90-4EB2-47A0-AC75-8BA1720800D5}" destId="{C0FC14BF-3544-431C-8987-01C6783DF558}" srcOrd="1" destOrd="0" parTransId="{EC373F8A-7DC1-431F-AB04-8A823DCD5E0C}" sibTransId="{A40ACE4C-8E67-40A2-868A-F5793254825C}"/>
    <dgm:cxn modelId="{44AF7BB8-7DC5-471F-9132-5F2F625B9E60}" type="presOf" srcId="{61CF6373-F433-4758-9A96-048E1634223D}" destId="{B007D378-5E8F-4D3D-A665-FDC3F46ABF9A}" srcOrd="0" destOrd="0" presId="urn:microsoft.com/office/officeart/2005/8/layout/vList5"/>
    <dgm:cxn modelId="{526D7F56-E367-407B-8A64-622C6B0EF03C}" srcId="{355E75D9-088D-4E67-BCB6-56D152F95AA4}" destId="{36EB9C90-4EB2-47A0-AC75-8BA1720800D5}" srcOrd="2" destOrd="0" parTransId="{06AA9DFF-3160-43BC-B2FC-49E6BB1A2BEA}" sibTransId="{359B779F-BDAE-46D8-9666-F7731CEF11B7}"/>
    <dgm:cxn modelId="{0F3C7405-7A20-41C0-BE8D-577D00942B67}" srcId="{AFD26098-0507-4EF7-932E-D9CC919BB8D0}" destId="{024F9BA6-D8E6-4A7F-8ACC-F3BE4127E655}" srcOrd="1" destOrd="0" parTransId="{12EC2359-B321-4408-8F6A-7967F47E8798}" sibTransId="{2FA95EC1-58A9-4755-91DF-D9A6C0F8CE9B}"/>
    <dgm:cxn modelId="{F883A382-6451-4AE5-887F-32511563819B}" type="presOf" srcId="{355E75D9-088D-4E67-BCB6-56D152F95AA4}" destId="{139CB403-4535-4CFF-BBFF-C0423148C627}" srcOrd="0" destOrd="0" presId="urn:microsoft.com/office/officeart/2005/8/layout/vList5"/>
    <dgm:cxn modelId="{7CC5DB52-038F-4127-869E-0F968FC487C3}" type="presOf" srcId="{36EB9C90-4EB2-47A0-AC75-8BA1720800D5}" destId="{F9DED9AA-556D-4675-A398-147500E485AC}" srcOrd="0" destOrd="0" presId="urn:microsoft.com/office/officeart/2005/8/layout/vList5"/>
    <dgm:cxn modelId="{0E49557D-E709-4F6D-8F28-BDFA380FC334}" type="presOf" srcId="{7813141C-3407-46AC-9BE0-1EB0D4F2DFD4}" destId="{CD2634B2-9536-42E3-AD26-5B9A3B4588E4}" srcOrd="0" destOrd="0" presId="urn:microsoft.com/office/officeart/2005/8/layout/vList5"/>
    <dgm:cxn modelId="{CFE2F336-3296-44B8-A468-092655683D2F}" srcId="{A990FC16-1490-42B0-B017-F7E4B2DD3C43}" destId="{2A45773D-4EC6-4D8F-B850-DF7EA8E7AE96}" srcOrd="1" destOrd="0" parTransId="{D4DD507C-7EEA-4069-A4B8-4D542AEAAC7A}" sibTransId="{78D08C60-FF6C-4864-84E6-BA6B2856ADA0}"/>
    <dgm:cxn modelId="{7444D3E8-2F4A-41A4-BF51-BBCF0AD270E7}" srcId="{A990FC16-1490-42B0-B017-F7E4B2DD3C43}" destId="{7EFFC72D-0072-4D71-A701-517DABBEB54A}" srcOrd="2" destOrd="0" parTransId="{C09847F3-BC63-4A11-A7CB-17006195EA0A}" sibTransId="{8BCED3B5-E91E-4B8A-9333-5171BF0A2D38}"/>
    <dgm:cxn modelId="{465A3439-1065-413F-8D84-CCE1D2A02A59}" type="presOf" srcId="{AFD26098-0507-4EF7-932E-D9CC919BB8D0}" destId="{191C131C-3884-4E7A-BEB3-69CEEDEFDF7B}" srcOrd="0" destOrd="0" presId="urn:microsoft.com/office/officeart/2005/8/layout/vList5"/>
    <dgm:cxn modelId="{6658C076-99B5-4168-9B4D-F226AFF5270E}" type="presParOf" srcId="{139CB403-4535-4CFF-BBFF-C0423148C627}" destId="{660518AE-1CBA-4EE0-87A9-B38DC293FF68}" srcOrd="0" destOrd="0" presId="urn:microsoft.com/office/officeart/2005/8/layout/vList5"/>
    <dgm:cxn modelId="{7DC1F09F-5E64-4A12-A815-E206437A8CC3}" type="presParOf" srcId="{660518AE-1CBA-4EE0-87A9-B38DC293FF68}" destId="{E9A04575-CD58-4237-A8EA-F973CB2AB8C7}" srcOrd="0" destOrd="0" presId="urn:microsoft.com/office/officeart/2005/8/layout/vList5"/>
    <dgm:cxn modelId="{96B946F5-5994-477D-9773-F0B64948A390}" type="presParOf" srcId="{660518AE-1CBA-4EE0-87A9-B38DC293FF68}" destId="{B007D378-5E8F-4D3D-A665-FDC3F46ABF9A}" srcOrd="1" destOrd="0" presId="urn:microsoft.com/office/officeart/2005/8/layout/vList5"/>
    <dgm:cxn modelId="{AC04532A-F71B-48B8-9308-1798F9BDC28E}" type="presParOf" srcId="{139CB403-4535-4CFF-BBFF-C0423148C627}" destId="{55245276-319F-41D3-BCBA-C5031E29F052}" srcOrd="1" destOrd="0" presId="urn:microsoft.com/office/officeart/2005/8/layout/vList5"/>
    <dgm:cxn modelId="{66CDA193-0877-43E5-B71B-F616E1A5819D}" type="presParOf" srcId="{139CB403-4535-4CFF-BBFF-C0423148C627}" destId="{9989693B-EC1D-4CCD-B94D-0D4E7DCE1702}" srcOrd="2" destOrd="0" presId="urn:microsoft.com/office/officeart/2005/8/layout/vList5"/>
    <dgm:cxn modelId="{0B0E4DA3-FCA4-4E2B-895B-53A02A69DE50}" type="presParOf" srcId="{9989693B-EC1D-4CCD-B94D-0D4E7DCE1702}" destId="{191C131C-3884-4E7A-BEB3-69CEEDEFDF7B}" srcOrd="0" destOrd="0" presId="urn:microsoft.com/office/officeart/2005/8/layout/vList5"/>
    <dgm:cxn modelId="{DBB65D0D-989F-46E6-9512-A59D409A0CEB}" type="presParOf" srcId="{9989693B-EC1D-4CCD-B94D-0D4E7DCE1702}" destId="{CD2634B2-9536-42E3-AD26-5B9A3B4588E4}" srcOrd="1" destOrd="0" presId="urn:microsoft.com/office/officeart/2005/8/layout/vList5"/>
    <dgm:cxn modelId="{3B098342-3E56-487E-A433-43193FD177ED}" type="presParOf" srcId="{139CB403-4535-4CFF-BBFF-C0423148C627}" destId="{DF196972-E719-42F9-82F4-348401EBA3ED}" srcOrd="3" destOrd="0" presId="urn:microsoft.com/office/officeart/2005/8/layout/vList5"/>
    <dgm:cxn modelId="{C6F75D32-C233-49C0-994B-6FF240B55E7B}" type="presParOf" srcId="{139CB403-4535-4CFF-BBFF-C0423148C627}" destId="{2B04E658-E1D4-47DF-A374-EF985DDE262B}" srcOrd="4" destOrd="0" presId="urn:microsoft.com/office/officeart/2005/8/layout/vList5"/>
    <dgm:cxn modelId="{00662062-D83F-42FC-B344-D8AC795505FC}" type="presParOf" srcId="{2B04E658-E1D4-47DF-A374-EF985DDE262B}" destId="{F9DED9AA-556D-4675-A398-147500E485AC}" srcOrd="0" destOrd="0" presId="urn:microsoft.com/office/officeart/2005/8/layout/vList5"/>
    <dgm:cxn modelId="{AF04B623-7D93-4C5C-9D0D-58341787FDB9}" type="presParOf" srcId="{2B04E658-E1D4-47DF-A374-EF985DDE262B}" destId="{CD85B9D5-5548-4D9C-9E42-DAF2FFC9070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6B7F7-8893-41ED-918D-DC33B20C5665}">
      <dsp:nvSpPr>
        <dsp:cNvPr id="0" name=""/>
        <dsp:cNvSpPr/>
      </dsp:nvSpPr>
      <dsp:spPr>
        <a:xfrm>
          <a:off x="1317305" y="0"/>
          <a:ext cx="5951374" cy="595137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5441B-38DA-407B-9FC4-D3CA602F479D}">
      <dsp:nvSpPr>
        <dsp:cNvPr id="0" name=""/>
        <dsp:cNvSpPr/>
      </dsp:nvSpPr>
      <dsp:spPr>
        <a:xfrm>
          <a:off x="4043616" y="598604"/>
          <a:ext cx="4367145" cy="127411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just" defTabSz="711200">
            <a:lnSpc>
              <a:spcPct val="90000"/>
            </a:lnSpc>
            <a:spcBef>
              <a:spcPct val="0"/>
            </a:spcBef>
            <a:spcAft>
              <a:spcPct val="35000"/>
            </a:spcAft>
            <a:buFont typeface="Wingdings" panose="05000000000000000000" pitchFamily="2" charset="2"/>
            <a:buNone/>
          </a:pPr>
          <a:r>
            <a:rPr lang="zh-CN" altLang="en-US" sz="1600" kern="1200" dirty="0">
              <a:latin typeface="+mj-ea"/>
            </a:rPr>
            <a:t> </a:t>
          </a:r>
          <a:endParaRPr lang="zh-CN" altLang="en-US" sz="1600" kern="1200" dirty="0"/>
        </a:p>
      </dsp:txBody>
      <dsp:txXfrm>
        <a:off x="4105813" y="660801"/>
        <a:ext cx="4242751" cy="1149716"/>
      </dsp:txXfrm>
    </dsp:sp>
    <dsp:sp modelId="{44A1101B-0E5F-4633-9278-F4058963F688}">
      <dsp:nvSpPr>
        <dsp:cNvPr id="0" name=""/>
        <dsp:cNvSpPr/>
      </dsp:nvSpPr>
      <dsp:spPr>
        <a:xfrm>
          <a:off x="4030869" y="2057242"/>
          <a:ext cx="4392637" cy="14502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just" defTabSz="711200">
            <a:lnSpc>
              <a:spcPct val="90000"/>
            </a:lnSpc>
            <a:spcBef>
              <a:spcPct val="0"/>
            </a:spcBef>
            <a:spcAft>
              <a:spcPct val="35000"/>
            </a:spcAft>
            <a:buFont typeface="Wingdings" panose="05000000000000000000" pitchFamily="2" charset="2"/>
            <a:buChar char="p"/>
          </a:pPr>
          <a:endParaRPr lang="zh-CN" altLang="en-US" sz="1600" kern="1200" dirty="0"/>
        </a:p>
      </dsp:txBody>
      <dsp:txXfrm>
        <a:off x="4101665" y="2128038"/>
        <a:ext cx="4251045" cy="1308661"/>
      </dsp:txXfrm>
    </dsp:sp>
    <dsp:sp modelId="{FC2D23B6-4F88-4152-8F2C-CC220AA95B1E}">
      <dsp:nvSpPr>
        <dsp:cNvPr id="0" name=""/>
        <dsp:cNvSpPr/>
      </dsp:nvSpPr>
      <dsp:spPr>
        <a:xfrm>
          <a:off x="4024970" y="3692022"/>
          <a:ext cx="4404436" cy="147621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just" defTabSz="711200">
            <a:lnSpc>
              <a:spcPct val="90000"/>
            </a:lnSpc>
            <a:spcBef>
              <a:spcPct val="0"/>
            </a:spcBef>
            <a:spcAft>
              <a:spcPct val="35000"/>
            </a:spcAft>
            <a:buFont typeface="Wingdings" panose="05000000000000000000" pitchFamily="2" charset="2"/>
            <a:buChar char="p"/>
          </a:pPr>
          <a:endParaRPr lang="zh-CN" altLang="en-US" sz="1600" kern="1200" dirty="0"/>
        </a:p>
      </dsp:txBody>
      <dsp:txXfrm>
        <a:off x="4097033" y="3764085"/>
        <a:ext cx="4260310" cy="1332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23F12-D83B-4D20-826C-3ACB1F000CF6}">
      <dsp:nvSpPr>
        <dsp:cNvPr id="0" name=""/>
        <dsp:cNvSpPr/>
      </dsp:nvSpPr>
      <dsp:spPr>
        <a:xfrm>
          <a:off x="3120614" y="3019604"/>
          <a:ext cx="1100684" cy="1947927"/>
        </a:xfrm>
        <a:custGeom>
          <a:avLst/>
          <a:gdLst/>
          <a:ahLst/>
          <a:cxnLst/>
          <a:rect l="0" t="0" r="0" b="0"/>
          <a:pathLst>
            <a:path>
              <a:moveTo>
                <a:pt x="0" y="0"/>
              </a:moveTo>
              <a:lnTo>
                <a:pt x="550342" y="0"/>
              </a:lnTo>
              <a:lnTo>
                <a:pt x="550342" y="1947927"/>
              </a:lnTo>
              <a:lnTo>
                <a:pt x="1100684" y="19479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C008F-4E5C-44BB-9B37-C98D74E1FDD6}">
      <dsp:nvSpPr>
        <dsp:cNvPr id="0" name=""/>
        <dsp:cNvSpPr/>
      </dsp:nvSpPr>
      <dsp:spPr>
        <a:xfrm>
          <a:off x="3120614" y="2973884"/>
          <a:ext cx="1106243" cy="91440"/>
        </a:xfrm>
        <a:custGeom>
          <a:avLst/>
          <a:gdLst/>
          <a:ahLst/>
          <a:cxnLst/>
          <a:rect l="0" t="0" r="0" b="0"/>
          <a:pathLst>
            <a:path>
              <a:moveTo>
                <a:pt x="0" y="45720"/>
              </a:moveTo>
              <a:lnTo>
                <a:pt x="555900" y="45720"/>
              </a:lnTo>
              <a:lnTo>
                <a:pt x="555900" y="89345"/>
              </a:lnTo>
              <a:lnTo>
                <a:pt x="1106243" y="893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84EAF1-735B-4F21-B949-9D020C6472F3}">
      <dsp:nvSpPr>
        <dsp:cNvPr id="0" name=""/>
        <dsp:cNvSpPr/>
      </dsp:nvSpPr>
      <dsp:spPr>
        <a:xfrm>
          <a:off x="3120614" y="1071676"/>
          <a:ext cx="1100684" cy="1947927"/>
        </a:xfrm>
        <a:custGeom>
          <a:avLst/>
          <a:gdLst/>
          <a:ahLst/>
          <a:cxnLst/>
          <a:rect l="0" t="0" r="0" b="0"/>
          <a:pathLst>
            <a:path>
              <a:moveTo>
                <a:pt x="0" y="1947927"/>
              </a:moveTo>
              <a:lnTo>
                <a:pt x="550342" y="1947927"/>
              </a:lnTo>
              <a:lnTo>
                <a:pt x="550342" y="0"/>
              </a:lnTo>
              <a:lnTo>
                <a:pt x="110068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98CFFA-EEC7-476F-A6CD-7B626C2DE4FB}">
      <dsp:nvSpPr>
        <dsp:cNvPr id="0" name=""/>
        <dsp:cNvSpPr/>
      </dsp:nvSpPr>
      <dsp:spPr>
        <a:xfrm>
          <a:off x="5566" y="2669837"/>
          <a:ext cx="3115048" cy="699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普通高中在读学生</a:t>
          </a:r>
        </a:p>
      </dsp:txBody>
      <dsp:txXfrm>
        <a:off x="5566" y="2669837"/>
        <a:ext cx="3115048" cy="699533"/>
      </dsp:txXfrm>
    </dsp:sp>
    <dsp:sp modelId="{BFEBB667-93AB-4957-A3E0-D5E4927D17F6}">
      <dsp:nvSpPr>
        <dsp:cNvPr id="0" name=""/>
        <dsp:cNvSpPr/>
      </dsp:nvSpPr>
      <dsp:spPr>
        <a:xfrm>
          <a:off x="4221299" y="441677"/>
          <a:ext cx="7297541" cy="12599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zh-CN" altLang="en-US" sz="1800" b="0" kern="1200" dirty="0"/>
            <a:t>     个人项目：</a:t>
          </a:r>
          <a:r>
            <a:rPr lang="en-US" altLang="zh-CN" sz="1800" b="0" kern="1200" dirty="0"/>
            <a:t>18</a:t>
          </a:r>
          <a:r>
            <a:rPr lang="zh-CN" altLang="en-US" sz="1800" b="0" kern="1200" dirty="0"/>
            <a:t>年</a:t>
          </a:r>
          <a:r>
            <a:rPr lang="en-US" altLang="zh-CN" sz="1800" b="0" kern="1200" dirty="0"/>
            <a:t>9</a:t>
          </a:r>
          <a:r>
            <a:rPr lang="zh-CN" altLang="en-US" sz="1800" b="0" kern="1200" dirty="0"/>
            <a:t>月高中在校同学</a:t>
          </a:r>
        </a:p>
      </dsp:txBody>
      <dsp:txXfrm>
        <a:off x="4221299" y="441677"/>
        <a:ext cx="7297541" cy="1259999"/>
      </dsp:txXfrm>
    </dsp:sp>
    <dsp:sp modelId="{4043637D-72F6-45A1-8E6B-D2A45935FA22}">
      <dsp:nvSpPr>
        <dsp:cNvPr id="0" name=""/>
        <dsp:cNvSpPr/>
      </dsp:nvSpPr>
      <dsp:spPr>
        <a:xfrm>
          <a:off x="4226858" y="2433230"/>
          <a:ext cx="7333148" cy="12599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zh-CN" altLang="en-US" sz="1800" b="0" kern="1200" dirty="0"/>
            <a:t>     团体项目：第一作者需要为</a:t>
          </a:r>
          <a:r>
            <a:rPr lang="en-US" altLang="zh-CN" sz="1800" b="0" kern="1200" dirty="0"/>
            <a:t>18</a:t>
          </a:r>
          <a:r>
            <a:rPr lang="zh-CN" altLang="en-US" sz="1800" b="0" kern="1200" dirty="0"/>
            <a:t>年</a:t>
          </a:r>
          <a:r>
            <a:rPr lang="en-US" altLang="zh-CN" sz="1800" b="0" kern="1200" dirty="0"/>
            <a:t>9</a:t>
          </a:r>
          <a:r>
            <a:rPr lang="zh-CN" altLang="en-US" sz="1800" b="0" kern="1200" dirty="0"/>
            <a:t>月高中在校同学</a:t>
          </a:r>
        </a:p>
      </dsp:txBody>
      <dsp:txXfrm>
        <a:off x="4226858" y="2433230"/>
        <a:ext cx="7333148" cy="1259999"/>
      </dsp:txXfrm>
    </dsp:sp>
    <dsp:sp modelId="{6ADCE684-77BD-45A0-B8C0-5587284FC871}">
      <dsp:nvSpPr>
        <dsp:cNvPr id="0" name=""/>
        <dsp:cNvSpPr/>
      </dsp:nvSpPr>
      <dsp:spPr>
        <a:xfrm>
          <a:off x="4221299" y="4337532"/>
          <a:ext cx="7333148" cy="12599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lvl="0" algn="just" defTabSz="800100">
            <a:lnSpc>
              <a:spcPct val="90000"/>
            </a:lnSpc>
            <a:spcBef>
              <a:spcPct val="0"/>
            </a:spcBef>
            <a:spcAft>
              <a:spcPct val="35000"/>
            </a:spcAft>
          </a:pPr>
          <a:r>
            <a:rPr lang="zh-CN" altLang="en-US" sz="1800" b="0" kern="1200" dirty="0"/>
            <a:t>    申报者（可在他人指导下）完成一个科研项目，取</a:t>
          </a:r>
          <a:endParaRPr lang="en-US" altLang="zh-CN" sz="1800" b="0" kern="1200" dirty="0"/>
        </a:p>
        <a:p>
          <a:pPr lvl="0" algn="just" defTabSz="800100">
            <a:lnSpc>
              <a:spcPct val="90000"/>
            </a:lnSpc>
            <a:spcBef>
              <a:spcPct val="0"/>
            </a:spcBef>
            <a:spcAft>
              <a:spcPct val="35000"/>
            </a:spcAft>
          </a:pPr>
          <a:r>
            <a:rPr lang="zh-CN" altLang="en-US" sz="1800" b="0" kern="1200" dirty="0"/>
            <a:t>    得一定的阶段性成果，作为项目初始计划的一部分</a:t>
          </a:r>
        </a:p>
      </dsp:txBody>
      <dsp:txXfrm>
        <a:off x="4221299" y="4337532"/>
        <a:ext cx="7333148" cy="1259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3458D-8862-4FFB-9B25-2A2432FCCE6C}">
      <dsp:nvSpPr>
        <dsp:cNvPr id="0" name=""/>
        <dsp:cNvSpPr/>
      </dsp:nvSpPr>
      <dsp:spPr>
        <a:xfrm>
          <a:off x="0" y="590388"/>
          <a:ext cx="1634780" cy="817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a:t>计算机科学</a:t>
          </a:r>
        </a:p>
      </dsp:txBody>
      <dsp:txXfrm>
        <a:off x="23941" y="614329"/>
        <a:ext cx="1586898" cy="769508"/>
      </dsp:txXfrm>
    </dsp:sp>
    <dsp:sp modelId="{0499FA3B-9F26-4170-ACA1-1D0B27AE2072}">
      <dsp:nvSpPr>
        <dsp:cNvPr id="0" name=""/>
        <dsp:cNvSpPr/>
      </dsp:nvSpPr>
      <dsp:spPr>
        <a:xfrm>
          <a:off x="163478" y="1407778"/>
          <a:ext cx="171749" cy="1576115"/>
        </a:xfrm>
        <a:custGeom>
          <a:avLst/>
          <a:gdLst/>
          <a:ahLst/>
          <a:cxnLst/>
          <a:rect l="0" t="0" r="0" b="0"/>
          <a:pathLst>
            <a:path>
              <a:moveTo>
                <a:pt x="0" y="0"/>
              </a:moveTo>
              <a:lnTo>
                <a:pt x="0" y="1576115"/>
              </a:lnTo>
              <a:lnTo>
                <a:pt x="171749" y="15761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7365E9-B468-4EB7-9647-4CC872A3818F}">
      <dsp:nvSpPr>
        <dsp:cNvPr id="0" name=""/>
        <dsp:cNvSpPr/>
      </dsp:nvSpPr>
      <dsp:spPr>
        <a:xfrm>
          <a:off x="335228" y="1993127"/>
          <a:ext cx="1651271" cy="198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just" defTabSz="800100">
            <a:lnSpc>
              <a:spcPct val="90000"/>
            </a:lnSpc>
            <a:spcBef>
              <a:spcPct val="0"/>
            </a:spcBef>
            <a:spcAft>
              <a:spcPct val="35000"/>
            </a:spcAft>
          </a:pPr>
          <a:r>
            <a:rPr lang="zh-CN" altLang="en-US" sz="1800" kern="1200" dirty="0"/>
            <a:t>计算机视觉，机器学习，图形学，语音与自然语言处理等</a:t>
          </a:r>
        </a:p>
      </dsp:txBody>
      <dsp:txXfrm>
        <a:off x="383592" y="2041491"/>
        <a:ext cx="1554543" cy="1884805"/>
      </dsp:txXfrm>
    </dsp:sp>
    <dsp:sp modelId="{C297E4E6-6568-4FEC-80FE-82CF2305B950}">
      <dsp:nvSpPr>
        <dsp:cNvPr id="0" name=""/>
        <dsp:cNvSpPr/>
      </dsp:nvSpPr>
      <dsp:spPr>
        <a:xfrm>
          <a:off x="2053003" y="559908"/>
          <a:ext cx="1634780" cy="817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a:t>工程学</a:t>
          </a:r>
        </a:p>
      </dsp:txBody>
      <dsp:txXfrm>
        <a:off x="2076944" y="583849"/>
        <a:ext cx="1586898" cy="769508"/>
      </dsp:txXfrm>
    </dsp:sp>
    <dsp:sp modelId="{390457AD-66F9-4A43-9CAF-A2D264144A8A}">
      <dsp:nvSpPr>
        <dsp:cNvPr id="0" name=""/>
        <dsp:cNvSpPr/>
      </dsp:nvSpPr>
      <dsp:spPr>
        <a:xfrm>
          <a:off x="2216481" y="1377298"/>
          <a:ext cx="178714" cy="1608010"/>
        </a:xfrm>
        <a:custGeom>
          <a:avLst/>
          <a:gdLst/>
          <a:ahLst/>
          <a:cxnLst/>
          <a:rect l="0" t="0" r="0" b="0"/>
          <a:pathLst>
            <a:path>
              <a:moveTo>
                <a:pt x="0" y="0"/>
              </a:moveTo>
              <a:lnTo>
                <a:pt x="0" y="1608010"/>
              </a:lnTo>
              <a:lnTo>
                <a:pt x="178714" y="1608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052DC5-9A3A-4051-9440-60A743F2FE98}">
      <dsp:nvSpPr>
        <dsp:cNvPr id="0" name=""/>
        <dsp:cNvSpPr/>
      </dsp:nvSpPr>
      <dsp:spPr>
        <a:xfrm>
          <a:off x="2395195" y="1993127"/>
          <a:ext cx="1653625" cy="19843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just" defTabSz="800100">
            <a:lnSpc>
              <a:spcPct val="90000"/>
            </a:lnSpc>
            <a:spcBef>
              <a:spcPct val="0"/>
            </a:spcBef>
            <a:spcAft>
              <a:spcPct val="35000"/>
            </a:spcAft>
          </a:pPr>
          <a:r>
            <a:rPr lang="zh-CN" altLang="en-US" sz="1800" kern="1200" dirty="0"/>
            <a:t>机器人学，控制理论，人机交互，数据可视化等</a:t>
          </a:r>
        </a:p>
      </dsp:txBody>
      <dsp:txXfrm>
        <a:off x="2443628" y="2041560"/>
        <a:ext cx="1556759" cy="1887495"/>
      </dsp:txXfrm>
    </dsp:sp>
    <dsp:sp modelId="{804B6601-5E41-48A2-955D-A8AA748ED70D}">
      <dsp:nvSpPr>
        <dsp:cNvPr id="0" name=""/>
        <dsp:cNvSpPr/>
      </dsp:nvSpPr>
      <dsp:spPr>
        <a:xfrm>
          <a:off x="4115324" y="529427"/>
          <a:ext cx="1634780" cy="817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a:t>数学</a:t>
          </a:r>
        </a:p>
      </dsp:txBody>
      <dsp:txXfrm>
        <a:off x="4139265" y="553368"/>
        <a:ext cx="1586898" cy="769508"/>
      </dsp:txXfrm>
    </dsp:sp>
    <dsp:sp modelId="{9B1B85C6-6BEA-4613-8A49-99E29E5B7B40}">
      <dsp:nvSpPr>
        <dsp:cNvPr id="0" name=""/>
        <dsp:cNvSpPr/>
      </dsp:nvSpPr>
      <dsp:spPr>
        <a:xfrm>
          <a:off x="4278802" y="1346817"/>
          <a:ext cx="178714" cy="1639905"/>
        </a:xfrm>
        <a:custGeom>
          <a:avLst/>
          <a:gdLst/>
          <a:ahLst/>
          <a:cxnLst/>
          <a:rect l="0" t="0" r="0" b="0"/>
          <a:pathLst>
            <a:path>
              <a:moveTo>
                <a:pt x="0" y="0"/>
              </a:moveTo>
              <a:lnTo>
                <a:pt x="0" y="1639905"/>
              </a:lnTo>
              <a:lnTo>
                <a:pt x="178714" y="1639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75AC0E-9C50-4BCD-A750-A077ED381EEE}">
      <dsp:nvSpPr>
        <dsp:cNvPr id="0" name=""/>
        <dsp:cNvSpPr/>
      </dsp:nvSpPr>
      <dsp:spPr>
        <a:xfrm>
          <a:off x="4457516" y="1993127"/>
          <a:ext cx="1655992" cy="19871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kern="1200" dirty="0"/>
            <a:t>概率论，数理统计，优化，机器学习的理论研究等</a:t>
          </a:r>
        </a:p>
      </dsp:txBody>
      <dsp:txXfrm>
        <a:off x="4506018" y="2041629"/>
        <a:ext cx="1558988" cy="1890185"/>
      </dsp:txXfrm>
    </dsp:sp>
    <dsp:sp modelId="{F0E9838E-1087-492D-A77C-12370187EFBF}">
      <dsp:nvSpPr>
        <dsp:cNvPr id="0" name=""/>
        <dsp:cNvSpPr/>
      </dsp:nvSpPr>
      <dsp:spPr>
        <a:xfrm>
          <a:off x="6280721" y="529427"/>
          <a:ext cx="3399590" cy="817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a:t>人工智能与其他学科的交叉学科</a:t>
          </a:r>
        </a:p>
      </dsp:txBody>
      <dsp:txXfrm>
        <a:off x="6304662" y="553368"/>
        <a:ext cx="3351708" cy="769508"/>
      </dsp:txXfrm>
    </dsp:sp>
    <dsp:sp modelId="{43B28D28-AE7F-44BF-87C8-1D51F10C82B9}">
      <dsp:nvSpPr>
        <dsp:cNvPr id="0" name=""/>
        <dsp:cNvSpPr/>
      </dsp:nvSpPr>
      <dsp:spPr>
        <a:xfrm>
          <a:off x="6620680" y="1346817"/>
          <a:ext cx="233273" cy="1636308"/>
        </a:xfrm>
        <a:custGeom>
          <a:avLst/>
          <a:gdLst/>
          <a:ahLst/>
          <a:cxnLst/>
          <a:rect l="0" t="0" r="0" b="0"/>
          <a:pathLst>
            <a:path>
              <a:moveTo>
                <a:pt x="0" y="0"/>
              </a:moveTo>
              <a:lnTo>
                <a:pt x="0" y="1636308"/>
              </a:lnTo>
              <a:lnTo>
                <a:pt x="233273" y="1636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B8571-0EE6-438D-BADB-8C7BF0D3E0A5}">
      <dsp:nvSpPr>
        <dsp:cNvPr id="0" name=""/>
        <dsp:cNvSpPr/>
      </dsp:nvSpPr>
      <dsp:spPr>
        <a:xfrm>
          <a:off x="6853953" y="1993127"/>
          <a:ext cx="3920477" cy="19799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kern="1200" dirty="0"/>
            <a:t>包括但不限于生化大类，物理学与地球空间科学，环境学和社会科学。将人工智能应用在任意学科，但要体现针对特定问题，如对机器学习等用到的工具作出的特定优化等</a:t>
          </a:r>
          <a:r>
            <a:rPr lang="zh-CN" altLang="en-US" sz="1700" kern="1200" dirty="0"/>
            <a:t>。</a:t>
          </a:r>
        </a:p>
      </dsp:txBody>
      <dsp:txXfrm>
        <a:off x="6911945" y="2051119"/>
        <a:ext cx="3804493" cy="1864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7D378-5E8F-4D3D-A665-FDC3F46ABF9A}">
      <dsp:nvSpPr>
        <dsp:cNvPr id="0" name=""/>
        <dsp:cNvSpPr/>
      </dsp:nvSpPr>
      <dsp:spPr>
        <a:xfrm rot="5400000">
          <a:off x="4980574" y="-2199215"/>
          <a:ext cx="932294"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  人工智能教学教师培训</a:t>
          </a:r>
        </a:p>
        <a:p>
          <a:pPr marL="171450" lvl="1" indent="-171450" algn="l" defTabSz="800100">
            <a:lnSpc>
              <a:spcPct val="90000"/>
            </a:lnSpc>
            <a:spcBef>
              <a:spcPct val="0"/>
            </a:spcBef>
            <a:spcAft>
              <a:spcPct val="15000"/>
            </a:spcAft>
            <a:buChar char="••"/>
          </a:pPr>
          <a:r>
            <a:rPr lang="zh-CN" altLang="en-US" sz="1800" b="1" kern="1200" dirty="0"/>
            <a:t>  人工智能竞赛教师指引</a:t>
          </a:r>
        </a:p>
      </dsp:txBody>
      <dsp:txXfrm rot="-5400000">
        <a:off x="2662399" y="164471"/>
        <a:ext cx="5523134" cy="841272"/>
      </dsp:txXfrm>
    </dsp:sp>
    <dsp:sp modelId="{E9A04575-CD58-4237-A8EA-F973CB2AB8C7}">
      <dsp:nvSpPr>
        <dsp:cNvPr id="0" name=""/>
        <dsp:cNvSpPr/>
      </dsp:nvSpPr>
      <dsp:spPr>
        <a:xfrm>
          <a:off x="469964" y="2422"/>
          <a:ext cx="2192434" cy="1165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altLang="zh-CN" sz="1800" b="1" kern="1200" dirty="0"/>
            <a:t>8</a:t>
          </a:r>
          <a:r>
            <a:rPr lang="zh-CN" altLang="en-US" sz="1800" b="1" kern="1200" dirty="0"/>
            <a:t>月</a:t>
          </a:r>
          <a:r>
            <a:rPr lang="en-US" altLang="zh-CN" sz="1800" b="1" kern="1200" dirty="0"/>
            <a:t>-9</a:t>
          </a:r>
          <a:r>
            <a:rPr lang="zh-CN" altLang="en-US" sz="1800" b="1" kern="1200" dirty="0"/>
            <a:t>月中旬</a:t>
          </a:r>
        </a:p>
      </dsp:txBody>
      <dsp:txXfrm>
        <a:off x="526853" y="59311"/>
        <a:ext cx="2078656" cy="1051589"/>
      </dsp:txXfrm>
    </dsp:sp>
    <dsp:sp modelId="{CD2634B2-9536-42E3-AD26-5B9A3B4588E4}">
      <dsp:nvSpPr>
        <dsp:cNvPr id="0" name=""/>
        <dsp:cNvSpPr/>
      </dsp:nvSpPr>
      <dsp:spPr>
        <a:xfrm rot="5400000">
          <a:off x="4980574" y="-975579"/>
          <a:ext cx="932294"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  参赛学校提交项目方案</a:t>
          </a:r>
        </a:p>
      </dsp:txBody>
      <dsp:txXfrm rot="-5400000">
        <a:off x="2662399" y="1388107"/>
        <a:ext cx="5523134" cy="841272"/>
      </dsp:txXfrm>
    </dsp:sp>
    <dsp:sp modelId="{191C131C-3884-4E7A-BEB3-69CEEDEFDF7B}">
      <dsp:nvSpPr>
        <dsp:cNvPr id="0" name=""/>
        <dsp:cNvSpPr/>
      </dsp:nvSpPr>
      <dsp:spPr>
        <a:xfrm>
          <a:off x="469964" y="1226059"/>
          <a:ext cx="2192434" cy="1165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 defTabSz="800100">
            <a:lnSpc>
              <a:spcPct val="90000"/>
            </a:lnSpc>
            <a:spcBef>
              <a:spcPct val="0"/>
            </a:spcBef>
            <a:spcAft>
              <a:spcPct val="35000"/>
            </a:spcAft>
          </a:pPr>
          <a:r>
            <a:rPr lang="en-US" altLang="zh-CN" sz="1800" b="1" kern="1200" dirty="0"/>
            <a:t>9</a:t>
          </a:r>
          <a:r>
            <a:rPr lang="zh-CN" altLang="en-US" sz="1800" b="1" kern="1200" dirty="0"/>
            <a:t>月中旬</a:t>
          </a:r>
          <a:r>
            <a:rPr lang="en-US" altLang="zh-CN" sz="1800" b="1" kern="1200" dirty="0"/>
            <a:t>-11</a:t>
          </a:r>
          <a:r>
            <a:rPr lang="zh-CN" altLang="en-US" sz="1800" b="1" kern="1200" dirty="0"/>
            <a:t>月中旬</a:t>
          </a:r>
        </a:p>
      </dsp:txBody>
      <dsp:txXfrm>
        <a:off x="526853" y="1282948"/>
        <a:ext cx="2078656" cy="1051589"/>
      </dsp:txXfrm>
    </dsp:sp>
    <dsp:sp modelId="{CD85B9D5-5548-4D9C-9E42-DAF2FFC90706}">
      <dsp:nvSpPr>
        <dsp:cNvPr id="0" name=""/>
        <dsp:cNvSpPr/>
      </dsp:nvSpPr>
      <dsp:spPr>
        <a:xfrm rot="5400000">
          <a:off x="4980574" y="248056"/>
          <a:ext cx="932294"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  材料审核</a:t>
          </a:r>
        </a:p>
      </dsp:txBody>
      <dsp:txXfrm rot="-5400000">
        <a:off x="2662399" y="2611743"/>
        <a:ext cx="5523134" cy="841272"/>
      </dsp:txXfrm>
    </dsp:sp>
    <dsp:sp modelId="{F9DED9AA-556D-4675-A398-147500E485AC}">
      <dsp:nvSpPr>
        <dsp:cNvPr id="0" name=""/>
        <dsp:cNvSpPr/>
      </dsp:nvSpPr>
      <dsp:spPr>
        <a:xfrm>
          <a:off x="469964" y="2449695"/>
          <a:ext cx="2192434" cy="1165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altLang="zh-CN" sz="1800" b="1" kern="1200" dirty="0"/>
            <a:t>11</a:t>
          </a:r>
          <a:r>
            <a:rPr lang="zh-CN" altLang="en-US" sz="1800" b="1" kern="1200" dirty="0"/>
            <a:t>月中旬</a:t>
          </a:r>
          <a:r>
            <a:rPr lang="en-US" altLang="zh-CN" sz="1800" b="1" kern="1200" dirty="0"/>
            <a:t>-12</a:t>
          </a:r>
          <a:r>
            <a:rPr lang="zh-CN" altLang="en-US" sz="1800" b="1" kern="1200" dirty="0"/>
            <a:t>月中旬</a:t>
          </a:r>
        </a:p>
      </dsp:txBody>
      <dsp:txXfrm>
        <a:off x="526853" y="2506584"/>
        <a:ext cx="2078656" cy="1051589"/>
      </dsp:txXfrm>
    </dsp:sp>
    <dsp:sp modelId="{A3F9378C-1AF0-4FAD-B693-EB77A706FBE3}">
      <dsp:nvSpPr>
        <dsp:cNvPr id="0" name=""/>
        <dsp:cNvSpPr/>
      </dsp:nvSpPr>
      <dsp:spPr>
        <a:xfrm rot="5400000">
          <a:off x="4980574" y="1471692"/>
          <a:ext cx="932294"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“商汤杯“人工智能大赛现场决赛（</a:t>
          </a:r>
          <a:r>
            <a:rPr lang="en-US" altLang="zh-CN" sz="1800" b="1" kern="1200" dirty="0"/>
            <a:t>20-30</a:t>
          </a:r>
          <a:r>
            <a:rPr lang="zh-CN" altLang="en-US" sz="1800" b="1" kern="1200" dirty="0"/>
            <a:t>队）</a:t>
          </a:r>
        </a:p>
      </dsp:txBody>
      <dsp:txXfrm rot="-5400000">
        <a:off x="2662399" y="3835379"/>
        <a:ext cx="5523134" cy="841272"/>
      </dsp:txXfrm>
    </dsp:sp>
    <dsp:sp modelId="{2702E590-F9A6-4759-A896-9BF37C614025}">
      <dsp:nvSpPr>
        <dsp:cNvPr id="0" name=""/>
        <dsp:cNvSpPr/>
      </dsp:nvSpPr>
      <dsp:spPr>
        <a:xfrm>
          <a:off x="469964" y="3673331"/>
          <a:ext cx="2192434" cy="1165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altLang="zh-CN" sz="1800" b="1" kern="1200" dirty="0"/>
            <a:t>12</a:t>
          </a:r>
          <a:r>
            <a:rPr lang="zh-CN" altLang="en-US" sz="1800" b="1" kern="1200" dirty="0"/>
            <a:t>月</a:t>
          </a:r>
          <a:r>
            <a:rPr lang="en-US" altLang="zh-CN" sz="1800" b="1" kern="1200" dirty="0"/>
            <a:t>14-16</a:t>
          </a:r>
          <a:r>
            <a:rPr lang="zh-CN" altLang="en-US" sz="1800" b="1" kern="1200" dirty="0"/>
            <a:t>日</a:t>
          </a:r>
        </a:p>
      </dsp:txBody>
      <dsp:txXfrm>
        <a:off x="526853" y="3730220"/>
        <a:ext cx="2078656" cy="1051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77928-95E9-43EE-B10A-8CB8040BF30B}">
      <dsp:nvSpPr>
        <dsp:cNvPr id="0" name=""/>
        <dsp:cNvSpPr/>
      </dsp:nvSpPr>
      <dsp:spPr>
        <a:xfrm>
          <a:off x="0" y="51438"/>
          <a:ext cx="9447067" cy="6177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pc="0" baseline="0" dirty="0"/>
            <a:t>现金奖励</a:t>
          </a:r>
        </a:p>
      </dsp:txBody>
      <dsp:txXfrm>
        <a:off x="0" y="51438"/>
        <a:ext cx="9447067" cy="617760"/>
      </dsp:txXfrm>
    </dsp:sp>
    <dsp:sp modelId="{C5B180AE-DB39-441D-9036-64B41A18380C}">
      <dsp:nvSpPr>
        <dsp:cNvPr id="0" name=""/>
        <dsp:cNvSpPr/>
      </dsp:nvSpPr>
      <dsp:spPr>
        <a:xfrm>
          <a:off x="0" y="644842"/>
          <a:ext cx="9447067" cy="54648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99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获奖项目的参与学生、所属学校机构获得</a:t>
          </a:r>
          <a:r>
            <a:rPr lang="zh-CN" altLang="en-US" sz="1800" b="1" kern="1200" dirty="0"/>
            <a:t>丰厚现金奖励</a:t>
          </a:r>
        </a:p>
      </dsp:txBody>
      <dsp:txXfrm>
        <a:off x="0" y="644842"/>
        <a:ext cx="9447067" cy="546480"/>
      </dsp:txXfrm>
    </dsp:sp>
    <dsp:sp modelId="{3A4C0A68-BD5E-4A67-AFEF-A081D93D7C28}">
      <dsp:nvSpPr>
        <dsp:cNvPr id="0" name=""/>
        <dsp:cNvSpPr/>
      </dsp:nvSpPr>
      <dsp:spPr>
        <a:xfrm>
          <a:off x="0" y="1191322"/>
          <a:ext cx="9447067" cy="6177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pc="0" dirty="0"/>
            <a:t>专属优惠券</a:t>
          </a:r>
        </a:p>
      </dsp:txBody>
      <dsp:txXfrm>
        <a:off x="0" y="1191322"/>
        <a:ext cx="9447067" cy="617760"/>
      </dsp:txXfrm>
    </dsp:sp>
    <dsp:sp modelId="{72562605-70FD-4A36-BA31-7DCEEEC2B350}">
      <dsp:nvSpPr>
        <dsp:cNvPr id="0" name=""/>
        <dsp:cNvSpPr/>
      </dsp:nvSpPr>
      <dsp:spPr>
        <a:xfrm>
          <a:off x="0" y="1809082"/>
          <a:ext cx="9447067" cy="54648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99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获奖项目所属学校在购买商汤教育产品时，可享用优惠</a:t>
          </a:r>
          <a:r>
            <a:rPr lang="zh-CN" altLang="en-US" sz="1800" b="1" kern="1200" dirty="0"/>
            <a:t>折扣</a:t>
          </a:r>
          <a:r>
            <a:rPr lang="zh-CN" altLang="en-US" sz="1800" kern="1200" dirty="0"/>
            <a:t>或使用</a:t>
          </a:r>
          <a:r>
            <a:rPr lang="zh-CN" altLang="en-US" sz="1800" b="1" kern="1200" dirty="0"/>
            <a:t>专属优惠券</a:t>
          </a:r>
        </a:p>
      </dsp:txBody>
      <dsp:txXfrm>
        <a:off x="0" y="1809082"/>
        <a:ext cx="9447067" cy="546480"/>
      </dsp:txXfrm>
    </dsp:sp>
    <dsp:sp modelId="{E27F36DA-04F6-431C-BDD1-701B73A3B1B4}">
      <dsp:nvSpPr>
        <dsp:cNvPr id="0" name=""/>
        <dsp:cNvSpPr/>
      </dsp:nvSpPr>
      <dsp:spPr>
        <a:xfrm>
          <a:off x="0" y="2355562"/>
          <a:ext cx="9447067" cy="6177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pc="0" dirty="0"/>
            <a:t>培训辅导</a:t>
          </a:r>
        </a:p>
      </dsp:txBody>
      <dsp:txXfrm>
        <a:off x="0" y="2355562"/>
        <a:ext cx="9447067" cy="617760"/>
      </dsp:txXfrm>
    </dsp:sp>
    <dsp:sp modelId="{3E4394D8-27A6-466F-93EC-F5F72F035BE9}">
      <dsp:nvSpPr>
        <dsp:cNvPr id="0" name=""/>
        <dsp:cNvSpPr/>
      </dsp:nvSpPr>
      <dsp:spPr>
        <a:xfrm>
          <a:off x="0" y="2973322"/>
          <a:ext cx="9447067" cy="836797"/>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99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优秀的获奖项目将在接下来一年获得商汤资深研究员的持续指导与支持；</a:t>
          </a:r>
        </a:p>
        <a:p>
          <a:pPr marL="171450" lvl="1" indent="-171450" algn="l" defTabSz="800100">
            <a:lnSpc>
              <a:spcPct val="90000"/>
            </a:lnSpc>
            <a:spcBef>
              <a:spcPct val="0"/>
            </a:spcBef>
            <a:spcAft>
              <a:spcPct val="20000"/>
            </a:spcAft>
            <a:buChar char="••"/>
          </a:pPr>
          <a:r>
            <a:rPr lang="zh-CN" altLang="en-US" sz="1800" kern="1200" dirty="0"/>
            <a:t>力求帮助项目在</a:t>
          </a:r>
          <a:r>
            <a:rPr lang="zh-CN" altLang="en-US" sz="1800" b="1" kern="1200" dirty="0"/>
            <a:t>全国科创大赛</a:t>
          </a:r>
          <a:r>
            <a:rPr lang="zh-CN" altLang="en-US" sz="1800" kern="1200" dirty="0"/>
            <a:t>、</a:t>
          </a:r>
          <a:r>
            <a:rPr lang="zh-CN" altLang="en-US" sz="1800" b="1" kern="1200" dirty="0"/>
            <a:t>明天小小科学家</a:t>
          </a:r>
          <a:r>
            <a:rPr lang="zh-CN" altLang="en-US" sz="1800" kern="1200" dirty="0"/>
            <a:t>等国级、世界级竞赛获奖</a:t>
          </a:r>
        </a:p>
      </dsp:txBody>
      <dsp:txXfrm>
        <a:off x="0" y="2973322"/>
        <a:ext cx="9447067" cy="836797"/>
      </dsp:txXfrm>
    </dsp:sp>
    <dsp:sp modelId="{1E07EAC4-1865-48DC-9185-47D5465A10D2}">
      <dsp:nvSpPr>
        <dsp:cNvPr id="0" name=""/>
        <dsp:cNvSpPr/>
      </dsp:nvSpPr>
      <dsp:spPr>
        <a:xfrm>
          <a:off x="0" y="3810119"/>
          <a:ext cx="9447067" cy="6177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pc="0" dirty="0"/>
            <a:t>项目实习</a:t>
          </a:r>
        </a:p>
      </dsp:txBody>
      <dsp:txXfrm>
        <a:off x="0" y="3810119"/>
        <a:ext cx="9447067" cy="617760"/>
      </dsp:txXfrm>
    </dsp:sp>
    <dsp:sp modelId="{F6463496-37C5-408D-85ED-A1899831E188}">
      <dsp:nvSpPr>
        <dsp:cNvPr id="0" name=""/>
        <dsp:cNvSpPr/>
      </dsp:nvSpPr>
      <dsp:spPr>
        <a:xfrm>
          <a:off x="0" y="4427879"/>
          <a:ext cx="9447067" cy="768487"/>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99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优秀参赛者有机会赴商汤科技公司及商汤合作院校参加实习或暑期项目，</a:t>
          </a:r>
          <a:r>
            <a:rPr lang="zh-CN" altLang="en-US" sz="1800" b="1" kern="1200" dirty="0"/>
            <a:t>如：麻省理工学院、香港中文大学、清华大学、北京大学等）</a:t>
          </a:r>
        </a:p>
      </dsp:txBody>
      <dsp:txXfrm>
        <a:off x="0" y="4427879"/>
        <a:ext cx="9447067" cy="7684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7D378-5E8F-4D3D-A665-FDC3F46ABF9A}">
      <dsp:nvSpPr>
        <dsp:cNvPr id="0" name=""/>
        <dsp:cNvSpPr/>
      </dsp:nvSpPr>
      <dsp:spPr>
        <a:xfrm rot="5400000">
          <a:off x="4667469" y="-2001895"/>
          <a:ext cx="1558504"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场地支持：北京的决赛场地</a:t>
          </a:r>
        </a:p>
        <a:p>
          <a:pPr marL="171450" lvl="1" indent="-171450" algn="l" defTabSz="800100">
            <a:lnSpc>
              <a:spcPct val="90000"/>
            </a:lnSpc>
            <a:spcBef>
              <a:spcPct val="0"/>
            </a:spcBef>
            <a:spcAft>
              <a:spcPct val="15000"/>
            </a:spcAft>
            <a:buChar char="••"/>
          </a:pPr>
          <a:r>
            <a:rPr lang="zh-CN" altLang="en-US" sz="1800" b="1" kern="1200" dirty="0"/>
            <a:t>经费支持（见附表）</a:t>
          </a:r>
        </a:p>
        <a:p>
          <a:pPr marL="171450" lvl="1" indent="-171450" algn="l" defTabSz="800100">
            <a:lnSpc>
              <a:spcPct val="90000"/>
            </a:lnSpc>
            <a:spcBef>
              <a:spcPct val="0"/>
            </a:spcBef>
            <a:spcAft>
              <a:spcPct val="15000"/>
            </a:spcAft>
            <a:buChar char="••"/>
          </a:pPr>
          <a:r>
            <a:rPr lang="zh-CN" altLang="en-US" sz="1800" b="1" kern="1200" dirty="0"/>
            <a:t>国际学生邀请</a:t>
          </a:r>
        </a:p>
      </dsp:txBody>
      <dsp:txXfrm rot="-5400000">
        <a:off x="2662399" y="79255"/>
        <a:ext cx="5492565" cy="1406344"/>
      </dsp:txXfrm>
    </dsp:sp>
    <dsp:sp modelId="{E9A04575-CD58-4237-A8EA-F973CB2AB8C7}">
      <dsp:nvSpPr>
        <dsp:cNvPr id="0" name=""/>
        <dsp:cNvSpPr/>
      </dsp:nvSpPr>
      <dsp:spPr>
        <a:xfrm>
          <a:off x="469964" y="2363"/>
          <a:ext cx="2192434" cy="15601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zh-CN" altLang="en-US" sz="1800" b="1" kern="1200" dirty="0"/>
            <a:t>指导单位</a:t>
          </a:r>
        </a:p>
      </dsp:txBody>
      <dsp:txXfrm>
        <a:off x="546123" y="78522"/>
        <a:ext cx="2040116" cy="1407809"/>
      </dsp:txXfrm>
    </dsp:sp>
    <dsp:sp modelId="{CD2634B2-9536-42E3-AD26-5B9A3B4588E4}">
      <dsp:nvSpPr>
        <dsp:cNvPr id="0" name=""/>
        <dsp:cNvSpPr/>
      </dsp:nvSpPr>
      <dsp:spPr>
        <a:xfrm rot="5400000">
          <a:off x="4822670" y="-363761"/>
          <a:ext cx="1248101"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邀请陈市长接见谈话</a:t>
          </a:r>
        </a:p>
        <a:p>
          <a:pPr marL="171450" lvl="1" indent="-171450" algn="l" defTabSz="800100">
            <a:lnSpc>
              <a:spcPct val="90000"/>
            </a:lnSpc>
            <a:spcBef>
              <a:spcPct val="0"/>
            </a:spcBef>
            <a:spcAft>
              <a:spcPct val="15000"/>
            </a:spcAft>
            <a:buChar char="••"/>
          </a:pPr>
          <a:r>
            <a:rPr lang="zh-CN" altLang="en-US" sz="1800" b="1" kern="1200" dirty="0"/>
            <a:t>邀请陈市长颁发“市长小天才奖”</a:t>
          </a:r>
        </a:p>
      </dsp:txBody>
      <dsp:txXfrm rot="-5400000">
        <a:off x="2662399" y="1857437"/>
        <a:ext cx="5507718" cy="1126247"/>
      </dsp:txXfrm>
    </dsp:sp>
    <dsp:sp modelId="{191C131C-3884-4E7A-BEB3-69CEEDEFDF7B}">
      <dsp:nvSpPr>
        <dsp:cNvPr id="0" name=""/>
        <dsp:cNvSpPr/>
      </dsp:nvSpPr>
      <dsp:spPr>
        <a:xfrm>
          <a:off x="469964" y="1640497"/>
          <a:ext cx="2192434" cy="15601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 defTabSz="800100">
            <a:lnSpc>
              <a:spcPct val="90000"/>
            </a:lnSpc>
            <a:spcBef>
              <a:spcPct val="0"/>
            </a:spcBef>
            <a:spcAft>
              <a:spcPct val="35000"/>
            </a:spcAft>
          </a:pPr>
          <a:r>
            <a:rPr lang="zh-CN" altLang="zh-CN" sz="1800" b="1" kern="1200" dirty="0"/>
            <a:t>颁奖</a:t>
          </a:r>
          <a:endParaRPr lang="zh-CN" altLang="en-US" sz="1800" b="1" kern="1200" dirty="0"/>
        </a:p>
      </dsp:txBody>
      <dsp:txXfrm>
        <a:off x="546123" y="1716656"/>
        <a:ext cx="2040116" cy="1407809"/>
      </dsp:txXfrm>
    </dsp:sp>
    <dsp:sp modelId="{CD85B9D5-5548-4D9C-9E42-DAF2FFC90706}">
      <dsp:nvSpPr>
        <dsp:cNvPr id="0" name=""/>
        <dsp:cNvSpPr/>
      </dsp:nvSpPr>
      <dsp:spPr>
        <a:xfrm rot="5400000">
          <a:off x="4822670" y="1274372"/>
          <a:ext cx="1248101" cy="5568645"/>
        </a:xfrm>
        <a:prstGeom prst="round2Same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  对商汤</a:t>
          </a:r>
          <a:r>
            <a:rPr lang="en-US" altLang="zh-CN" sz="1800" b="1" kern="1200" dirty="0"/>
            <a:t>AI</a:t>
          </a:r>
          <a:r>
            <a:rPr lang="zh-CN" altLang="en-US" sz="1800" b="1" kern="1200" dirty="0"/>
            <a:t>大赛的示范宣传及推广</a:t>
          </a:r>
        </a:p>
        <a:p>
          <a:pPr marL="171450" lvl="1" indent="-171450" algn="l" defTabSz="800100">
            <a:lnSpc>
              <a:spcPct val="90000"/>
            </a:lnSpc>
            <a:spcBef>
              <a:spcPct val="0"/>
            </a:spcBef>
            <a:spcAft>
              <a:spcPct val="15000"/>
            </a:spcAft>
            <a:buChar char="••"/>
          </a:pPr>
          <a:r>
            <a:rPr lang="zh-CN" altLang="en-US" sz="1800" b="1" kern="1200" dirty="0"/>
            <a:t>  持续的扶植和推动</a:t>
          </a:r>
          <a:r>
            <a:rPr lang="en-US" altLang="zh-CN" sz="1800" b="1" kern="1200" dirty="0"/>
            <a:t>AI</a:t>
          </a:r>
          <a:r>
            <a:rPr lang="zh-CN" altLang="en-US" sz="1800" b="1" kern="1200" dirty="0"/>
            <a:t>大赛</a:t>
          </a:r>
        </a:p>
      </dsp:txBody>
      <dsp:txXfrm rot="-5400000">
        <a:off x="2662399" y="3495571"/>
        <a:ext cx="5507718" cy="1126247"/>
      </dsp:txXfrm>
    </dsp:sp>
    <dsp:sp modelId="{F9DED9AA-556D-4675-A398-147500E485AC}">
      <dsp:nvSpPr>
        <dsp:cNvPr id="0" name=""/>
        <dsp:cNvSpPr/>
      </dsp:nvSpPr>
      <dsp:spPr>
        <a:xfrm>
          <a:off x="469964" y="3278630"/>
          <a:ext cx="2192434" cy="15601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zh-CN" altLang="zh-CN" sz="1800" b="1" kern="1200" dirty="0"/>
            <a:t>中关村推广</a:t>
          </a:r>
          <a:endParaRPr lang="zh-CN" altLang="en-US" sz="1800" b="1" kern="1200" dirty="0"/>
        </a:p>
      </dsp:txBody>
      <dsp:txXfrm>
        <a:off x="546123" y="3354789"/>
        <a:ext cx="2040116" cy="140780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9431F-4D46-4FCB-A2AE-549400CCD507}" type="datetimeFigureOut">
              <a:rPr lang="zh-CN" altLang="en-US" smtClean="0"/>
              <a:t>2018/7/16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98920-B046-422A-ADE7-8EC75B9C1B48}" type="slidenum">
              <a:rPr lang="zh-CN" altLang="en-US" smtClean="0"/>
              <a:t>‹#›</a:t>
            </a:fld>
            <a:endParaRPr lang="zh-CN" altLang="en-US"/>
          </a:p>
        </p:txBody>
      </p:sp>
    </p:spTree>
    <p:extLst>
      <p:ext uri="{BB962C8B-B14F-4D97-AF65-F5344CB8AC3E}">
        <p14:creationId xmlns:p14="http://schemas.microsoft.com/office/powerpoint/2010/main" val="31030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1</a:t>
            </a:fld>
            <a:endParaRPr lang="zh-CN" altLang="en-US"/>
          </a:p>
        </p:txBody>
      </p:sp>
    </p:spTree>
    <p:extLst>
      <p:ext uri="{BB962C8B-B14F-4D97-AF65-F5344CB8AC3E}">
        <p14:creationId xmlns:p14="http://schemas.microsoft.com/office/powerpoint/2010/main" val="338885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21</a:t>
            </a:fld>
            <a:endParaRPr lang="zh-CN" altLang="en-US"/>
          </a:p>
        </p:txBody>
      </p:sp>
    </p:spTree>
    <p:extLst>
      <p:ext uri="{BB962C8B-B14F-4D97-AF65-F5344CB8AC3E}">
        <p14:creationId xmlns:p14="http://schemas.microsoft.com/office/powerpoint/2010/main" val="326562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25</a:t>
            </a:fld>
            <a:endParaRPr lang="zh-CN" altLang="en-US"/>
          </a:p>
        </p:txBody>
      </p:sp>
    </p:spTree>
    <p:extLst>
      <p:ext uri="{BB962C8B-B14F-4D97-AF65-F5344CB8AC3E}">
        <p14:creationId xmlns:p14="http://schemas.microsoft.com/office/powerpoint/2010/main" val="175082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33</a:t>
            </a:fld>
            <a:endParaRPr lang="zh-CN" altLang="en-US"/>
          </a:p>
        </p:txBody>
      </p:sp>
    </p:spTree>
    <p:extLst>
      <p:ext uri="{BB962C8B-B14F-4D97-AF65-F5344CB8AC3E}">
        <p14:creationId xmlns:p14="http://schemas.microsoft.com/office/powerpoint/2010/main" val="245635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3</a:t>
            </a:fld>
            <a:endParaRPr lang="zh-CN" altLang="en-US"/>
          </a:p>
        </p:txBody>
      </p:sp>
    </p:spTree>
    <p:extLst>
      <p:ext uri="{BB962C8B-B14F-4D97-AF65-F5344CB8AC3E}">
        <p14:creationId xmlns:p14="http://schemas.microsoft.com/office/powerpoint/2010/main" val="136405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5</a:t>
            </a:fld>
            <a:endParaRPr lang="zh-CN" altLang="en-US"/>
          </a:p>
        </p:txBody>
      </p:sp>
    </p:spTree>
    <p:extLst>
      <p:ext uri="{BB962C8B-B14F-4D97-AF65-F5344CB8AC3E}">
        <p14:creationId xmlns:p14="http://schemas.microsoft.com/office/powerpoint/2010/main" val="108811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98920-B046-422A-ADE7-8EC75B9C1B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6053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98920-B046-422A-ADE7-8EC75B9C1B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2092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98920-B046-422A-ADE7-8EC75B9C1B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8615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F8B276-7A50-45C3-934E-C7DD904B3B7A}" type="slidenum">
              <a:rPr lang="zh-CN" altLang="en-US" smtClean="0"/>
              <a:t>15</a:t>
            </a:fld>
            <a:endParaRPr lang="zh-CN" altLang="en-US"/>
          </a:p>
        </p:txBody>
      </p:sp>
    </p:spTree>
    <p:extLst>
      <p:ext uri="{BB962C8B-B14F-4D97-AF65-F5344CB8AC3E}">
        <p14:creationId xmlns:p14="http://schemas.microsoft.com/office/powerpoint/2010/main" val="130212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F8B276-7A50-45C3-934E-C7DD904B3B7A}" type="slidenum">
              <a:rPr lang="zh-CN" altLang="en-US" smtClean="0"/>
              <a:t>16</a:t>
            </a:fld>
            <a:endParaRPr lang="zh-CN" altLang="en-US"/>
          </a:p>
        </p:txBody>
      </p:sp>
    </p:spTree>
    <p:extLst>
      <p:ext uri="{BB962C8B-B14F-4D97-AF65-F5344CB8AC3E}">
        <p14:creationId xmlns:p14="http://schemas.microsoft.com/office/powerpoint/2010/main" val="274272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98920-B046-422A-ADE7-8EC75B9C1B48}" type="slidenum">
              <a:rPr lang="zh-CN" altLang="en-US" smtClean="0"/>
              <a:t>18</a:t>
            </a:fld>
            <a:endParaRPr lang="zh-CN" altLang="en-US"/>
          </a:p>
        </p:txBody>
      </p:sp>
    </p:spTree>
    <p:extLst>
      <p:ext uri="{BB962C8B-B14F-4D97-AF65-F5344CB8AC3E}">
        <p14:creationId xmlns:p14="http://schemas.microsoft.com/office/powerpoint/2010/main" val="1550700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57027" y="214086"/>
            <a:ext cx="1737359" cy="489199"/>
          </a:xfrm>
          <a:prstGeom prst="rect">
            <a:avLst/>
          </a:prstGeom>
        </p:spPr>
      </p:pic>
    </p:spTree>
    <p:extLst>
      <p:ext uri="{BB962C8B-B14F-4D97-AF65-F5344CB8AC3E}">
        <p14:creationId xmlns:p14="http://schemas.microsoft.com/office/powerpoint/2010/main" val="138553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页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49F2A3D-06F7-4F82-A72A-4C72830AB5CD}" type="datetime1">
              <a:rPr lang="zh-CN" altLang="en-US" smtClean="0"/>
              <a:t>2018/7/16</a:t>
            </a:fld>
            <a:endParaRPr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2C7CECE-DE29-40DD-9057-B4251DD9339B}" type="slidenum">
              <a:rPr lang="zh-CN" altLang="en-US" smtClean="0"/>
              <a:t>‹#›</a:t>
            </a:fld>
            <a:endParaRPr lang="zh-CN" altLang="en-US"/>
          </a:p>
        </p:txBody>
      </p:sp>
    </p:spTree>
    <p:extLst>
      <p:ext uri="{BB962C8B-B14F-4D97-AF65-F5344CB8AC3E}">
        <p14:creationId xmlns:p14="http://schemas.microsoft.com/office/powerpoint/2010/main" val="45522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57" name="幻灯片编号"/>
          <p:cNvSpPr txBox="1">
            <a:spLocks noGrp="1"/>
          </p:cNvSpPr>
          <p:nvPr>
            <p:ph type="sldNum" sz="quarter" idx="2"/>
          </p:nvPr>
        </p:nvSpPr>
        <p:spPr>
          <a:xfrm>
            <a:off x="11080144" y="6406785"/>
            <a:ext cx="273657" cy="264255"/>
          </a:xfrm>
          <a:prstGeom prst="rect">
            <a:avLst/>
          </a:prstGeom>
        </p:spPr>
        <p:txBody>
          <a:bodyPr/>
          <a:lstStyle/>
          <a:p>
            <a:fld id="{86CB4B4D-7CA3-9044-876B-883B54F8677D}" type="slidenum">
              <a:t>‹#›</a:t>
            </a:fld>
            <a:endParaRPr/>
          </a:p>
        </p:txBody>
      </p:sp>
      <p:pic>
        <p:nvPicPr>
          <p:cNvPr id="3" name="图片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76411" y="101351"/>
            <a:ext cx="1580605" cy="445061"/>
          </a:xfrm>
          <a:prstGeom prst="rect">
            <a:avLst/>
          </a:prstGeom>
        </p:spPr>
      </p:pic>
    </p:spTree>
    <p:extLst>
      <p:ext uri="{BB962C8B-B14F-4D97-AF65-F5344CB8AC3E}">
        <p14:creationId xmlns:p14="http://schemas.microsoft.com/office/powerpoint/2010/main" val="27214632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p:blipFill>
        <p:spPr>
          <a:xfrm>
            <a:off x="0" y="-1"/>
            <a:ext cx="12192000" cy="6934201"/>
          </a:xfrm>
          <a:prstGeom prst="rect">
            <a:avLst/>
          </a:prstGeom>
          <a:ln>
            <a:noFill/>
          </a:ln>
        </p:spPr>
      </p:pic>
    </p:spTree>
    <p:extLst>
      <p:ext uri="{BB962C8B-B14F-4D97-AF65-F5344CB8AC3E}">
        <p14:creationId xmlns:p14="http://schemas.microsoft.com/office/powerpoint/2010/main" val="131743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p:blipFill>
        <p:spPr>
          <a:xfrm>
            <a:off x="0" y="-1"/>
            <a:ext cx="12192000" cy="6934201"/>
          </a:xfrm>
          <a:prstGeom prst="rect">
            <a:avLst/>
          </a:prstGeom>
          <a:ln>
            <a:noFill/>
          </a:ln>
        </p:spPr>
      </p:pic>
      <p:sp>
        <p:nvSpPr>
          <p:cNvPr id="4" name="矩形 3"/>
          <p:cNvSpPr/>
          <p:nvPr userDrawn="1"/>
        </p:nvSpPr>
        <p:spPr>
          <a:xfrm>
            <a:off x="4972050" y="-1"/>
            <a:ext cx="7219950" cy="6934201"/>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676650" y="-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676650" y="1158607"/>
            <a:ext cx="1295401" cy="1170543"/>
          </a:xfrm>
          <a:prstGeom prst="rect">
            <a:avLst/>
          </a:prstGeom>
          <a:solidFill>
            <a:srgbClr val="0288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3676650" y="2317215"/>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3676650" y="3494873"/>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676650" y="467253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676650" y="5850189"/>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2381248"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85846"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209556" y="1146672"/>
            <a:ext cx="1295401" cy="1170543"/>
          </a:xfrm>
          <a:prstGeom prst="rect">
            <a:avLst/>
          </a:prstGeom>
          <a:solidFill>
            <a:srgbClr val="02884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085846" y="0"/>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972053" y="1158607"/>
            <a:ext cx="7219947" cy="1170543"/>
          </a:xfrm>
          <a:prstGeom prst="rect">
            <a:avLst/>
          </a:prstGeom>
          <a:solidFill>
            <a:srgbClr val="0141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484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a:t>点击此处添加标题</a:t>
            </a:r>
          </a:p>
        </p:txBody>
      </p:sp>
      <p:pic>
        <p:nvPicPr>
          <p:cNvPr id="16" name="图片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4397" y="295275"/>
            <a:ext cx="1737359" cy="489199"/>
          </a:xfrm>
          <a:prstGeom prst="rect">
            <a:avLst/>
          </a:prstGeom>
        </p:spPr>
      </p:pic>
    </p:spTree>
    <p:extLst>
      <p:ext uri="{BB962C8B-B14F-4D97-AF65-F5344CB8AC3E}">
        <p14:creationId xmlns:p14="http://schemas.microsoft.com/office/powerpoint/2010/main" val="110071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a:off x="0" y="3453885"/>
            <a:ext cx="12192000" cy="2032000"/>
            <a:chOff x="0" y="3929632"/>
            <a:chExt cx="7283208" cy="1213868"/>
          </a:xfrm>
        </p:grpSpPr>
        <p:sp>
          <p:nvSpPr>
            <p:cNvPr id="16" name="直角三角形 15"/>
            <p:cNvSpPr/>
            <p:nvPr/>
          </p:nvSpPr>
          <p:spPr>
            <a:xfrm>
              <a:off x="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7" name="直角三角形 16"/>
            <p:cNvSpPr/>
            <p:nvPr/>
          </p:nvSpPr>
          <p:spPr>
            <a:xfrm rot="10800000">
              <a:off x="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8" name="直角三角形 17"/>
            <p:cNvSpPr/>
            <p:nvPr/>
          </p:nvSpPr>
          <p:spPr>
            <a:xfrm rot="5400000">
              <a:off x="1213868"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9" name="直角三角形 18"/>
            <p:cNvSpPr/>
            <p:nvPr/>
          </p:nvSpPr>
          <p:spPr>
            <a:xfrm rot="16200000">
              <a:off x="1213868"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0" name="直角三角形 19"/>
            <p:cNvSpPr/>
            <p:nvPr/>
          </p:nvSpPr>
          <p:spPr>
            <a:xfrm>
              <a:off x="2427736"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1" name="直角三角形 20"/>
            <p:cNvSpPr/>
            <p:nvPr/>
          </p:nvSpPr>
          <p:spPr>
            <a:xfrm rot="10800000">
              <a:off x="2427736"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2" name="直角三角形 21"/>
            <p:cNvSpPr/>
            <p:nvPr/>
          </p:nvSpPr>
          <p:spPr>
            <a:xfrm rot="5400000">
              <a:off x="3641604"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3" name="直角三角形 22"/>
            <p:cNvSpPr/>
            <p:nvPr/>
          </p:nvSpPr>
          <p:spPr>
            <a:xfrm rot="16200000">
              <a:off x="3641604"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4" name="直角三角形 23"/>
            <p:cNvSpPr/>
            <p:nvPr/>
          </p:nvSpPr>
          <p:spPr>
            <a:xfrm>
              <a:off x="4855472"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5" name="直角三角形 24"/>
            <p:cNvSpPr/>
            <p:nvPr/>
          </p:nvSpPr>
          <p:spPr>
            <a:xfrm rot="10800000">
              <a:off x="4855472"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6" name="直角三角形 25"/>
            <p:cNvSpPr/>
            <p:nvPr/>
          </p:nvSpPr>
          <p:spPr>
            <a:xfrm rot="5400000">
              <a:off x="606934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27" name="直角三角形 26"/>
            <p:cNvSpPr/>
            <p:nvPr/>
          </p:nvSpPr>
          <p:spPr>
            <a:xfrm rot="16200000">
              <a:off x="606934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
        <p:nvSpPr>
          <p:cNvPr id="28"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a:t>点击此处添加标题</a:t>
            </a:r>
          </a:p>
        </p:txBody>
      </p:sp>
      <p:pic>
        <p:nvPicPr>
          <p:cNvPr id="29" name="图片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07320" y="152546"/>
            <a:ext cx="1737359" cy="489199"/>
          </a:xfrm>
          <a:prstGeom prst="rect">
            <a:avLst/>
          </a:prstGeom>
        </p:spPr>
      </p:pic>
    </p:spTree>
    <p:extLst>
      <p:ext uri="{BB962C8B-B14F-4D97-AF65-F5344CB8AC3E}">
        <p14:creationId xmlns:p14="http://schemas.microsoft.com/office/powerpoint/2010/main" val="342947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0" y="0"/>
            <a:ext cx="2614611" cy="1590675"/>
            <a:chOff x="0" y="0"/>
            <a:chExt cx="2614611" cy="1590675"/>
          </a:xfrm>
        </p:grpSpPr>
        <p:sp>
          <p:nvSpPr>
            <p:cNvPr id="7" name="矩形 6"/>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8" name="矩形 7"/>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userDrawn="1"/>
        </p:nvSpPr>
        <p:spPr>
          <a:xfrm>
            <a:off x="1538288" y="2460973"/>
            <a:ext cx="1181100" cy="1181100"/>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3143249" y="3414714"/>
            <a:ext cx="1181100" cy="1181100"/>
          </a:xfrm>
          <a:prstGeom prst="rect">
            <a:avLst/>
          </a:prstGeom>
          <a:solidFill>
            <a:srgbClr val="0288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18" name="文本占位符 14"/>
          <p:cNvSpPr>
            <a:spLocks noGrp="1"/>
          </p:cNvSpPr>
          <p:nvPr>
            <p:ph type="body" sz="quarter" idx="10" hasCustomPrompt="1"/>
          </p:nvPr>
        </p:nvSpPr>
        <p:spPr>
          <a:xfrm>
            <a:off x="4952998" y="3039615"/>
            <a:ext cx="3467100" cy="546100"/>
          </a:xfrm>
          <a:prstGeom prst="rect">
            <a:avLst/>
          </a:prstGeom>
        </p:spPr>
        <p:txBody>
          <a:bodyPr/>
          <a:lstStyle>
            <a:lvl1pPr marL="0" indent="0">
              <a:buNone/>
              <a:defRPr sz="3200" b="1">
                <a:solidFill>
                  <a:srgbClr val="028842"/>
                </a:solidFill>
              </a:defRPr>
            </a:lvl1pPr>
          </a:lstStyle>
          <a:p>
            <a:pPr lvl="0"/>
            <a:r>
              <a:rPr lang="zh-CN" altLang="en-US" dirty="0"/>
              <a:t>点击此处添加标题</a:t>
            </a:r>
          </a:p>
        </p:txBody>
      </p:sp>
    </p:spTree>
    <p:extLst>
      <p:ext uri="{BB962C8B-B14F-4D97-AF65-F5344CB8AC3E}">
        <p14:creationId xmlns:p14="http://schemas.microsoft.com/office/powerpoint/2010/main" val="249574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平行四边形 2"/>
          <p:cNvSpPr/>
          <p:nvPr userDrawn="1"/>
        </p:nvSpPr>
        <p:spPr>
          <a:xfrm>
            <a:off x="-3219450" y="2181225"/>
            <a:ext cx="12172950" cy="3009900"/>
          </a:xfrm>
          <a:prstGeom prst="parallelogram">
            <a:avLst>
              <a:gd name="adj" fmla="val 55380"/>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7410450" y="2771775"/>
            <a:ext cx="12172950" cy="3009900"/>
          </a:xfrm>
          <a:prstGeom prst="parallelogram">
            <a:avLst>
              <a:gd name="adj" fmla="val 55380"/>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0"/>
            <a:ext cx="2614611" cy="1590675"/>
            <a:chOff x="0" y="0"/>
            <a:chExt cx="2614611" cy="1590675"/>
          </a:xfrm>
        </p:grpSpPr>
        <p:sp>
          <p:nvSpPr>
            <p:cNvPr id="6" name="矩形 5"/>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7" name="矩形 6"/>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a:t>点击此处添加标题</a:t>
            </a:r>
          </a:p>
        </p:txBody>
      </p:sp>
      <p:pic>
        <p:nvPicPr>
          <p:cNvPr id="14" name="图片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76411" y="101351"/>
            <a:ext cx="1580605" cy="445061"/>
          </a:xfrm>
          <a:prstGeom prst="rect">
            <a:avLst/>
          </a:prstGeom>
        </p:spPr>
      </p:pic>
    </p:spTree>
    <p:extLst>
      <p:ext uri="{BB962C8B-B14F-4D97-AF65-F5344CB8AC3E}">
        <p14:creationId xmlns:p14="http://schemas.microsoft.com/office/powerpoint/2010/main" val="393645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5164244" cy="6858000"/>
          </a:xfrm>
          <a:prstGeom prst="rect">
            <a:avLst/>
          </a:prstGeom>
          <a:blipFill>
            <a:blip r:embed="rId2"/>
            <a:srcRect/>
            <a:stretch>
              <a:fillRect l="-50000" r="-50000"/>
            </a:stretch>
          </a:blipFill>
          <a:ln w="19050">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4" name="组合 3"/>
          <p:cNvGrpSpPr/>
          <p:nvPr userDrawn="1"/>
        </p:nvGrpSpPr>
        <p:grpSpPr>
          <a:xfrm>
            <a:off x="0" y="0"/>
            <a:ext cx="2614611" cy="1590675"/>
            <a:chOff x="0" y="0"/>
            <a:chExt cx="2614611" cy="1590675"/>
          </a:xfrm>
        </p:grpSpPr>
        <p:sp>
          <p:nvSpPr>
            <p:cNvPr id="5" name="矩形 4"/>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6" name="矩形 5"/>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a:t>点击此处添加标题</a:t>
            </a:r>
          </a:p>
        </p:txBody>
      </p:sp>
    </p:spTree>
    <p:extLst>
      <p:ext uri="{BB962C8B-B14F-4D97-AF65-F5344CB8AC3E}">
        <p14:creationId xmlns:p14="http://schemas.microsoft.com/office/powerpoint/2010/main" val="151828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11" name="矩形 10"/>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12" name="矩形 11"/>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13" name="矩形 12"/>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14" name="矩形 13"/>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190271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746828"/>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80" r:id="rId3"/>
    <p:sldLayoutId id="2147483650" r:id="rId4"/>
    <p:sldLayoutId id="2147483651" r:id="rId5"/>
    <p:sldLayoutId id="2147483678" r:id="rId6"/>
    <p:sldLayoutId id="2147483681" r:id="rId7"/>
    <p:sldLayoutId id="2147483682" r:id="rId8"/>
    <p:sldLayoutId id="2147483659"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4.png"/><Relationship Id="rId2" Type="http://schemas.openxmlformats.org/officeDocument/2006/relationships/image" Target="../media/image74.png"/><Relationship Id="rId16" Type="http://schemas.openxmlformats.org/officeDocument/2006/relationships/image" Target="../media/image88.jpeg"/><Relationship Id="rId1" Type="http://schemas.openxmlformats.org/officeDocument/2006/relationships/slideLayout" Target="../slideLayouts/slideLayout10.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jpeg"/><Relationship Id="rId15" Type="http://schemas.openxmlformats.org/officeDocument/2006/relationships/image" Target="../media/image87.jpe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jpeg"/><Relationship Id="rId1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Layout" Target="../diagrams/layout2.xml"/><Relationship Id="rId7" Type="http://schemas.openxmlformats.org/officeDocument/2006/relationships/image" Target="../media/image9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jpe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openxmlformats.org/officeDocument/2006/relationships/image" Target="../media/image37.jpeg"/><Relationship Id="rId38" Type="http://schemas.openxmlformats.org/officeDocument/2006/relationships/image" Target="../media/image42.png"/><Relationship Id="rId2" Type="http://schemas.openxmlformats.org/officeDocument/2006/relationships/image" Target="../media/image6.jpe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jpeg"/><Relationship Id="rId1" Type="http://schemas.openxmlformats.org/officeDocument/2006/relationships/slideLayout" Target="../slideLayouts/slideLayout11.xml"/><Relationship Id="rId6" Type="http://schemas.openxmlformats.org/officeDocument/2006/relationships/image" Target="../media/image10.jpeg"/><Relationship Id="rId11" Type="http://schemas.openxmlformats.org/officeDocument/2006/relationships/image" Target="../media/image15.jpe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jpeg"/><Relationship Id="rId5" Type="http://schemas.openxmlformats.org/officeDocument/2006/relationships/image" Target="../media/image9.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57.jpeg"/><Relationship Id="rId20"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e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jpe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463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87713" y="4192770"/>
            <a:ext cx="1155701" cy="107773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4398" y="31818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94397" y="2146300"/>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97991" y="4217468"/>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85594" y="31818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50098" y="2146300"/>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05798" y="42261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05797" y="3181884"/>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05796" y="2146300"/>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4398" y="11019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474195" y="42261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474194" y="3181884"/>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474194" y="11019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617194" y="2163821"/>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187601"/>
            <a:ext cx="6058069" cy="1938992"/>
          </a:xfrm>
          <a:prstGeom prst="rect">
            <a:avLst/>
          </a:prstGeom>
        </p:spPr>
        <p:txBody>
          <a:bodyPr wrap="none">
            <a:spAutoFit/>
          </a:bodyPr>
          <a:lstStyle/>
          <a:p>
            <a:pPr>
              <a:lnSpc>
                <a:spcPct val="150000"/>
              </a:lnSpc>
            </a:pPr>
            <a:r>
              <a:rPr kumimoji="1" lang="zh-CN" altLang="en-US" sz="4000" b="1" dirty="0">
                <a:solidFill>
                  <a:schemeClr val="bg1"/>
                </a:solidFill>
              </a:rPr>
              <a:t>“商汤杯”国际高中生</a:t>
            </a:r>
            <a:endParaRPr kumimoji="1" lang="en-US" altLang="zh-CN" sz="4000" b="1" dirty="0">
              <a:solidFill>
                <a:schemeClr val="bg1"/>
              </a:solidFill>
            </a:endParaRPr>
          </a:p>
          <a:p>
            <a:pPr>
              <a:lnSpc>
                <a:spcPct val="150000"/>
              </a:lnSpc>
            </a:pPr>
            <a:r>
              <a:rPr kumimoji="1" lang="zh-CN" altLang="en-US" sz="4000" b="1" dirty="0">
                <a:solidFill>
                  <a:schemeClr val="bg1"/>
                </a:solidFill>
              </a:rPr>
              <a:t>  人工智能邀请赛策划方案</a:t>
            </a:r>
            <a:endParaRPr kumimoji="1" lang="en-US" altLang="zh-CN" sz="4000" b="1" dirty="0">
              <a:solidFill>
                <a:schemeClr val="bg1"/>
              </a:solidFill>
            </a:endParaRPr>
          </a:p>
        </p:txBody>
      </p:sp>
      <p:sp>
        <p:nvSpPr>
          <p:cNvPr id="18" name="矩形 17"/>
          <p:cNvSpPr/>
          <p:nvPr/>
        </p:nvSpPr>
        <p:spPr>
          <a:xfrm>
            <a:off x="425762" y="4234916"/>
            <a:ext cx="6096000" cy="853567"/>
          </a:xfrm>
          <a:prstGeom prst="rect">
            <a:avLst/>
          </a:prstGeom>
        </p:spPr>
        <p:txBody>
          <a:bodyPr>
            <a:spAutoFit/>
          </a:bodyPr>
          <a:lstStyle/>
          <a:p>
            <a:pPr defTabSz="685681">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商汤科技</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685681">
              <a:lnSpc>
                <a:spcPct val="130000"/>
              </a:lnSpc>
            </a:pPr>
            <a:r>
              <a:rPr lang="en-US" altLang="zh-CN" sz="2000" dirty="0">
                <a:solidFill>
                  <a:schemeClr val="bg1"/>
                </a:solidFill>
                <a:latin typeface="微软雅黑" panose="020B0503020204020204" pitchFamily="34" charset="-122"/>
                <a:ea typeface="微软雅黑" panose="020B0503020204020204" pitchFamily="34" charset="-122"/>
              </a:rPr>
              <a:t>2018</a:t>
            </a:r>
            <a:r>
              <a:rPr lang="zh-CN" altLang="en-US" sz="2000" dirty="0">
                <a:solidFill>
                  <a:schemeClr val="bg1"/>
                </a:solidFill>
                <a:latin typeface="微软雅黑" panose="020B0503020204020204" pitchFamily="34" charset="-122"/>
                <a:ea typeface="微软雅黑" panose="020B0503020204020204" pitchFamily="34" charset="-122"/>
              </a:rPr>
              <a:t>年</a:t>
            </a:r>
            <a:r>
              <a:rPr lang="en-US" altLang="zh-CN" sz="2000" dirty="0">
                <a:solidFill>
                  <a:schemeClr val="bg1"/>
                </a:solidFill>
                <a:latin typeface="微软雅黑" panose="020B0503020204020204" pitchFamily="34" charset="-122"/>
                <a:ea typeface="微软雅黑" panose="020B0503020204020204" pitchFamily="34" charset="-122"/>
              </a:rPr>
              <a:t>7</a:t>
            </a:r>
            <a:r>
              <a:rPr lang="zh-CN" altLang="en-US" sz="2000" dirty="0">
                <a:solidFill>
                  <a:schemeClr val="bg1"/>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95029995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4" y="590550"/>
            <a:ext cx="7521010" cy="546100"/>
          </a:xfrm>
        </p:spPr>
        <p:txBody>
          <a:bodyPr/>
          <a:lstStyle/>
          <a:p>
            <a:r>
              <a:rPr lang="en-US" altLang="zh-CN" dirty="0"/>
              <a:t>AI</a:t>
            </a:r>
            <a:r>
              <a:rPr lang="zh-CN" altLang="en-US" dirty="0"/>
              <a:t>教育是国家战略要求及发展大势所趋</a:t>
            </a:r>
          </a:p>
          <a:p>
            <a:endParaRPr lang="zh-CN" altLang="en-US" dirty="0"/>
          </a:p>
        </p:txBody>
      </p:sp>
      <p:sp>
        <p:nvSpPr>
          <p:cNvPr id="24" name="矩形 23"/>
          <p:cNvSpPr/>
          <p:nvPr/>
        </p:nvSpPr>
        <p:spPr>
          <a:xfrm>
            <a:off x="527825" y="4705456"/>
            <a:ext cx="4981644" cy="1384995"/>
          </a:xfrm>
          <a:prstGeom prst="rect">
            <a:avLst/>
          </a:prstGeom>
          <a:ln>
            <a:solidFill>
              <a:srgbClr val="028842"/>
            </a:solidFill>
            <a:prstDash val="dash"/>
          </a:ln>
        </p:spPr>
        <p:txBody>
          <a:bodyPr wrap="square">
            <a:spAutoFit/>
          </a:bodyPr>
          <a:lstStyle/>
          <a:p>
            <a:pPr marL="285750" indent="-285750">
              <a:lnSpc>
                <a:spcPct val="150000"/>
              </a:lnSpc>
              <a:buFont typeface="Wingdings" panose="05000000000000000000" pitchFamily="2" charset="2"/>
              <a:buChar char="ü"/>
            </a:pPr>
            <a:r>
              <a:rPr lang="zh-CN" altLang="en-US" sz="1400" dirty="0"/>
              <a:t>国家</a:t>
            </a:r>
            <a:r>
              <a:rPr lang="en-US" altLang="zh-CN" sz="1400" dirty="0"/>
              <a:t>《</a:t>
            </a:r>
            <a:r>
              <a:rPr lang="zh-CN" altLang="en-US" sz="1400" dirty="0"/>
              <a:t>新一代人工智能发展规划</a:t>
            </a:r>
            <a:r>
              <a:rPr lang="en-US" altLang="zh-CN" sz="1400" dirty="0"/>
              <a:t>》</a:t>
            </a:r>
            <a:r>
              <a:rPr lang="zh-CN" altLang="en-US" sz="1400" dirty="0"/>
              <a:t>，明确提出逐步开展全民智能教育项目，在中小学阶段设置人工智能相关课程；</a:t>
            </a:r>
            <a:endParaRPr lang="en-US" altLang="zh-CN" sz="1400" dirty="0"/>
          </a:p>
          <a:p>
            <a:pPr marL="285750" indent="-285750">
              <a:lnSpc>
                <a:spcPct val="150000"/>
              </a:lnSpc>
              <a:buFont typeface="Wingdings" panose="05000000000000000000" pitchFamily="2" charset="2"/>
              <a:buChar char="ü"/>
            </a:pPr>
            <a:r>
              <a:rPr lang="zh-CN" altLang="en-US" sz="1400" dirty="0"/>
              <a:t>逐步推广编程教育、建设人工智能学科，培养复合型人才，形成我国人工智能人才高地。</a:t>
            </a:r>
          </a:p>
        </p:txBody>
      </p:sp>
      <p:sp>
        <p:nvSpPr>
          <p:cNvPr id="40" name="矩形 39"/>
          <p:cNvSpPr/>
          <p:nvPr/>
        </p:nvSpPr>
        <p:spPr>
          <a:xfrm>
            <a:off x="853095" y="3576813"/>
            <a:ext cx="3421129" cy="323165"/>
          </a:xfrm>
          <a:prstGeom prst="rect">
            <a:avLst/>
          </a:prstGeom>
          <a:solidFill>
            <a:schemeClr val="accent1"/>
          </a:solidFill>
        </p:spPr>
        <p:txBody>
          <a:bodyPr wrap="none">
            <a:spAutoFit/>
          </a:bodyPr>
          <a:lstStyle/>
          <a:p>
            <a:r>
              <a:rPr lang="zh-CN" altLang="en-US" sz="1500" b="1" dirty="0">
                <a:solidFill>
                  <a:schemeClr val="bg1"/>
                </a:solidFill>
              </a:rPr>
              <a:t>关乎国家</a:t>
            </a:r>
            <a:r>
              <a:rPr lang="en-US" altLang="zh-CN" sz="1500" b="1" dirty="0">
                <a:solidFill>
                  <a:schemeClr val="bg1"/>
                </a:solidFill>
              </a:rPr>
              <a:t>AI</a:t>
            </a:r>
            <a:r>
              <a:rPr lang="zh-CN" altLang="en-US" sz="1500" b="1" dirty="0">
                <a:solidFill>
                  <a:schemeClr val="bg1"/>
                </a:solidFill>
              </a:rPr>
              <a:t>教育大计，少年强则中国强</a:t>
            </a:r>
          </a:p>
        </p:txBody>
      </p:sp>
      <p:sp>
        <p:nvSpPr>
          <p:cNvPr id="38" name="矩形 3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249" y="1649908"/>
            <a:ext cx="4921249" cy="2711389"/>
          </a:xfrm>
          <a:prstGeom prst="rect">
            <a:avLst/>
          </a:prstGeom>
        </p:spPr>
      </p:pic>
      <p:pic>
        <p:nvPicPr>
          <p:cNvPr id="4" name="图片 3"/>
          <p:cNvPicPr>
            <a:picLocks noChangeAspect="1"/>
          </p:cNvPicPr>
          <p:nvPr/>
        </p:nvPicPr>
        <p:blipFill>
          <a:blip r:embed="rId3"/>
          <a:stretch>
            <a:fillRect/>
          </a:stretch>
        </p:blipFill>
        <p:spPr>
          <a:xfrm>
            <a:off x="500062" y="1649908"/>
            <a:ext cx="4981644" cy="2807154"/>
          </a:xfrm>
          <a:prstGeom prst="rect">
            <a:avLst/>
          </a:prstGeom>
        </p:spPr>
      </p:pic>
      <p:sp>
        <p:nvSpPr>
          <p:cNvPr id="43" name="矩形 42"/>
          <p:cNvSpPr/>
          <p:nvPr/>
        </p:nvSpPr>
        <p:spPr>
          <a:xfrm>
            <a:off x="6470653" y="4705455"/>
            <a:ext cx="4870845" cy="1384995"/>
          </a:xfrm>
          <a:prstGeom prst="rect">
            <a:avLst/>
          </a:prstGeom>
          <a:ln>
            <a:solidFill>
              <a:srgbClr val="028842"/>
            </a:solidFill>
            <a:prstDash val="dash"/>
          </a:ln>
        </p:spPr>
        <p:txBody>
          <a:bodyPr wrap="square">
            <a:spAutoFit/>
          </a:bodyPr>
          <a:lstStyle/>
          <a:p>
            <a:pPr marL="285750" indent="-285750">
              <a:lnSpc>
                <a:spcPct val="150000"/>
              </a:lnSpc>
              <a:buFont typeface="Wingdings" panose="05000000000000000000" pitchFamily="2" charset="2"/>
              <a:buChar char="ü"/>
            </a:pPr>
            <a:r>
              <a:rPr lang="zh-CN" altLang="en-US" sz="1400" dirty="0"/>
              <a:t>人工智能已成为下一代产业革命的核心技术；</a:t>
            </a:r>
            <a:endParaRPr lang="en-US" altLang="zh-CN" sz="1400" dirty="0"/>
          </a:p>
          <a:p>
            <a:pPr marL="285750" indent="-285750">
              <a:lnSpc>
                <a:spcPct val="150000"/>
              </a:lnSpc>
              <a:buFont typeface="Wingdings" panose="05000000000000000000" pitchFamily="2" charset="2"/>
              <a:buChar char="ü"/>
            </a:pPr>
            <a:r>
              <a:rPr lang="zh-CN" altLang="en-US" sz="1400" dirty="0"/>
              <a:t>人工智能将全面赋能实体经济，推动产业规模高速增长；</a:t>
            </a:r>
            <a:endParaRPr lang="en-US" altLang="zh-CN" sz="1400" dirty="0"/>
          </a:p>
          <a:p>
            <a:pPr marL="285750" indent="-285750">
              <a:lnSpc>
                <a:spcPct val="150000"/>
              </a:lnSpc>
              <a:buFont typeface="Wingdings" panose="05000000000000000000" pitchFamily="2" charset="2"/>
              <a:buChar char="ü"/>
            </a:pPr>
            <a:r>
              <a:rPr lang="zh-CN" altLang="en-US" sz="1400" dirty="0"/>
              <a:t>百年大计，教育为本，少年强则中国强。</a:t>
            </a:r>
            <a:endParaRPr lang="en-US" altLang="zh-CN" sz="1400" dirty="0"/>
          </a:p>
          <a:p>
            <a:pPr marL="285750" indent="-285750">
              <a:lnSpc>
                <a:spcPct val="150000"/>
              </a:lnSpc>
              <a:buFont typeface="Wingdings" panose="05000000000000000000" pitchFamily="2" charset="2"/>
              <a:buChar char="ü"/>
            </a:pPr>
            <a:endParaRPr lang="zh-CN" altLang="en-US" sz="1400" dirty="0"/>
          </a:p>
        </p:txBody>
      </p:sp>
    </p:spTree>
    <p:extLst>
      <p:ext uri="{BB962C8B-B14F-4D97-AF65-F5344CB8AC3E}">
        <p14:creationId xmlns:p14="http://schemas.microsoft.com/office/powerpoint/2010/main" val="403813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39982" y="590550"/>
            <a:ext cx="7792975" cy="546100"/>
          </a:xfrm>
        </p:spPr>
        <p:txBody>
          <a:bodyPr/>
          <a:lstStyle/>
          <a:p>
            <a:r>
              <a:rPr lang="zh-CN" altLang="en-US" dirty="0">
                <a:sym typeface="Arial"/>
              </a:rPr>
              <a:t>教育部要求建设和完善</a:t>
            </a:r>
            <a:r>
              <a:rPr lang="en-US" altLang="zh-CN" dirty="0">
                <a:sym typeface="Arial"/>
              </a:rPr>
              <a:t>AI</a:t>
            </a:r>
            <a:r>
              <a:rPr lang="zh-CN" altLang="en-US" dirty="0">
                <a:sym typeface="Arial"/>
              </a:rPr>
              <a:t>人才培养体系</a:t>
            </a:r>
            <a:endParaRPr lang="zh-CN" altLang="en-US" dirty="0"/>
          </a:p>
        </p:txBody>
      </p:sp>
      <p:pic>
        <p:nvPicPr>
          <p:cNvPr id="3" name="图片 2"/>
          <p:cNvPicPr>
            <a:picLocks noChangeAspect="1"/>
          </p:cNvPicPr>
          <p:nvPr/>
        </p:nvPicPr>
        <p:blipFill>
          <a:blip r:embed="rId2"/>
          <a:stretch>
            <a:fillRect/>
          </a:stretch>
        </p:blipFill>
        <p:spPr>
          <a:xfrm>
            <a:off x="363571" y="1549819"/>
            <a:ext cx="5831506" cy="2355729"/>
          </a:xfrm>
          <a:prstGeom prst="rect">
            <a:avLst/>
          </a:prstGeom>
        </p:spPr>
      </p:pic>
      <p:pic>
        <p:nvPicPr>
          <p:cNvPr id="5" name="图片 4"/>
          <p:cNvPicPr>
            <a:picLocks noChangeAspect="1"/>
          </p:cNvPicPr>
          <p:nvPr/>
        </p:nvPicPr>
        <p:blipFill>
          <a:blip r:embed="rId3"/>
          <a:stretch>
            <a:fillRect/>
          </a:stretch>
        </p:blipFill>
        <p:spPr>
          <a:xfrm>
            <a:off x="500218" y="3905548"/>
            <a:ext cx="5512907" cy="2506639"/>
          </a:xfrm>
          <a:prstGeom prst="rect">
            <a:avLst/>
          </a:prstGeom>
        </p:spPr>
      </p:pic>
      <p:pic>
        <p:nvPicPr>
          <p:cNvPr id="6" name="图片 5"/>
          <p:cNvPicPr>
            <a:picLocks noChangeAspect="1"/>
          </p:cNvPicPr>
          <p:nvPr/>
        </p:nvPicPr>
        <p:blipFill>
          <a:blip r:embed="rId4"/>
          <a:stretch>
            <a:fillRect/>
          </a:stretch>
        </p:blipFill>
        <p:spPr>
          <a:xfrm>
            <a:off x="6149772" y="1696297"/>
            <a:ext cx="5812045" cy="2349854"/>
          </a:xfrm>
          <a:prstGeom prst="rect">
            <a:avLst/>
          </a:prstGeom>
        </p:spPr>
      </p:pic>
      <p:sp>
        <p:nvSpPr>
          <p:cNvPr id="7" name="椭圆 6"/>
          <p:cNvSpPr/>
          <p:nvPr/>
        </p:nvSpPr>
        <p:spPr>
          <a:xfrm>
            <a:off x="10582722" y="1828799"/>
            <a:ext cx="1379095" cy="5396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91849" y="5158867"/>
            <a:ext cx="1379095" cy="4324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42640" y="4425287"/>
            <a:ext cx="5626308" cy="1899623"/>
          </a:xfrm>
          <a:prstGeom prst="rect">
            <a:avLst/>
          </a:prstGeom>
          <a:ln>
            <a:solidFill>
              <a:schemeClr val="accent1"/>
            </a:solidFill>
          </a:ln>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教育部</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日在杭州举行新闻发布会，介绍我国高等学校人工智能创新行动计划取得的最新进展和成果。截至</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月，全国共有</a:t>
            </a:r>
            <a:r>
              <a:rPr lang="en-US" altLang="zh-CN" sz="1600" b="1" dirty="0">
                <a:latin typeface="微软雅黑" panose="020B0503020204020204" pitchFamily="34" charset="-122"/>
                <a:ea typeface="微软雅黑" panose="020B0503020204020204" pitchFamily="34" charset="-122"/>
              </a:rPr>
              <a:t>71</a:t>
            </a:r>
            <a:r>
              <a:rPr lang="zh-CN" altLang="en-US" sz="1600" b="1" dirty="0">
                <a:latin typeface="微软雅黑" panose="020B0503020204020204" pitchFamily="34" charset="-122"/>
                <a:ea typeface="微软雅黑" panose="020B0503020204020204" pitchFamily="34" charset="-122"/>
              </a:rPr>
              <a:t>所</a:t>
            </a:r>
            <a:r>
              <a:rPr lang="zh-CN" altLang="en-US" sz="1600" dirty="0">
                <a:latin typeface="微软雅黑" panose="020B0503020204020204" pitchFamily="34" charset="-122"/>
                <a:ea typeface="微软雅黑" panose="020B0503020204020204" pitchFamily="34" charset="-122"/>
              </a:rPr>
              <a:t>高校围绕人工智能领域设置</a:t>
            </a:r>
            <a:r>
              <a:rPr lang="en-US" altLang="zh-CN" sz="1600" b="1" dirty="0">
                <a:latin typeface="微软雅黑" panose="020B0503020204020204" pitchFamily="34" charset="-122"/>
                <a:ea typeface="微软雅黑" panose="020B0503020204020204" pitchFamily="34" charset="-122"/>
              </a:rPr>
              <a:t>86</a:t>
            </a:r>
            <a:r>
              <a:rPr lang="zh-CN" altLang="en-US" sz="1600" b="1" dirty="0">
                <a:latin typeface="微软雅黑" panose="020B0503020204020204" pitchFamily="34" charset="-122"/>
                <a:ea typeface="微软雅黑" panose="020B0503020204020204" pitchFamily="34" charset="-122"/>
              </a:rPr>
              <a:t>个</a:t>
            </a:r>
            <a:r>
              <a:rPr lang="zh-CN" altLang="en-US" sz="1600" dirty="0">
                <a:latin typeface="微软雅黑" panose="020B0503020204020204" pitchFamily="34" charset="-122"/>
                <a:ea typeface="微软雅黑" panose="020B0503020204020204" pitchFamily="34" charset="-122"/>
              </a:rPr>
              <a:t>二级学科或交叉学科。今年全国高校首批</a:t>
            </a:r>
            <a:r>
              <a:rPr lang="en-US" altLang="zh-CN" sz="1600" dirty="0">
                <a:latin typeface="微软雅黑" panose="020B0503020204020204" pitchFamily="34" charset="-122"/>
                <a:ea typeface="微软雅黑" panose="020B0503020204020204" pitchFamily="34" charset="-122"/>
              </a:rPr>
              <a:t>612</a:t>
            </a:r>
            <a:r>
              <a:rPr lang="zh-CN" altLang="en-US" sz="1600" dirty="0">
                <a:latin typeface="微软雅黑" panose="020B0503020204020204" pitchFamily="34" charset="-122"/>
                <a:ea typeface="微软雅黑" panose="020B0503020204020204" pitchFamily="34" charset="-122"/>
              </a:rPr>
              <a:t>个“新工科”研究与实践项目中，已布局建设</a:t>
            </a:r>
            <a:r>
              <a:rPr lang="en-US" altLang="zh-CN" sz="1600" b="1" dirty="0">
                <a:latin typeface="微软雅黑" panose="020B0503020204020204" pitchFamily="34" charset="-122"/>
                <a:ea typeface="微软雅黑" panose="020B0503020204020204" pitchFamily="34" charset="-122"/>
              </a:rPr>
              <a:t>57</a:t>
            </a:r>
            <a:r>
              <a:rPr lang="zh-CN" altLang="en-US" sz="1600" b="1" dirty="0">
                <a:latin typeface="微软雅黑" panose="020B0503020204020204" pitchFamily="34" charset="-122"/>
                <a:ea typeface="微软雅黑" panose="020B0503020204020204" pitchFamily="34" charset="-122"/>
              </a:rPr>
              <a:t>个</a:t>
            </a:r>
            <a:r>
              <a:rPr lang="zh-CN" altLang="en-US" sz="1600" dirty="0">
                <a:latin typeface="微软雅黑" panose="020B0503020204020204" pitchFamily="34" charset="-122"/>
                <a:ea typeface="微软雅黑" panose="020B0503020204020204" pitchFamily="34" charset="-122"/>
              </a:rPr>
              <a:t>人工智能类项目。</a:t>
            </a:r>
            <a:endParaRPr lang="zh-CN" altLang="en-US" sz="1600" dirty="0"/>
          </a:p>
        </p:txBody>
      </p:sp>
      <p:sp>
        <p:nvSpPr>
          <p:cNvPr id="10" name="矩形 9">
            <a:extLst>
              <a:ext uri="{FF2B5EF4-FFF2-40B4-BE49-F238E27FC236}">
                <a16:creationId xmlns="" xmlns:a16="http://schemas.microsoft.com/office/drawing/2014/main" id="{F57FDF36-541C-4096-9B7F-A4AD7615E6BB}"/>
              </a:ext>
            </a:extLst>
          </p:cNvPr>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Tree>
    <p:extLst>
      <p:ext uri="{BB962C8B-B14F-4D97-AF65-F5344CB8AC3E}">
        <p14:creationId xmlns:p14="http://schemas.microsoft.com/office/powerpoint/2010/main" val="19137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51416" y="590550"/>
            <a:ext cx="9132096" cy="546100"/>
          </a:xfrm>
          <a:noFill/>
        </p:spPr>
        <p:txBody>
          <a:bodyPr/>
          <a:lstStyle/>
          <a:p>
            <a:pPr>
              <a:defRPr>
                <a:latin typeface="Arial"/>
                <a:ea typeface="Arial"/>
                <a:cs typeface="Arial"/>
                <a:sym typeface="Arial"/>
              </a:defRPr>
            </a:pPr>
            <a:r>
              <a:rPr lang="zh-CN" altLang="en-US" sz="2800" dirty="0">
                <a:latin typeface="+mj-ea"/>
                <a:ea typeface="+mj-ea"/>
                <a:sym typeface="微软雅黑"/>
              </a:rPr>
              <a:t>商汤</a:t>
            </a:r>
            <a:r>
              <a:rPr lang="en-US" altLang="zh-CN" sz="2800" dirty="0">
                <a:latin typeface="+mj-ea"/>
                <a:ea typeface="+mj-ea"/>
                <a:sym typeface="微软雅黑"/>
              </a:rPr>
              <a:t>AI</a:t>
            </a:r>
            <a:r>
              <a:rPr lang="zh-CN" altLang="en-US" sz="2800" dirty="0">
                <a:latin typeface="+mj-ea"/>
                <a:ea typeface="+mj-ea"/>
                <a:sym typeface="微软雅黑"/>
              </a:rPr>
              <a:t>教育布局</a:t>
            </a:r>
          </a:p>
        </p:txBody>
      </p:sp>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Calibri"/>
                <a:ea typeface="微软雅黑"/>
                <a:cs typeface="+mn-cs"/>
              </a:rPr>
              <a:t>1</a:t>
            </a:r>
            <a:endParaRPr kumimoji="0" lang="zh-CN" altLang="en-US" sz="4400" b="1" i="0" u="none" strike="noStrike" kern="1200" cap="none" spc="0" normalizeH="0" baseline="0" noProof="0" dirty="0">
              <a:ln>
                <a:noFill/>
              </a:ln>
              <a:solidFill>
                <a:prstClr val="white"/>
              </a:solidFill>
              <a:effectLst/>
              <a:uLnTx/>
              <a:uFillTx/>
              <a:latin typeface="Calibri"/>
              <a:ea typeface="微软雅黑"/>
              <a:cs typeface="+mn-cs"/>
            </a:endParaRPr>
          </a:p>
        </p:txBody>
      </p:sp>
      <p:grpSp>
        <p:nvGrpSpPr>
          <p:cNvPr id="8" name="Group 6">
            <a:extLst>
              <a:ext uri="{FF2B5EF4-FFF2-40B4-BE49-F238E27FC236}">
                <a16:creationId xmlns="" xmlns:a16="http://schemas.microsoft.com/office/drawing/2014/main" id="{B8AF2573-3A4A-4568-A25E-B158EF112D81}"/>
              </a:ext>
            </a:extLst>
          </p:cNvPr>
          <p:cNvGrpSpPr/>
          <p:nvPr/>
        </p:nvGrpSpPr>
        <p:grpSpPr>
          <a:xfrm>
            <a:off x="1016891" y="3437301"/>
            <a:ext cx="10783501" cy="1395753"/>
            <a:chOff x="2431045" y="2612814"/>
            <a:chExt cx="10783501" cy="1395753"/>
          </a:xfrm>
        </p:grpSpPr>
        <p:grpSp>
          <p:nvGrpSpPr>
            <p:cNvPr id="9" name="Group 3">
              <a:extLst>
                <a:ext uri="{FF2B5EF4-FFF2-40B4-BE49-F238E27FC236}">
                  <a16:creationId xmlns="" xmlns:a16="http://schemas.microsoft.com/office/drawing/2014/main" id="{02B619A0-1B43-438D-8E84-D008D61888CB}"/>
                </a:ext>
              </a:extLst>
            </p:cNvPr>
            <p:cNvGrpSpPr/>
            <p:nvPr/>
          </p:nvGrpSpPr>
          <p:grpSpPr>
            <a:xfrm>
              <a:off x="3807191" y="2612814"/>
              <a:ext cx="9407355" cy="1341192"/>
              <a:chOff x="3807191" y="2612814"/>
              <a:chExt cx="9407355" cy="1341192"/>
            </a:xfrm>
          </p:grpSpPr>
          <p:sp>
            <p:nvSpPr>
              <p:cNvPr id="12" name="TextBox 7">
                <a:extLst>
                  <a:ext uri="{FF2B5EF4-FFF2-40B4-BE49-F238E27FC236}">
                    <a16:creationId xmlns="" xmlns:a16="http://schemas.microsoft.com/office/drawing/2014/main" id="{0F042E17-252B-4476-A788-48048EA2620F}"/>
                  </a:ext>
                </a:extLst>
              </p:cNvPr>
              <p:cNvSpPr txBox="1"/>
              <p:nvPr/>
            </p:nvSpPr>
            <p:spPr>
              <a:xfrm>
                <a:off x="3807191" y="2612814"/>
                <a:ext cx="759293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our </a:t>
                </a:r>
                <a:r>
                  <a:rPr kumimoji="0" lang="en-US" sz="2800" b="0" i="0" u="none" strike="noStrike" kern="0" cap="none" spc="0" normalizeH="0" baseline="0" noProof="0" dirty="0">
                    <a:ln>
                      <a:noFill/>
                    </a:ln>
                    <a:solidFill>
                      <a:srgbClr val="55B4B1"/>
                    </a:solidFill>
                    <a:effectLst/>
                    <a:uLnTx/>
                    <a:uFillTx/>
                  </a:rPr>
                  <a:t>mission</a:t>
                </a:r>
                <a:endParaRPr kumimoji="0" lang="uk-UA" sz="2800" b="0" i="0" u="none" strike="noStrike" kern="0" cap="none" spc="0" normalizeH="0" baseline="0" noProof="0" dirty="0">
                  <a:ln>
                    <a:noFill/>
                  </a:ln>
                  <a:solidFill>
                    <a:srgbClr val="55B4B1"/>
                  </a:solidFill>
                  <a:effectLst/>
                  <a:uLnTx/>
                  <a:uFillTx/>
                </a:endParaRPr>
              </a:p>
            </p:txBody>
          </p:sp>
          <p:sp>
            <p:nvSpPr>
              <p:cNvPr id="13" name="TextBox 8">
                <a:extLst>
                  <a:ext uri="{FF2B5EF4-FFF2-40B4-BE49-F238E27FC236}">
                    <a16:creationId xmlns="" xmlns:a16="http://schemas.microsoft.com/office/drawing/2014/main" id="{4F7EA5D8-4461-420A-B72A-8568EB8B43D1}"/>
                  </a:ext>
                </a:extLst>
              </p:cNvPr>
              <p:cNvSpPr txBox="1"/>
              <p:nvPr/>
            </p:nvSpPr>
            <p:spPr>
              <a:xfrm>
                <a:off x="3807192" y="3246120"/>
                <a:ext cx="9407354" cy="70788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Char char="-"/>
                  <a:tabLst/>
                  <a:defRPr/>
                </a:pPr>
                <a:r>
                  <a:rPr kumimoji="0" lang="zh-CN" altLang="en-US" sz="2000" b="1" i="0" u="none" strike="noStrike" kern="0" cap="none" spc="0" normalizeH="0" baseline="0" noProof="0" dirty="0">
                    <a:ln>
                      <a:noFill/>
                    </a:ln>
                    <a:solidFill>
                      <a:srgbClr val="44546A"/>
                    </a:solidFill>
                    <a:effectLst/>
                    <a:uLnTx/>
                    <a:uFillTx/>
                    <a:ea typeface="宋体" panose="02010600030101010101" pitchFamily="2" charset="-122"/>
                  </a:rPr>
                  <a:t>坚持原创，</a:t>
                </a:r>
                <a:r>
                  <a:rPr lang="zh-CN" altLang="en-US" sz="2000" b="1" kern="0" dirty="0">
                    <a:solidFill>
                      <a:srgbClr val="44546A"/>
                    </a:solidFill>
                    <a:ea typeface="宋体" panose="02010600030101010101" pitchFamily="2" charset="-122"/>
                  </a:rPr>
                  <a:t>以</a:t>
                </a:r>
                <a:r>
                  <a:rPr lang="en-US" altLang="zh-CN" sz="2000" b="1" kern="0" noProof="0" dirty="0">
                    <a:solidFill>
                      <a:srgbClr val="44546A"/>
                    </a:solidFill>
                    <a:ea typeface="宋体" panose="02010600030101010101" pitchFamily="2" charset="-122"/>
                  </a:rPr>
                  <a:t>AI</a:t>
                </a:r>
                <a:r>
                  <a:rPr kumimoji="0" lang="zh-CN" altLang="en-US" sz="2000" b="1" i="0" u="none" strike="noStrike" kern="0" cap="none" spc="0" normalizeH="0" baseline="0" noProof="0" dirty="0">
                    <a:ln>
                      <a:noFill/>
                    </a:ln>
                    <a:solidFill>
                      <a:srgbClr val="44546A"/>
                    </a:solidFill>
                    <a:effectLst/>
                    <a:uLnTx/>
                    <a:uFillTx/>
                    <a:ea typeface="宋体" panose="02010600030101010101" pitchFamily="2" charset="-122"/>
                  </a:rPr>
                  <a:t>实现智慧教学、智慧校园管理</a:t>
                </a:r>
                <a:endParaRPr kumimoji="0" lang="en-US" altLang="zh-CN" sz="2000" b="1" i="0" u="none" strike="noStrike" kern="0" cap="none" spc="0" normalizeH="0" baseline="0" noProof="0" dirty="0">
                  <a:ln>
                    <a:noFill/>
                  </a:ln>
                  <a:solidFill>
                    <a:srgbClr val="44546A"/>
                  </a:solidFill>
                  <a:effectLst/>
                  <a:uLnTx/>
                  <a:uFillTx/>
                  <a:ea typeface="宋体" panose="02010600030101010101" pitchFamily="2" charset="-122"/>
                </a:endParaRPr>
              </a:p>
              <a:p>
                <a:pPr marL="342900" indent="-342900">
                  <a:buFontTx/>
                  <a:buChar char="-"/>
                  <a:defRPr/>
                </a:pPr>
                <a:r>
                  <a:rPr lang="zh-CN" altLang="en-US" sz="2000" b="1" kern="0" dirty="0">
                    <a:solidFill>
                      <a:srgbClr val="44546A"/>
                    </a:solidFill>
                    <a:ea typeface="宋体" panose="02010600030101010101" pitchFamily="2" charset="-122"/>
                  </a:rPr>
                  <a:t>整体提高教授、学习、管理效率</a:t>
                </a:r>
                <a:endParaRPr lang="en-US" altLang="zh-CN" sz="2000" b="1" kern="0" dirty="0">
                  <a:solidFill>
                    <a:srgbClr val="44546A"/>
                  </a:solidFill>
                  <a:ea typeface="宋体" panose="02010600030101010101" pitchFamily="2" charset="-122"/>
                </a:endParaRPr>
              </a:p>
            </p:txBody>
          </p:sp>
        </p:grpSp>
        <p:cxnSp>
          <p:nvCxnSpPr>
            <p:cNvPr id="10" name="Straight Connector 22">
              <a:extLst>
                <a:ext uri="{FF2B5EF4-FFF2-40B4-BE49-F238E27FC236}">
                  <a16:creationId xmlns="" xmlns:a16="http://schemas.microsoft.com/office/drawing/2014/main" id="{29E8AA59-568E-4127-B05D-C6157647930B}"/>
                </a:ext>
              </a:extLst>
            </p:cNvPr>
            <p:cNvCxnSpPr/>
            <p:nvPr/>
          </p:nvCxnSpPr>
          <p:spPr>
            <a:xfrm>
              <a:off x="3600450" y="2759295"/>
              <a:ext cx="0" cy="1249272"/>
            </a:xfrm>
            <a:prstGeom prst="line">
              <a:avLst/>
            </a:prstGeom>
            <a:noFill/>
            <a:ln w="25400" cap="sq" cmpd="sng" algn="ctr">
              <a:solidFill>
                <a:srgbClr val="55B4B1"/>
              </a:solidFill>
              <a:prstDash val="solid"/>
              <a:bevel/>
              <a:headEnd type="none"/>
              <a:tailEnd type="none"/>
            </a:ln>
            <a:effectLst/>
          </p:spPr>
        </p:cxnSp>
        <p:sp>
          <p:nvSpPr>
            <p:cNvPr id="11" name="Freeform 426">
              <a:extLst>
                <a:ext uri="{FF2B5EF4-FFF2-40B4-BE49-F238E27FC236}">
                  <a16:creationId xmlns="" xmlns:a16="http://schemas.microsoft.com/office/drawing/2014/main" id="{259361BB-5078-4C75-A090-127CCDE69CED}"/>
                </a:ext>
              </a:extLst>
            </p:cNvPr>
            <p:cNvSpPr>
              <a:spLocks noEditPoints="1"/>
            </p:cNvSpPr>
            <p:nvPr/>
          </p:nvSpPr>
          <p:spPr bwMode="auto">
            <a:xfrm>
              <a:off x="2431045" y="3025602"/>
              <a:ext cx="712287" cy="716657"/>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uk-UA" sz="1400" b="0" i="0" u="none" strike="noStrike" kern="0" cap="none" spc="0" normalizeH="0" baseline="0" noProof="0">
                <a:ln>
                  <a:noFill/>
                </a:ln>
                <a:solidFill>
                  <a:prstClr val="black"/>
                </a:solidFill>
                <a:effectLst/>
                <a:uLnTx/>
                <a:uFillTx/>
              </a:endParaRPr>
            </a:p>
          </p:txBody>
        </p:sp>
      </p:grpSp>
      <p:grpSp>
        <p:nvGrpSpPr>
          <p:cNvPr id="14" name="Group 9">
            <a:extLst>
              <a:ext uri="{FF2B5EF4-FFF2-40B4-BE49-F238E27FC236}">
                <a16:creationId xmlns="" xmlns:a16="http://schemas.microsoft.com/office/drawing/2014/main" id="{6D0AFA51-BEAA-4CA5-8ABE-E16CA23C5D2F}"/>
              </a:ext>
            </a:extLst>
          </p:cNvPr>
          <p:cNvGrpSpPr/>
          <p:nvPr/>
        </p:nvGrpSpPr>
        <p:grpSpPr>
          <a:xfrm>
            <a:off x="1003299" y="1520548"/>
            <a:ext cx="10660611" cy="1402048"/>
            <a:chOff x="2392915" y="4738806"/>
            <a:chExt cx="10660611" cy="1402048"/>
          </a:xfrm>
        </p:grpSpPr>
        <p:grpSp>
          <p:nvGrpSpPr>
            <p:cNvPr id="15" name="Group 4">
              <a:extLst>
                <a:ext uri="{FF2B5EF4-FFF2-40B4-BE49-F238E27FC236}">
                  <a16:creationId xmlns="" xmlns:a16="http://schemas.microsoft.com/office/drawing/2014/main" id="{3FA17584-2539-4F17-AB81-2193BE91D45B}"/>
                </a:ext>
              </a:extLst>
            </p:cNvPr>
            <p:cNvGrpSpPr/>
            <p:nvPr/>
          </p:nvGrpSpPr>
          <p:grpSpPr>
            <a:xfrm>
              <a:off x="3804793" y="4738806"/>
              <a:ext cx="9248733" cy="1402048"/>
              <a:chOff x="3804793" y="4738806"/>
              <a:chExt cx="9248733" cy="1402048"/>
            </a:xfrm>
          </p:grpSpPr>
          <p:sp>
            <p:nvSpPr>
              <p:cNvPr id="18" name="TextBox 29">
                <a:extLst>
                  <a:ext uri="{FF2B5EF4-FFF2-40B4-BE49-F238E27FC236}">
                    <a16:creationId xmlns="" xmlns:a16="http://schemas.microsoft.com/office/drawing/2014/main" id="{09D8741E-E59E-42A9-A51C-2B61568B9430}"/>
                  </a:ext>
                </a:extLst>
              </p:cNvPr>
              <p:cNvSpPr txBox="1"/>
              <p:nvPr/>
            </p:nvSpPr>
            <p:spPr>
              <a:xfrm>
                <a:off x="3807191" y="4738806"/>
                <a:ext cx="759293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our </a:t>
                </a:r>
                <a:r>
                  <a:rPr kumimoji="0" lang="en-US" sz="2800" b="0" i="0" u="none" strike="noStrike" kern="0" cap="none" spc="0" normalizeH="0" baseline="0" noProof="0" dirty="0">
                    <a:ln>
                      <a:noFill/>
                    </a:ln>
                    <a:solidFill>
                      <a:srgbClr val="55B4B1"/>
                    </a:solidFill>
                    <a:effectLst/>
                    <a:uLnTx/>
                    <a:uFillTx/>
                  </a:rPr>
                  <a:t>vision</a:t>
                </a:r>
                <a:endParaRPr kumimoji="0" lang="uk-UA" sz="2800" b="0" i="0" u="none" strike="noStrike" kern="0" cap="none" spc="0" normalizeH="0" baseline="0" noProof="0" dirty="0">
                  <a:ln>
                    <a:noFill/>
                  </a:ln>
                  <a:solidFill>
                    <a:srgbClr val="55B4B1"/>
                  </a:solidFill>
                  <a:effectLst/>
                  <a:uLnTx/>
                  <a:uFillTx/>
                </a:endParaRPr>
              </a:p>
            </p:txBody>
          </p:sp>
          <p:sp>
            <p:nvSpPr>
              <p:cNvPr id="19" name="TextBox 30">
                <a:extLst>
                  <a:ext uri="{FF2B5EF4-FFF2-40B4-BE49-F238E27FC236}">
                    <a16:creationId xmlns="" xmlns:a16="http://schemas.microsoft.com/office/drawing/2014/main" id="{63B9A557-6458-4483-ADB3-5A0D8E343B1C}"/>
                  </a:ext>
                </a:extLst>
              </p:cNvPr>
              <p:cNvSpPr txBox="1"/>
              <p:nvPr/>
            </p:nvSpPr>
            <p:spPr>
              <a:xfrm>
                <a:off x="3804793" y="5432968"/>
                <a:ext cx="9248733" cy="70788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Char char="-"/>
                  <a:tabLst/>
                  <a:defRPr/>
                </a:pPr>
                <a:r>
                  <a:rPr kumimoji="0" lang="zh-CN" altLang="en-US" sz="2000" b="1" i="0" u="none" strike="noStrike" kern="0" cap="none" spc="0" normalizeH="0" baseline="0" noProof="0" dirty="0">
                    <a:ln>
                      <a:noFill/>
                    </a:ln>
                    <a:solidFill>
                      <a:srgbClr val="44546A"/>
                    </a:solidFill>
                    <a:effectLst/>
                    <a:uLnTx/>
                    <a:uFillTx/>
                    <a:ea typeface="宋体" panose="02010600030101010101" pitchFamily="2" charset="-122"/>
                  </a:rPr>
                  <a:t>智行合一，为国家培养优秀的</a:t>
                </a:r>
                <a:r>
                  <a:rPr kumimoji="0" lang="en-US" altLang="zh-CN" sz="2000" b="1" i="0" u="none" strike="noStrike" kern="0" cap="none" spc="0" normalizeH="0" baseline="0" noProof="0" dirty="0">
                    <a:ln>
                      <a:noFill/>
                    </a:ln>
                    <a:solidFill>
                      <a:srgbClr val="44546A"/>
                    </a:solidFill>
                    <a:effectLst/>
                    <a:uLnTx/>
                    <a:uFillTx/>
                    <a:ea typeface="宋体" panose="02010600030101010101" pitchFamily="2" charset="-122"/>
                  </a:rPr>
                  <a:t>AI</a:t>
                </a:r>
                <a:r>
                  <a:rPr kumimoji="0" lang="zh-CN" altLang="en-US" sz="2000" b="1" i="0" u="none" strike="noStrike" kern="0" cap="none" spc="0" normalizeH="0" baseline="0" noProof="0" dirty="0">
                    <a:ln>
                      <a:noFill/>
                    </a:ln>
                    <a:solidFill>
                      <a:srgbClr val="44546A"/>
                    </a:solidFill>
                    <a:effectLst/>
                    <a:uLnTx/>
                    <a:uFillTx/>
                    <a:ea typeface="宋体" panose="02010600030101010101" pitchFamily="2" charset="-122"/>
                  </a:rPr>
                  <a:t>人才</a:t>
                </a:r>
                <a:endParaRPr kumimoji="0" lang="en-US" altLang="zh-CN" sz="2000" b="1" i="0" u="none" strike="noStrike" kern="0" cap="none" spc="0" normalizeH="0" baseline="0" noProof="0" dirty="0">
                  <a:ln>
                    <a:noFill/>
                  </a:ln>
                  <a:solidFill>
                    <a:srgbClr val="44546A"/>
                  </a:solidFill>
                  <a:effectLst/>
                  <a:uLnTx/>
                  <a:uFillTx/>
                  <a:ea typeface="宋体" panose="02010600030101010101" pitchFamily="2" charset="-122"/>
                </a:endParaRPr>
              </a:p>
              <a:p>
                <a:pPr marL="342900" marR="0" lvl="0" indent="-342900" defTabSz="914400" eaLnBrk="1" fontAlgn="auto" latinLnBrk="0" hangingPunct="1">
                  <a:lnSpc>
                    <a:spcPct val="100000"/>
                  </a:lnSpc>
                  <a:spcBef>
                    <a:spcPts val="0"/>
                  </a:spcBef>
                  <a:spcAft>
                    <a:spcPts val="0"/>
                  </a:spcAft>
                  <a:buClrTx/>
                  <a:buSzTx/>
                  <a:buFontTx/>
                  <a:buChar char="-"/>
                  <a:tabLst/>
                  <a:defRPr/>
                </a:pPr>
                <a:r>
                  <a:rPr kumimoji="0" lang="en-US" altLang="zh-CN" sz="2000" b="1" i="0" u="none" strike="noStrike" kern="0" cap="none" spc="0" normalizeH="0" baseline="0" noProof="0" dirty="0">
                    <a:ln>
                      <a:noFill/>
                    </a:ln>
                    <a:solidFill>
                      <a:srgbClr val="44546A"/>
                    </a:solidFill>
                    <a:effectLst/>
                    <a:uLnTx/>
                    <a:uFillTx/>
                    <a:ea typeface="宋体" panose="02010600030101010101" pitchFamily="2" charset="-122"/>
                  </a:rPr>
                  <a:t>AI</a:t>
                </a:r>
                <a:r>
                  <a:rPr kumimoji="0" lang="zh-CN" altLang="en-US" sz="2000" b="1" i="0" u="none" strike="noStrike" kern="0" cap="none" spc="0" normalizeH="0" baseline="0" noProof="0" dirty="0">
                    <a:ln>
                      <a:noFill/>
                    </a:ln>
                    <a:solidFill>
                      <a:srgbClr val="44546A"/>
                    </a:solidFill>
                    <a:effectLst/>
                    <a:uLnTx/>
                    <a:uFillTx/>
                    <a:ea typeface="宋体" panose="02010600030101010101" pitchFamily="2" charset="-122"/>
                  </a:rPr>
                  <a:t>全面赋能教育，助力教育信息化、智能化</a:t>
                </a:r>
                <a:endParaRPr kumimoji="0" lang="en-US" altLang="zh-CN" sz="2000" b="1" i="0" u="none" strike="noStrike" kern="0" cap="none" spc="0" normalizeH="0" baseline="0" noProof="0" dirty="0">
                  <a:ln>
                    <a:noFill/>
                  </a:ln>
                  <a:solidFill>
                    <a:srgbClr val="44546A"/>
                  </a:solidFill>
                  <a:effectLst/>
                  <a:uLnTx/>
                  <a:uFillTx/>
                  <a:ea typeface="宋体" panose="02010600030101010101" pitchFamily="2" charset="-122"/>
                </a:endParaRPr>
              </a:p>
            </p:txBody>
          </p:sp>
        </p:grpSp>
        <p:cxnSp>
          <p:nvCxnSpPr>
            <p:cNvPr id="16" name="Straight Connector 31">
              <a:extLst>
                <a:ext uri="{FF2B5EF4-FFF2-40B4-BE49-F238E27FC236}">
                  <a16:creationId xmlns="" xmlns:a16="http://schemas.microsoft.com/office/drawing/2014/main" id="{CAA68C98-B215-46E0-A721-BB6E80761378}"/>
                </a:ext>
              </a:extLst>
            </p:cNvPr>
            <p:cNvCxnSpPr/>
            <p:nvPr/>
          </p:nvCxnSpPr>
          <p:spPr>
            <a:xfrm flipH="1">
              <a:off x="3598052" y="4885287"/>
              <a:ext cx="2398" cy="1151467"/>
            </a:xfrm>
            <a:prstGeom prst="line">
              <a:avLst/>
            </a:prstGeom>
            <a:noFill/>
            <a:ln w="25400" cap="sq" cmpd="sng" algn="ctr">
              <a:solidFill>
                <a:srgbClr val="55B4B1"/>
              </a:solidFill>
              <a:prstDash val="solid"/>
              <a:bevel/>
              <a:headEnd type="none"/>
              <a:tailEnd type="none"/>
            </a:ln>
            <a:effectLst/>
          </p:spPr>
        </p:cxnSp>
        <p:sp>
          <p:nvSpPr>
            <p:cNvPr id="17" name="Freeform 463">
              <a:extLst>
                <a:ext uri="{FF2B5EF4-FFF2-40B4-BE49-F238E27FC236}">
                  <a16:creationId xmlns="" xmlns:a16="http://schemas.microsoft.com/office/drawing/2014/main" id="{5C2FF1A2-1154-4C73-A5DC-6128EA507A6A}"/>
                </a:ext>
              </a:extLst>
            </p:cNvPr>
            <p:cNvSpPr>
              <a:spLocks noEditPoints="1"/>
            </p:cNvSpPr>
            <p:nvPr/>
          </p:nvSpPr>
          <p:spPr bwMode="auto">
            <a:xfrm>
              <a:off x="2392915" y="5270779"/>
              <a:ext cx="783754" cy="630417"/>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uk-UA" sz="1400" b="0" i="0" u="none" strike="noStrike" kern="0" cap="none" spc="0" normalizeH="0" baseline="0" noProof="0">
                <a:ln>
                  <a:noFill/>
                </a:ln>
                <a:solidFill>
                  <a:prstClr val="black"/>
                </a:solidFill>
                <a:effectLst/>
                <a:uLnTx/>
                <a:uFillTx/>
              </a:endParaRPr>
            </a:p>
          </p:txBody>
        </p:sp>
      </p:grpSp>
      <p:grpSp>
        <p:nvGrpSpPr>
          <p:cNvPr id="20" name="组 27">
            <a:extLst>
              <a:ext uri="{FF2B5EF4-FFF2-40B4-BE49-F238E27FC236}">
                <a16:creationId xmlns="" xmlns:a16="http://schemas.microsoft.com/office/drawing/2014/main" id="{08B8A445-AB51-462A-A378-BED1117EACD7}"/>
              </a:ext>
            </a:extLst>
          </p:cNvPr>
          <p:cNvGrpSpPr/>
          <p:nvPr/>
        </p:nvGrpSpPr>
        <p:grpSpPr>
          <a:xfrm>
            <a:off x="1003299" y="5354054"/>
            <a:ext cx="10716583" cy="1341167"/>
            <a:chOff x="956001" y="4849550"/>
            <a:chExt cx="10716583" cy="1341167"/>
          </a:xfrm>
        </p:grpSpPr>
        <p:grpSp>
          <p:nvGrpSpPr>
            <p:cNvPr id="21" name="Group 10">
              <a:extLst>
                <a:ext uri="{FF2B5EF4-FFF2-40B4-BE49-F238E27FC236}">
                  <a16:creationId xmlns="" xmlns:a16="http://schemas.microsoft.com/office/drawing/2014/main" id="{EDBD59A9-2149-4159-8822-B90B406C9E82}"/>
                </a:ext>
              </a:extLst>
            </p:cNvPr>
            <p:cNvGrpSpPr/>
            <p:nvPr/>
          </p:nvGrpSpPr>
          <p:grpSpPr>
            <a:xfrm>
              <a:off x="2161138" y="4849550"/>
              <a:ext cx="9511446" cy="1341167"/>
              <a:chOff x="3598052" y="6864799"/>
              <a:chExt cx="9511446" cy="1341167"/>
            </a:xfrm>
          </p:grpSpPr>
          <p:grpSp>
            <p:nvGrpSpPr>
              <p:cNvPr id="23" name="Group 5">
                <a:extLst>
                  <a:ext uri="{FF2B5EF4-FFF2-40B4-BE49-F238E27FC236}">
                    <a16:creationId xmlns="" xmlns:a16="http://schemas.microsoft.com/office/drawing/2014/main" id="{44820E5C-0730-4DD6-9A69-C7B0704623E3}"/>
                  </a:ext>
                </a:extLst>
              </p:cNvPr>
              <p:cNvGrpSpPr/>
              <p:nvPr/>
            </p:nvGrpSpPr>
            <p:grpSpPr>
              <a:xfrm>
                <a:off x="3807191" y="6864799"/>
                <a:ext cx="9302307" cy="1280336"/>
                <a:chOff x="3807191" y="6864799"/>
                <a:chExt cx="9302307" cy="1280336"/>
              </a:xfrm>
            </p:grpSpPr>
            <p:sp>
              <p:nvSpPr>
                <p:cNvPr id="25" name="TextBox 34">
                  <a:extLst>
                    <a:ext uri="{FF2B5EF4-FFF2-40B4-BE49-F238E27FC236}">
                      <a16:creationId xmlns="" xmlns:a16="http://schemas.microsoft.com/office/drawing/2014/main" id="{3AAC8A29-835D-449F-9644-F497874DB184}"/>
                    </a:ext>
                  </a:extLst>
                </p:cNvPr>
                <p:cNvSpPr txBox="1"/>
                <p:nvPr/>
              </p:nvSpPr>
              <p:spPr>
                <a:xfrm>
                  <a:off x="3807191" y="6864799"/>
                  <a:ext cx="759293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our </a:t>
                  </a:r>
                  <a:r>
                    <a:rPr kumimoji="0" lang="en-US" sz="2800" b="0" i="0" u="none" strike="noStrike" kern="0" cap="none" spc="0" normalizeH="0" baseline="0" noProof="0" dirty="0">
                      <a:ln>
                        <a:noFill/>
                      </a:ln>
                      <a:solidFill>
                        <a:srgbClr val="55B4B1"/>
                      </a:solidFill>
                      <a:effectLst/>
                      <a:uLnTx/>
                      <a:uFillTx/>
                    </a:rPr>
                    <a:t>strategy</a:t>
                  </a:r>
                  <a:endParaRPr kumimoji="0" lang="uk-UA" sz="2800" b="0" i="0" u="none" strike="noStrike" kern="0" cap="none" spc="0" normalizeH="0" baseline="0" noProof="0" dirty="0">
                    <a:ln>
                      <a:noFill/>
                    </a:ln>
                    <a:solidFill>
                      <a:srgbClr val="55B4B1"/>
                    </a:solidFill>
                    <a:effectLst/>
                    <a:uLnTx/>
                    <a:uFillTx/>
                  </a:endParaRPr>
                </a:p>
              </p:txBody>
            </p:sp>
            <p:sp>
              <p:nvSpPr>
                <p:cNvPr id="26" name="TextBox 35">
                  <a:extLst>
                    <a:ext uri="{FF2B5EF4-FFF2-40B4-BE49-F238E27FC236}">
                      <a16:creationId xmlns="" xmlns:a16="http://schemas.microsoft.com/office/drawing/2014/main" id="{F4296B41-FC6B-4182-B3AF-1C266F6E4F65}"/>
                    </a:ext>
                  </a:extLst>
                </p:cNvPr>
                <p:cNvSpPr txBox="1"/>
                <p:nvPr/>
              </p:nvSpPr>
              <p:spPr>
                <a:xfrm>
                  <a:off x="3863163" y="7437249"/>
                  <a:ext cx="9246335" cy="707886"/>
                </a:xfrm>
                <a:prstGeom prst="rect">
                  <a:avLst/>
                </a:prstGeom>
                <a:noFill/>
              </p:spPr>
              <p:txBody>
                <a:bodyPr wrap="square" rtlCol="0">
                  <a:spAutoFit/>
                </a:bodyPr>
                <a:lstStyle/>
                <a:p>
                  <a:pPr marL="457200" marR="0" lvl="0" indent="-457200" defTabSz="914400" eaLnBrk="1" fontAlgn="auto" latinLnBrk="0" hangingPunct="1">
                    <a:lnSpc>
                      <a:spcPct val="100000"/>
                    </a:lnSpc>
                    <a:spcBef>
                      <a:spcPts val="0"/>
                    </a:spcBef>
                    <a:spcAft>
                      <a:spcPts val="0"/>
                    </a:spcAft>
                    <a:buClrTx/>
                    <a:buSzTx/>
                    <a:buFontTx/>
                    <a:buChar char="-"/>
                    <a:tabLst/>
                    <a:defRPr/>
                  </a:pPr>
                  <a:r>
                    <a:rPr lang="zh-CN" altLang="en-US" sz="2000" b="1" kern="0" dirty="0">
                      <a:solidFill>
                        <a:srgbClr val="44546A"/>
                      </a:solidFill>
                      <a:ea typeface="宋体" panose="02010600030101010101" pitchFamily="2" charset="-122"/>
                    </a:rPr>
                    <a:t>贴近教育需求，专业、可持续性的服务</a:t>
                  </a:r>
                  <a:endParaRPr lang="en-US" altLang="zh-CN" sz="2000" b="1" kern="0" dirty="0">
                    <a:solidFill>
                      <a:srgbClr val="44546A"/>
                    </a:solidFill>
                    <a:ea typeface="宋体" panose="02010600030101010101" pitchFamily="2" charset="-122"/>
                  </a:endParaRPr>
                </a:p>
                <a:p>
                  <a:pPr marL="457200" lvl="0" indent="-457200">
                    <a:buFontTx/>
                    <a:buChar char="-"/>
                    <a:defRPr/>
                  </a:pPr>
                  <a:r>
                    <a:rPr lang="zh-CN" altLang="en-US" sz="2000" b="1" kern="0" dirty="0">
                      <a:solidFill>
                        <a:srgbClr val="44546A"/>
                      </a:solidFill>
                      <a:ea typeface="宋体" panose="02010600030101010101" pitchFamily="2" charset="-122"/>
                    </a:rPr>
                    <a:t>小步快跑、快速试错和产品迭代</a:t>
                  </a:r>
                  <a:endParaRPr lang="en-US" altLang="zh-CN" sz="2000" b="1" kern="0" dirty="0">
                    <a:solidFill>
                      <a:srgbClr val="44546A"/>
                    </a:solidFill>
                    <a:ea typeface="宋体" panose="02010600030101010101" pitchFamily="2" charset="-122"/>
                  </a:endParaRPr>
                </a:p>
              </p:txBody>
            </p:sp>
          </p:grpSp>
          <p:cxnSp>
            <p:nvCxnSpPr>
              <p:cNvPr id="24" name="Straight Connector 36">
                <a:extLst>
                  <a:ext uri="{FF2B5EF4-FFF2-40B4-BE49-F238E27FC236}">
                    <a16:creationId xmlns="" xmlns:a16="http://schemas.microsoft.com/office/drawing/2014/main" id="{2D7A08D8-1C58-413C-BC58-48B1D46B6577}"/>
                  </a:ext>
                </a:extLst>
              </p:cNvPr>
              <p:cNvCxnSpPr/>
              <p:nvPr/>
            </p:nvCxnSpPr>
            <p:spPr>
              <a:xfrm flipH="1">
                <a:off x="3598052" y="7011280"/>
                <a:ext cx="2398" cy="1194686"/>
              </a:xfrm>
              <a:prstGeom prst="line">
                <a:avLst/>
              </a:prstGeom>
              <a:noFill/>
              <a:ln w="25400" cap="sq" cmpd="sng" algn="ctr">
                <a:solidFill>
                  <a:srgbClr val="55B4B1"/>
                </a:solidFill>
                <a:prstDash val="solid"/>
                <a:bevel/>
                <a:headEnd type="none"/>
                <a:tailEnd type="none"/>
              </a:ln>
              <a:effectLst/>
            </p:spPr>
          </p:cxnSp>
        </p:grpSp>
        <p:sp>
          <p:nvSpPr>
            <p:cNvPr id="22" name="Freeform 71">
              <a:extLst>
                <a:ext uri="{FF2B5EF4-FFF2-40B4-BE49-F238E27FC236}">
                  <a16:creationId xmlns="" xmlns:a16="http://schemas.microsoft.com/office/drawing/2014/main" id="{8B700A64-86CB-4D2F-B4E8-A75E9939B6CF}"/>
                </a:ext>
              </a:extLst>
            </p:cNvPr>
            <p:cNvSpPr>
              <a:spLocks noEditPoints="1"/>
            </p:cNvSpPr>
            <p:nvPr/>
          </p:nvSpPr>
          <p:spPr bwMode="auto">
            <a:xfrm>
              <a:off x="956001" y="5346981"/>
              <a:ext cx="712109" cy="712109"/>
            </a:xfrm>
            <a:custGeom>
              <a:avLst/>
              <a:gdLst>
                <a:gd name="T0" fmla="*/ 76 w 176"/>
                <a:gd name="T1" fmla="*/ 132 h 176"/>
                <a:gd name="T2" fmla="*/ 76 w 176"/>
                <a:gd name="T3" fmla="*/ 140 h 176"/>
                <a:gd name="T4" fmla="*/ 152 w 176"/>
                <a:gd name="T5" fmla="*/ 136 h 176"/>
                <a:gd name="T6" fmla="*/ 40 w 176"/>
                <a:gd name="T7" fmla="*/ 24 h 176"/>
                <a:gd name="T8" fmla="*/ 24 w 176"/>
                <a:gd name="T9" fmla="*/ 36 h 176"/>
                <a:gd name="T10" fmla="*/ 29 w 176"/>
                <a:gd name="T11" fmla="*/ 56 h 176"/>
                <a:gd name="T12" fmla="*/ 51 w 176"/>
                <a:gd name="T13" fmla="*/ 56 h 176"/>
                <a:gd name="T14" fmla="*/ 56 w 176"/>
                <a:gd name="T15" fmla="*/ 36 h 176"/>
                <a:gd name="T16" fmla="*/ 40 w 176"/>
                <a:gd name="T17" fmla="*/ 24 h 176"/>
                <a:gd name="T18" fmla="*/ 36 w 176"/>
                <a:gd name="T19" fmla="*/ 84 h 176"/>
                <a:gd name="T20" fmla="*/ 33 w 176"/>
                <a:gd name="T21" fmla="*/ 91 h 176"/>
                <a:gd name="T22" fmla="*/ 40 w 176"/>
                <a:gd name="T23" fmla="*/ 96 h 176"/>
                <a:gd name="T24" fmla="*/ 47 w 176"/>
                <a:gd name="T25" fmla="*/ 91 h 176"/>
                <a:gd name="T26" fmla="*/ 44 w 176"/>
                <a:gd name="T27" fmla="*/ 84 h 176"/>
                <a:gd name="T28" fmla="*/ 44 w 176"/>
                <a:gd name="T29" fmla="*/ 132 h 176"/>
                <a:gd name="T30" fmla="*/ 36 w 176"/>
                <a:gd name="T31" fmla="*/ 132 h 176"/>
                <a:gd name="T32" fmla="*/ 33 w 176"/>
                <a:gd name="T33" fmla="*/ 139 h 176"/>
                <a:gd name="T34" fmla="*/ 40 w 176"/>
                <a:gd name="T35" fmla="*/ 144 h 176"/>
                <a:gd name="T36" fmla="*/ 47 w 176"/>
                <a:gd name="T37" fmla="*/ 139 h 176"/>
                <a:gd name="T38" fmla="*/ 44 w 176"/>
                <a:gd name="T39" fmla="*/ 132 h 176"/>
                <a:gd name="T40" fmla="*/ 76 w 176"/>
                <a:gd name="T41" fmla="*/ 84 h 176"/>
                <a:gd name="T42" fmla="*/ 76 w 176"/>
                <a:gd name="T43" fmla="*/ 92 h 176"/>
                <a:gd name="T44" fmla="*/ 152 w 176"/>
                <a:gd name="T45" fmla="*/ 88 h 176"/>
                <a:gd name="T46" fmla="*/ 160 w 176"/>
                <a:gd name="T47" fmla="*/ 0 h 176"/>
                <a:gd name="T48" fmla="*/ 0 w 176"/>
                <a:gd name="T49" fmla="*/ 16 h 176"/>
                <a:gd name="T50" fmla="*/ 16 w 176"/>
                <a:gd name="T51" fmla="*/ 176 h 176"/>
                <a:gd name="T52" fmla="*/ 176 w 176"/>
                <a:gd name="T53" fmla="*/ 160 h 176"/>
                <a:gd name="T54" fmla="*/ 160 w 176"/>
                <a:gd name="T55" fmla="*/ 0 h 176"/>
                <a:gd name="T56" fmla="*/ 160 w 176"/>
                <a:gd name="T57" fmla="*/ 168 h 176"/>
                <a:gd name="T58" fmla="*/ 8 w 176"/>
                <a:gd name="T59" fmla="*/ 160 h 176"/>
                <a:gd name="T60" fmla="*/ 16 w 176"/>
                <a:gd name="T61" fmla="*/ 8 h 176"/>
                <a:gd name="T62" fmla="*/ 168 w 176"/>
                <a:gd name="T63" fmla="*/ 16 h 176"/>
                <a:gd name="T64" fmla="*/ 148 w 176"/>
                <a:gd name="T65" fmla="*/ 36 h 176"/>
                <a:gd name="T66" fmla="*/ 72 w 176"/>
                <a:gd name="T67" fmla="*/ 40 h 176"/>
                <a:gd name="T68" fmla="*/ 148 w 176"/>
                <a:gd name="T69" fmla="*/ 44 h 176"/>
                <a:gd name="T70" fmla="*/ 148 w 176"/>
                <a:gd name="T71"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32"/>
                  </a:moveTo>
                  <a:cubicBezTo>
                    <a:pt x="76" y="132"/>
                    <a:pt x="76" y="132"/>
                    <a:pt x="76" y="132"/>
                  </a:cubicBezTo>
                  <a:cubicBezTo>
                    <a:pt x="74" y="132"/>
                    <a:pt x="72" y="134"/>
                    <a:pt x="72" y="136"/>
                  </a:cubicBezTo>
                  <a:cubicBezTo>
                    <a:pt x="72" y="138"/>
                    <a:pt x="74" y="140"/>
                    <a:pt x="76" y="140"/>
                  </a:cubicBezTo>
                  <a:cubicBezTo>
                    <a:pt x="148" y="140"/>
                    <a:pt x="148" y="140"/>
                    <a:pt x="148" y="140"/>
                  </a:cubicBezTo>
                  <a:cubicBezTo>
                    <a:pt x="150" y="140"/>
                    <a:pt x="152" y="138"/>
                    <a:pt x="152" y="136"/>
                  </a:cubicBezTo>
                  <a:cubicBezTo>
                    <a:pt x="152" y="134"/>
                    <a:pt x="150" y="132"/>
                    <a:pt x="148" y="132"/>
                  </a:cubicBezTo>
                  <a:moveTo>
                    <a:pt x="40" y="24"/>
                  </a:moveTo>
                  <a:cubicBezTo>
                    <a:pt x="36" y="36"/>
                    <a:pt x="36" y="36"/>
                    <a:pt x="36" y="36"/>
                  </a:cubicBezTo>
                  <a:cubicBezTo>
                    <a:pt x="24" y="36"/>
                    <a:pt x="24" y="36"/>
                    <a:pt x="24" y="36"/>
                  </a:cubicBezTo>
                  <a:cubicBezTo>
                    <a:pt x="33" y="43"/>
                    <a:pt x="33" y="43"/>
                    <a:pt x="33" y="43"/>
                  </a:cubicBezTo>
                  <a:cubicBezTo>
                    <a:pt x="29" y="56"/>
                    <a:pt x="29" y="56"/>
                    <a:pt x="29" y="56"/>
                  </a:cubicBezTo>
                  <a:cubicBezTo>
                    <a:pt x="40" y="48"/>
                    <a:pt x="40" y="48"/>
                    <a:pt x="40" y="48"/>
                  </a:cubicBezTo>
                  <a:cubicBezTo>
                    <a:pt x="51" y="56"/>
                    <a:pt x="51" y="56"/>
                    <a:pt x="51" y="56"/>
                  </a:cubicBezTo>
                  <a:cubicBezTo>
                    <a:pt x="47" y="43"/>
                    <a:pt x="47" y="43"/>
                    <a:pt x="47" y="43"/>
                  </a:cubicBezTo>
                  <a:cubicBezTo>
                    <a:pt x="56" y="36"/>
                    <a:pt x="56" y="36"/>
                    <a:pt x="56" y="36"/>
                  </a:cubicBezTo>
                  <a:cubicBezTo>
                    <a:pt x="44" y="36"/>
                    <a:pt x="44" y="36"/>
                    <a:pt x="44" y="36"/>
                  </a:cubicBezTo>
                  <a:lnTo>
                    <a:pt x="40" y="24"/>
                  </a:lnTo>
                  <a:close/>
                  <a:moveTo>
                    <a:pt x="40" y="72"/>
                  </a:moveTo>
                  <a:cubicBezTo>
                    <a:pt x="36" y="84"/>
                    <a:pt x="36" y="84"/>
                    <a:pt x="36" y="84"/>
                  </a:cubicBezTo>
                  <a:cubicBezTo>
                    <a:pt x="24" y="84"/>
                    <a:pt x="24" y="84"/>
                    <a:pt x="24" y="84"/>
                  </a:cubicBezTo>
                  <a:cubicBezTo>
                    <a:pt x="33" y="91"/>
                    <a:pt x="33" y="91"/>
                    <a:pt x="33" y="91"/>
                  </a:cubicBezTo>
                  <a:cubicBezTo>
                    <a:pt x="29" y="104"/>
                    <a:pt x="29" y="104"/>
                    <a:pt x="29" y="104"/>
                  </a:cubicBezTo>
                  <a:cubicBezTo>
                    <a:pt x="40" y="96"/>
                    <a:pt x="40" y="96"/>
                    <a:pt x="40" y="96"/>
                  </a:cubicBezTo>
                  <a:cubicBezTo>
                    <a:pt x="51" y="104"/>
                    <a:pt x="51" y="104"/>
                    <a:pt x="51" y="104"/>
                  </a:cubicBezTo>
                  <a:cubicBezTo>
                    <a:pt x="47" y="91"/>
                    <a:pt x="47" y="91"/>
                    <a:pt x="47" y="91"/>
                  </a:cubicBezTo>
                  <a:cubicBezTo>
                    <a:pt x="56" y="84"/>
                    <a:pt x="56" y="84"/>
                    <a:pt x="56" y="84"/>
                  </a:cubicBezTo>
                  <a:cubicBezTo>
                    <a:pt x="44" y="84"/>
                    <a:pt x="44" y="84"/>
                    <a:pt x="44" y="84"/>
                  </a:cubicBezTo>
                  <a:lnTo>
                    <a:pt x="40" y="72"/>
                  </a:lnTo>
                  <a:close/>
                  <a:moveTo>
                    <a:pt x="44" y="132"/>
                  </a:moveTo>
                  <a:cubicBezTo>
                    <a:pt x="40" y="120"/>
                    <a:pt x="40" y="120"/>
                    <a:pt x="40" y="120"/>
                  </a:cubicBezTo>
                  <a:cubicBezTo>
                    <a:pt x="36" y="132"/>
                    <a:pt x="36" y="132"/>
                    <a:pt x="36" y="132"/>
                  </a:cubicBezTo>
                  <a:cubicBezTo>
                    <a:pt x="24" y="132"/>
                    <a:pt x="24" y="132"/>
                    <a:pt x="24" y="132"/>
                  </a:cubicBezTo>
                  <a:cubicBezTo>
                    <a:pt x="33" y="139"/>
                    <a:pt x="33" y="139"/>
                    <a:pt x="33" y="139"/>
                  </a:cubicBezTo>
                  <a:cubicBezTo>
                    <a:pt x="29" y="152"/>
                    <a:pt x="29" y="152"/>
                    <a:pt x="29" y="152"/>
                  </a:cubicBezTo>
                  <a:cubicBezTo>
                    <a:pt x="40" y="144"/>
                    <a:pt x="40" y="144"/>
                    <a:pt x="40" y="144"/>
                  </a:cubicBezTo>
                  <a:cubicBezTo>
                    <a:pt x="51" y="152"/>
                    <a:pt x="51" y="152"/>
                    <a:pt x="51" y="152"/>
                  </a:cubicBezTo>
                  <a:cubicBezTo>
                    <a:pt x="47" y="139"/>
                    <a:pt x="47" y="139"/>
                    <a:pt x="47" y="139"/>
                  </a:cubicBezTo>
                  <a:cubicBezTo>
                    <a:pt x="56" y="132"/>
                    <a:pt x="56" y="132"/>
                    <a:pt x="56" y="132"/>
                  </a:cubicBezTo>
                  <a:lnTo>
                    <a:pt x="44" y="132"/>
                  </a:lnTo>
                  <a:close/>
                  <a:moveTo>
                    <a:pt x="148" y="84"/>
                  </a:moveTo>
                  <a:cubicBezTo>
                    <a:pt x="76" y="84"/>
                    <a:pt x="76" y="84"/>
                    <a:pt x="76" y="84"/>
                  </a:cubicBezTo>
                  <a:cubicBezTo>
                    <a:pt x="74" y="84"/>
                    <a:pt x="72" y="86"/>
                    <a:pt x="72" y="88"/>
                  </a:cubicBezTo>
                  <a:cubicBezTo>
                    <a:pt x="72" y="90"/>
                    <a:pt x="74" y="92"/>
                    <a:pt x="76" y="92"/>
                  </a:cubicBezTo>
                  <a:cubicBezTo>
                    <a:pt x="148" y="92"/>
                    <a:pt x="148" y="92"/>
                    <a:pt x="148" y="92"/>
                  </a:cubicBezTo>
                  <a:cubicBezTo>
                    <a:pt x="150" y="92"/>
                    <a:pt x="152" y="90"/>
                    <a:pt x="152" y="88"/>
                  </a:cubicBezTo>
                  <a:cubicBezTo>
                    <a:pt x="152" y="86"/>
                    <a:pt x="150" y="84"/>
                    <a:pt x="148" y="84"/>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36"/>
                  </a:moveTo>
                  <a:cubicBezTo>
                    <a:pt x="76" y="36"/>
                    <a:pt x="76" y="36"/>
                    <a:pt x="76" y="36"/>
                  </a:cubicBezTo>
                  <a:cubicBezTo>
                    <a:pt x="74" y="36"/>
                    <a:pt x="72" y="38"/>
                    <a:pt x="72" y="40"/>
                  </a:cubicBezTo>
                  <a:cubicBezTo>
                    <a:pt x="72" y="42"/>
                    <a:pt x="74" y="44"/>
                    <a:pt x="76" y="44"/>
                  </a:cubicBezTo>
                  <a:cubicBezTo>
                    <a:pt x="148" y="44"/>
                    <a:pt x="148" y="44"/>
                    <a:pt x="148" y="44"/>
                  </a:cubicBezTo>
                  <a:cubicBezTo>
                    <a:pt x="150" y="44"/>
                    <a:pt x="152" y="42"/>
                    <a:pt x="152" y="40"/>
                  </a:cubicBezTo>
                  <a:cubicBezTo>
                    <a:pt x="152" y="38"/>
                    <a:pt x="150" y="36"/>
                    <a:pt x="148" y="36"/>
                  </a:cubicBezTo>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uk-UA"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0334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b="1" dirty="0">
                <a:solidFill>
                  <a:prstClr val="white"/>
                </a:solidFill>
                <a:latin typeface="Calibri"/>
                <a:ea typeface="微软雅黑"/>
              </a:rPr>
              <a:t>1</a:t>
            </a:r>
            <a:endParaRPr kumimoji="0" lang="zh-CN" altLang="en-US" sz="4400" b="1" i="0" u="none" strike="noStrike" kern="1200" cap="none" spc="0" normalizeH="0" baseline="0" noProof="0" dirty="0">
              <a:ln>
                <a:noFill/>
              </a:ln>
              <a:solidFill>
                <a:prstClr val="white"/>
              </a:solidFill>
              <a:effectLst/>
              <a:uLnTx/>
              <a:uFillTx/>
              <a:latin typeface="Calibri"/>
              <a:ea typeface="微软雅黑"/>
              <a:cs typeface="+mn-cs"/>
            </a:endParaRPr>
          </a:p>
        </p:txBody>
      </p:sp>
      <p:grpSp>
        <p:nvGrpSpPr>
          <p:cNvPr id="41" name="组 57">
            <a:extLst>
              <a:ext uri="{FF2B5EF4-FFF2-40B4-BE49-F238E27FC236}">
                <a16:creationId xmlns="" xmlns:a16="http://schemas.microsoft.com/office/drawing/2014/main" id="{575C079C-C0D5-4DB3-A098-B7848AA79B01}"/>
              </a:ext>
            </a:extLst>
          </p:cNvPr>
          <p:cNvGrpSpPr/>
          <p:nvPr/>
        </p:nvGrpSpPr>
        <p:grpSpPr>
          <a:xfrm>
            <a:off x="1118486" y="1292772"/>
            <a:ext cx="10225891" cy="5428703"/>
            <a:chOff x="774691" y="951781"/>
            <a:chExt cx="11216026" cy="5769694"/>
          </a:xfrm>
          <a:solidFill>
            <a:srgbClr val="86C166"/>
          </a:solidFill>
        </p:grpSpPr>
        <p:sp>
          <p:nvSpPr>
            <p:cNvPr id="42" name="椭圆 41">
              <a:extLst>
                <a:ext uri="{FF2B5EF4-FFF2-40B4-BE49-F238E27FC236}">
                  <a16:creationId xmlns="" xmlns:a16="http://schemas.microsoft.com/office/drawing/2014/main" id="{A06842C1-62CB-48B6-BC07-3088AF653980}"/>
                </a:ext>
              </a:extLst>
            </p:cNvPr>
            <p:cNvSpPr/>
            <p:nvPr/>
          </p:nvSpPr>
          <p:spPr>
            <a:xfrm>
              <a:off x="774691" y="951781"/>
              <a:ext cx="5769694" cy="5769694"/>
            </a:xfrm>
            <a:prstGeom prst="ellipse">
              <a:avLst/>
            </a:prstGeom>
            <a:grpFill/>
            <a:ln w="12700" cap="flat" cmpd="sng" algn="ctr">
              <a:noFill/>
              <a:prstDash val="solid"/>
              <a:miter lim="800000"/>
            </a:ln>
            <a:effectLst>
              <a:outerShdw blurRad="63500" sx="102000" sy="102000" algn="ctr" rotWithShape="0">
                <a:prstClr val="black">
                  <a:alpha val="40000"/>
                </a:prstClr>
              </a:outerShdw>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文本框 42">
              <a:extLst>
                <a:ext uri="{FF2B5EF4-FFF2-40B4-BE49-F238E27FC236}">
                  <a16:creationId xmlns="" xmlns:a16="http://schemas.microsoft.com/office/drawing/2014/main" id="{CC456680-5DBB-4B72-865E-8BE26797F034}"/>
                </a:ext>
              </a:extLst>
            </p:cNvPr>
            <p:cNvSpPr txBox="1"/>
            <p:nvPr/>
          </p:nvSpPr>
          <p:spPr>
            <a:xfrm>
              <a:off x="2938490" y="1380517"/>
              <a:ext cx="1442090" cy="392531"/>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rPr>
                <a:t>AI</a:t>
              </a:r>
              <a:r>
                <a:rPr kumimoji="1" lang="zh-CN" altLang="en-US" b="1" kern="0" dirty="0">
                  <a:solidFill>
                    <a:prstClr val="white"/>
                  </a:solidFill>
                  <a:ea typeface="宋体" panose="02010600030101010101" pitchFamily="2" charset="-122"/>
                </a:rPr>
                <a:t>教育</a:t>
              </a:r>
              <a:r>
                <a:rPr kumimoji="1" lang="zh-CN" altLang="en-US" sz="1800" b="1" i="0" u="none" strike="noStrike" kern="0" cap="none" spc="0" normalizeH="0" baseline="0" noProof="0" dirty="0">
                  <a:ln>
                    <a:noFill/>
                  </a:ln>
                  <a:solidFill>
                    <a:prstClr val="white"/>
                  </a:solidFill>
                  <a:effectLst/>
                  <a:uLnTx/>
                  <a:uFillTx/>
                  <a:ea typeface="宋体" panose="02010600030101010101" pitchFamily="2" charset="-122"/>
                </a:rPr>
                <a:t>生态</a:t>
              </a:r>
              <a:endPar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endParaRPr>
            </a:p>
          </p:txBody>
        </p:sp>
        <p:sp>
          <p:nvSpPr>
            <p:cNvPr id="45" name="圆角矩形 15">
              <a:extLst>
                <a:ext uri="{FF2B5EF4-FFF2-40B4-BE49-F238E27FC236}">
                  <a16:creationId xmlns="" xmlns:a16="http://schemas.microsoft.com/office/drawing/2014/main" id="{7416A758-2CD2-4EE5-AB7B-4361344302E0}"/>
                </a:ext>
              </a:extLst>
            </p:cNvPr>
            <p:cNvSpPr/>
            <p:nvPr/>
          </p:nvSpPr>
          <p:spPr>
            <a:xfrm>
              <a:off x="6918385" y="1123430"/>
              <a:ext cx="5072332" cy="1161631"/>
            </a:xfrm>
            <a:prstGeom prst="roundRect">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46" name="直线连接符 16">
              <a:extLst>
                <a:ext uri="{FF2B5EF4-FFF2-40B4-BE49-F238E27FC236}">
                  <a16:creationId xmlns="" xmlns:a16="http://schemas.microsoft.com/office/drawing/2014/main" id="{E3092178-F9A6-4E08-8D6A-012D382BE763}"/>
                </a:ext>
              </a:extLst>
            </p:cNvPr>
            <p:cNvCxnSpPr>
              <a:stCxn id="84" idx="6"/>
              <a:endCxn id="72" idx="1"/>
            </p:cNvCxnSpPr>
            <p:nvPr/>
          </p:nvCxnSpPr>
          <p:spPr>
            <a:xfrm flipV="1">
              <a:off x="5630545" y="1704246"/>
              <a:ext cx="1287840" cy="21757"/>
            </a:xfrm>
            <a:prstGeom prst="line">
              <a:avLst/>
            </a:prstGeom>
            <a:grpFill/>
            <a:ln w="6350" cap="flat" cmpd="sng" algn="ctr">
              <a:solidFill>
                <a:srgbClr val="55B4B1"/>
              </a:solidFill>
              <a:prstDash val="dash"/>
              <a:miter lim="800000"/>
            </a:ln>
            <a:effectLst/>
          </p:spPr>
        </p:cxnSp>
        <p:cxnSp>
          <p:nvCxnSpPr>
            <p:cNvPr id="47" name="直线连接符 26">
              <a:extLst>
                <a:ext uri="{FF2B5EF4-FFF2-40B4-BE49-F238E27FC236}">
                  <a16:creationId xmlns="" xmlns:a16="http://schemas.microsoft.com/office/drawing/2014/main" id="{0F973CF4-8CF3-42AC-882A-6F9B8D23A69F}"/>
                </a:ext>
              </a:extLst>
            </p:cNvPr>
            <p:cNvCxnSpPr>
              <a:stCxn id="72" idx="1"/>
              <a:endCxn id="72" idx="3"/>
            </p:cNvCxnSpPr>
            <p:nvPr/>
          </p:nvCxnSpPr>
          <p:spPr>
            <a:xfrm>
              <a:off x="6918385" y="1704246"/>
              <a:ext cx="5072332" cy="0"/>
            </a:xfrm>
            <a:prstGeom prst="line">
              <a:avLst/>
            </a:prstGeom>
            <a:grpFill/>
            <a:ln w="3175" cap="flat" cmpd="sng" algn="ctr">
              <a:solidFill>
                <a:srgbClr val="55B4B1"/>
              </a:solidFill>
              <a:prstDash val="dash"/>
              <a:miter lim="800000"/>
            </a:ln>
            <a:effectLst/>
          </p:spPr>
        </p:cxnSp>
        <p:sp>
          <p:nvSpPr>
            <p:cNvPr id="48" name="文本框 47">
              <a:extLst>
                <a:ext uri="{FF2B5EF4-FFF2-40B4-BE49-F238E27FC236}">
                  <a16:creationId xmlns="" xmlns:a16="http://schemas.microsoft.com/office/drawing/2014/main" id="{BFEC8FC5-355C-4C01-8DF9-205747D73781}"/>
                </a:ext>
              </a:extLst>
            </p:cNvPr>
            <p:cNvSpPr txBox="1"/>
            <p:nvPr/>
          </p:nvSpPr>
          <p:spPr>
            <a:xfrm>
              <a:off x="6928721" y="1261311"/>
              <a:ext cx="1489560" cy="41532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err="1">
                  <a:ln>
                    <a:noFill/>
                  </a:ln>
                  <a:solidFill>
                    <a:prstClr val="black"/>
                  </a:solidFill>
                  <a:effectLst/>
                  <a:uLnTx/>
                  <a:uFillTx/>
                  <a:latin typeface="+mn-ea"/>
                </a:rPr>
                <a:t>AI教育生态</a:t>
              </a:r>
              <a:endParaRPr kumimoji="1" lang="zh-CN" altLang="en-US" sz="1800" b="1" i="0" u="none" strike="noStrike" kern="0" cap="none" spc="0" normalizeH="0" baseline="0" noProof="0" dirty="0">
                <a:ln>
                  <a:noFill/>
                </a:ln>
                <a:solidFill>
                  <a:prstClr val="black"/>
                </a:solidFill>
                <a:effectLst/>
                <a:uLnTx/>
                <a:uFillTx/>
                <a:latin typeface="+mn-ea"/>
              </a:endParaRPr>
            </a:p>
          </p:txBody>
        </p:sp>
        <p:sp>
          <p:nvSpPr>
            <p:cNvPr id="49" name="文本框 48">
              <a:extLst>
                <a:ext uri="{FF2B5EF4-FFF2-40B4-BE49-F238E27FC236}">
                  <a16:creationId xmlns="" xmlns:a16="http://schemas.microsoft.com/office/drawing/2014/main" id="{FF19244E-1579-452E-A7A7-EE1CB581A243}"/>
                </a:ext>
              </a:extLst>
            </p:cNvPr>
            <p:cNvSpPr txBox="1"/>
            <p:nvPr/>
          </p:nvSpPr>
          <p:spPr>
            <a:xfrm>
              <a:off x="7008871" y="1855927"/>
              <a:ext cx="59638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学校</a:t>
              </a:r>
            </a:p>
          </p:txBody>
        </p:sp>
        <p:sp>
          <p:nvSpPr>
            <p:cNvPr id="50" name="文本框 49">
              <a:extLst>
                <a:ext uri="{FF2B5EF4-FFF2-40B4-BE49-F238E27FC236}">
                  <a16:creationId xmlns="" xmlns:a16="http://schemas.microsoft.com/office/drawing/2014/main" id="{A8FE5EA2-0D82-4984-B4B9-39A9C35301DE}"/>
                </a:ext>
              </a:extLst>
            </p:cNvPr>
            <p:cNvSpPr txBox="1"/>
            <p:nvPr/>
          </p:nvSpPr>
          <p:spPr>
            <a:xfrm>
              <a:off x="7563138" y="1855927"/>
              <a:ext cx="59638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老师</a:t>
              </a:r>
            </a:p>
          </p:txBody>
        </p:sp>
        <p:sp>
          <p:nvSpPr>
            <p:cNvPr id="51" name="文本框 50">
              <a:extLst>
                <a:ext uri="{FF2B5EF4-FFF2-40B4-BE49-F238E27FC236}">
                  <a16:creationId xmlns="" xmlns:a16="http://schemas.microsoft.com/office/drawing/2014/main" id="{F5385F42-B827-4B74-BC9E-CAF703DD8081}"/>
                </a:ext>
              </a:extLst>
            </p:cNvPr>
            <p:cNvSpPr txBox="1"/>
            <p:nvPr/>
          </p:nvSpPr>
          <p:spPr>
            <a:xfrm>
              <a:off x="8671669" y="1855927"/>
              <a:ext cx="59638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家长</a:t>
              </a:r>
            </a:p>
          </p:txBody>
        </p:sp>
        <p:sp>
          <p:nvSpPr>
            <p:cNvPr id="52" name="椭圆 51">
              <a:extLst>
                <a:ext uri="{FF2B5EF4-FFF2-40B4-BE49-F238E27FC236}">
                  <a16:creationId xmlns="" xmlns:a16="http://schemas.microsoft.com/office/drawing/2014/main" id="{6721353B-97EE-4BEE-9E52-ACC3493CB13B}"/>
                </a:ext>
              </a:extLst>
            </p:cNvPr>
            <p:cNvSpPr/>
            <p:nvPr/>
          </p:nvSpPr>
          <p:spPr>
            <a:xfrm>
              <a:off x="5458017" y="1639739"/>
              <a:ext cx="172528" cy="172528"/>
            </a:xfrm>
            <a:prstGeom prst="ellipse">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文本框 52">
              <a:extLst>
                <a:ext uri="{FF2B5EF4-FFF2-40B4-BE49-F238E27FC236}">
                  <a16:creationId xmlns="" xmlns:a16="http://schemas.microsoft.com/office/drawing/2014/main" id="{EECE4A53-AA2E-4BB2-9117-C0A6D12EEF49}"/>
                </a:ext>
              </a:extLst>
            </p:cNvPr>
            <p:cNvSpPr txBox="1"/>
            <p:nvPr/>
          </p:nvSpPr>
          <p:spPr>
            <a:xfrm>
              <a:off x="8117403" y="1855927"/>
              <a:ext cx="59638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prstClr val="black"/>
                  </a:solidFill>
                  <a:effectLst/>
                  <a:uLnTx/>
                  <a:uFillTx/>
                  <a:latin typeface="+mn-ea"/>
                </a:rPr>
                <a:t>学生</a:t>
              </a:r>
              <a:endParaRPr kumimoji="1" lang="zh-CN" altLang="en-US" sz="1400" b="0" i="0" u="none" strike="noStrike" kern="0" cap="none" spc="0" normalizeH="0" baseline="0" noProof="0" dirty="0">
                <a:ln>
                  <a:noFill/>
                </a:ln>
                <a:solidFill>
                  <a:prstClr val="black"/>
                </a:solidFill>
                <a:effectLst/>
                <a:uLnTx/>
                <a:uFillTx/>
                <a:latin typeface="+mn-ea"/>
              </a:endParaRPr>
            </a:p>
          </p:txBody>
        </p:sp>
        <p:sp>
          <p:nvSpPr>
            <p:cNvPr id="54" name="文本框 53">
              <a:extLst>
                <a:ext uri="{FF2B5EF4-FFF2-40B4-BE49-F238E27FC236}">
                  <a16:creationId xmlns="" xmlns:a16="http://schemas.microsoft.com/office/drawing/2014/main" id="{D495ED8B-4794-4AB8-B9D9-BEF90676F7E7}"/>
                </a:ext>
              </a:extLst>
            </p:cNvPr>
            <p:cNvSpPr txBox="1"/>
            <p:nvPr/>
          </p:nvSpPr>
          <p:spPr>
            <a:xfrm>
              <a:off x="9225935" y="1855927"/>
              <a:ext cx="99022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培训机构</a:t>
              </a:r>
            </a:p>
          </p:txBody>
        </p:sp>
        <p:sp>
          <p:nvSpPr>
            <p:cNvPr id="55" name="文本框 54">
              <a:extLst>
                <a:ext uri="{FF2B5EF4-FFF2-40B4-BE49-F238E27FC236}">
                  <a16:creationId xmlns="" xmlns:a16="http://schemas.microsoft.com/office/drawing/2014/main" id="{9BD119CE-3AF0-4EC7-ACC7-8F25450B11A4}"/>
                </a:ext>
              </a:extLst>
            </p:cNvPr>
            <p:cNvSpPr txBox="1"/>
            <p:nvPr/>
          </p:nvSpPr>
          <p:spPr>
            <a:xfrm>
              <a:off x="10139273" y="1855927"/>
              <a:ext cx="1187148"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mn-ea"/>
                </a:rPr>
                <a:t>AI</a:t>
              </a:r>
              <a:r>
                <a:rPr kumimoji="1" lang="zh-CN" altLang="en-US" sz="1400" b="0" i="0" u="none" strike="noStrike" kern="0" cap="none" spc="0" normalizeH="0" baseline="0" noProof="0" dirty="0">
                  <a:ln>
                    <a:noFill/>
                  </a:ln>
                  <a:solidFill>
                    <a:prstClr val="black"/>
                  </a:solidFill>
                  <a:effectLst/>
                  <a:uLnTx/>
                  <a:uFillTx/>
                  <a:latin typeface="+mn-ea"/>
                </a:rPr>
                <a:t>从业人员</a:t>
              </a:r>
            </a:p>
          </p:txBody>
        </p:sp>
      </p:grpSp>
      <p:grpSp>
        <p:nvGrpSpPr>
          <p:cNvPr id="56" name="组 58">
            <a:extLst>
              <a:ext uri="{FF2B5EF4-FFF2-40B4-BE49-F238E27FC236}">
                <a16:creationId xmlns="" xmlns:a16="http://schemas.microsoft.com/office/drawing/2014/main" id="{A1DACE38-8A31-438E-9EF9-0807DAEEF331}"/>
              </a:ext>
            </a:extLst>
          </p:cNvPr>
          <p:cNvGrpSpPr/>
          <p:nvPr/>
        </p:nvGrpSpPr>
        <p:grpSpPr>
          <a:xfrm>
            <a:off x="1612264" y="2257822"/>
            <a:ext cx="9787869" cy="4409542"/>
            <a:chOff x="1316280" y="1977448"/>
            <a:chExt cx="10735591" cy="4686517"/>
          </a:xfrm>
          <a:solidFill>
            <a:srgbClr val="86C166"/>
          </a:solidFill>
        </p:grpSpPr>
        <p:sp>
          <p:nvSpPr>
            <p:cNvPr id="57" name="椭圆 56">
              <a:extLst>
                <a:ext uri="{FF2B5EF4-FFF2-40B4-BE49-F238E27FC236}">
                  <a16:creationId xmlns="" xmlns:a16="http://schemas.microsoft.com/office/drawing/2014/main" id="{869781ED-751B-4395-BE66-831B9ECFB925}"/>
                </a:ext>
              </a:extLst>
            </p:cNvPr>
            <p:cNvSpPr/>
            <p:nvPr/>
          </p:nvSpPr>
          <p:spPr>
            <a:xfrm>
              <a:off x="1316280" y="1977448"/>
              <a:ext cx="4686517" cy="4686517"/>
            </a:xfrm>
            <a:prstGeom prst="ellipse">
              <a:avLst/>
            </a:prstGeom>
            <a:grpFill/>
            <a:ln w="12700" cap="flat" cmpd="sng" algn="ctr">
              <a:noFill/>
              <a:prstDash val="solid"/>
              <a:miter lim="800000"/>
            </a:ln>
            <a:effectLst>
              <a:outerShdw blurRad="63500" sx="102000" sy="102000" algn="ctr" rotWithShape="0">
                <a:prstClr val="black">
                  <a:alpha val="40000"/>
                </a:prstClr>
              </a:outerShdw>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8" name="文本框 57">
              <a:extLst>
                <a:ext uri="{FF2B5EF4-FFF2-40B4-BE49-F238E27FC236}">
                  <a16:creationId xmlns="" xmlns:a16="http://schemas.microsoft.com/office/drawing/2014/main" id="{32FC6E44-0313-45D8-A20D-D6B6BBE8719E}"/>
                </a:ext>
              </a:extLst>
            </p:cNvPr>
            <p:cNvSpPr txBox="1"/>
            <p:nvPr/>
          </p:nvSpPr>
          <p:spPr>
            <a:xfrm>
              <a:off x="2938490" y="2816054"/>
              <a:ext cx="1442090" cy="392531"/>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rPr>
                <a:t>AI</a:t>
              </a:r>
              <a:r>
                <a:rPr kumimoji="1" lang="zh-CN" altLang="en-US" b="1" kern="0" dirty="0">
                  <a:solidFill>
                    <a:prstClr val="white"/>
                  </a:solidFill>
                  <a:ea typeface="宋体" panose="02010600030101010101" pitchFamily="2" charset="-122"/>
                </a:rPr>
                <a:t>教育</a:t>
              </a:r>
              <a:r>
                <a:rPr kumimoji="1" lang="zh-CN" altLang="en-US" sz="1800" b="1" i="0" u="none" strike="noStrike" kern="0" cap="none" spc="0" normalizeH="0" baseline="0" noProof="0" dirty="0">
                  <a:ln>
                    <a:noFill/>
                  </a:ln>
                  <a:solidFill>
                    <a:prstClr val="white"/>
                  </a:solidFill>
                  <a:effectLst/>
                  <a:uLnTx/>
                  <a:uFillTx/>
                  <a:ea typeface="宋体" panose="02010600030101010101" pitchFamily="2" charset="-122"/>
                </a:rPr>
                <a:t>服务</a:t>
              </a:r>
              <a:endPar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endParaRPr>
            </a:p>
          </p:txBody>
        </p:sp>
        <p:sp>
          <p:nvSpPr>
            <p:cNvPr id="59" name="圆角矩形 14">
              <a:extLst>
                <a:ext uri="{FF2B5EF4-FFF2-40B4-BE49-F238E27FC236}">
                  <a16:creationId xmlns="" xmlns:a16="http://schemas.microsoft.com/office/drawing/2014/main" id="{704A09C1-6BA1-4F21-958E-2A685E4E5865}"/>
                </a:ext>
              </a:extLst>
            </p:cNvPr>
            <p:cNvSpPr/>
            <p:nvPr/>
          </p:nvSpPr>
          <p:spPr>
            <a:xfrm>
              <a:off x="6979539" y="2430392"/>
              <a:ext cx="5072332" cy="1161631"/>
            </a:xfrm>
            <a:prstGeom prst="roundRect">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0" name="椭圆 59">
              <a:extLst>
                <a:ext uri="{FF2B5EF4-FFF2-40B4-BE49-F238E27FC236}">
                  <a16:creationId xmlns="" xmlns:a16="http://schemas.microsoft.com/office/drawing/2014/main" id="{1D5EE969-4AD7-4E66-BAE7-4DDBC5982903}"/>
                </a:ext>
              </a:extLst>
            </p:cNvPr>
            <p:cNvSpPr/>
            <p:nvPr/>
          </p:nvSpPr>
          <p:spPr>
            <a:xfrm>
              <a:off x="5458017" y="2933958"/>
              <a:ext cx="172528" cy="172528"/>
            </a:xfrm>
            <a:prstGeom prst="ellipse">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2" name="直线连接符 25">
              <a:extLst>
                <a:ext uri="{FF2B5EF4-FFF2-40B4-BE49-F238E27FC236}">
                  <a16:creationId xmlns="" xmlns:a16="http://schemas.microsoft.com/office/drawing/2014/main" id="{229FE7EC-CE84-499F-9D50-AA5FA17892D1}"/>
                </a:ext>
              </a:extLst>
            </p:cNvPr>
            <p:cNvCxnSpPr>
              <a:stCxn id="71" idx="1"/>
              <a:endCxn id="71" idx="3"/>
            </p:cNvCxnSpPr>
            <p:nvPr/>
          </p:nvCxnSpPr>
          <p:spPr>
            <a:xfrm>
              <a:off x="6928721" y="3011208"/>
              <a:ext cx="5072332" cy="0"/>
            </a:xfrm>
            <a:prstGeom prst="line">
              <a:avLst/>
            </a:prstGeom>
            <a:grpFill/>
            <a:ln w="3175" cap="flat" cmpd="sng" algn="ctr">
              <a:solidFill>
                <a:srgbClr val="55B4B1"/>
              </a:solidFill>
              <a:prstDash val="dash"/>
              <a:miter lim="800000"/>
            </a:ln>
            <a:effectLst/>
          </p:spPr>
        </p:cxnSp>
        <p:sp>
          <p:nvSpPr>
            <p:cNvPr id="63" name="文本框 62">
              <a:extLst>
                <a:ext uri="{FF2B5EF4-FFF2-40B4-BE49-F238E27FC236}">
                  <a16:creationId xmlns="" xmlns:a16="http://schemas.microsoft.com/office/drawing/2014/main" id="{D7BA49D6-5ECF-431C-86AF-35239653249A}"/>
                </a:ext>
              </a:extLst>
            </p:cNvPr>
            <p:cNvSpPr txBox="1"/>
            <p:nvPr/>
          </p:nvSpPr>
          <p:spPr>
            <a:xfrm>
              <a:off x="6928721" y="2580518"/>
              <a:ext cx="1489560" cy="3925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black"/>
                  </a:solidFill>
                  <a:effectLst/>
                  <a:uLnTx/>
                  <a:uFillTx/>
                  <a:latin typeface="+mn-ea"/>
                </a:rPr>
                <a:t>AI</a:t>
              </a:r>
              <a:r>
                <a:rPr kumimoji="1" lang="zh-CN" altLang="en-US" sz="1800" b="1" i="0" u="none" strike="noStrike" kern="0" cap="none" spc="0" normalizeH="0" baseline="0" noProof="0" dirty="0">
                  <a:ln>
                    <a:noFill/>
                  </a:ln>
                  <a:solidFill>
                    <a:prstClr val="black"/>
                  </a:solidFill>
                  <a:effectLst/>
                  <a:uLnTx/>
                  <a:uFillTx/>
                  <a:latin typeface="+mn-ea"/>
                </a:rPr>
                <a:t>教育服务</a:t>
              </a:r>
            </a:p>
          </p:txBody>
        </p:sp>
        <p:sp>
          <p:nvSpPr>
            <p:cNvPr id="64" name="文本框 63">
              <a:extLst>
                <a:ext uri="{FF2B5EF4-FFF2-40B4-BE49-F238E27FC236}">
                  <a16:creationId xmlns="" xmlns:a16="http://schemas.microsoft.com/office/drawing/2014/main" id="{CDB8AA20-BA3A-43FD-A7D1-77CB4CCFF6C3}"/>
                </a:ext>
              </a:extLst>
            </p:cNvPr>
            <p:cNvSpPr txBox="1"/>
            <p:nvPr/>
          </p:nvSpPr>
          <p:spPr>
            <a:xfrm>
              <a:off x="7008870" y="3168928"/>
              <a:ext cx="138406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商汤杯</a:t>
              </a:r>
              <a:r>
                <a:rPr kumimoji="1" lang="en-US" altLang="zh-CN" sz="1400" b="0" i="0" u="none" strike="noStrike" kern="0" cap="none" spc="0" normalizeH="0" baseline="0" noProof="0" dirty="0">
                  <a:ln>
                    <a:noFill/>
                  </a:ln>
                  <a:solidFill>
                    <a:prstClr val="black"/>
                  </a:solidFill>
                  <a:effectLst/>
                  <a:uLnTx/>
                  <a:uFillTx/>
                  <a:latin typeface="+mn-ea"/>
                </a:rPr>
                <a:t>AI</a:t>
              </a:r>
              <a:r>
                <a:rPr kumimoji="1" lang="zh-CN" altLang="en-US" sz="1400" b="0" i="0" u="none" strike="noStrike" kern="0" cap="none" spc="0" normalizeH="0" baseline="0" noProof="0" dirty="0">
                  <a:ln>
                    <a:noFill/>
                  </a:ln>
                  <a:solidFill>
                    <a:prstClr val="black"/>
                  </a:solidFill>
                  <a:effectLst/>
                  <a:uLnTx/>
                  <a:uFillTx/>
                  <a:latin typeface="+mn-ea"/>
                </a:rPr>
                <a:t>竞赛</a:t>
              </a:r>
            </a:p>
          </p:txBody>
        </p:sp>
        <p:sp>
          <p:nvSpPr>
            <p:cNvPr id="65" name="文本框 64">
              <a:extLst>
                <a:ext uri="{FF2B5EF4-FFF2-40B4-BE49-F238E27FC236}">
                  <a16:creationId xmlns="" xmlns:a16="http://schemas.microsoft.com/office/drawing/2014/main" id="{D3778803-087E-43B3-AF9D-FD35D45F0120}"/>
                </a:ext>
              </a:extLst>
            </p:cNvPr>
            <p:cNvSpPr txBox="1"/>
            <p:nvPr/>
          </p:nvSpPr>
          <p:spPr>
            <a:xfrm>
              <a:off x="8255245" y="3168927"/>
              <a:ext cx="1187148"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商汤</a:t>
              </a:r>
              <a:r>
                <a:rPr kumimoji="1" lang="en-US" altLang="zh-CN" sz="1400" b="0" i="0" u="none" strike="noStrike" kern="0" cap="none" spc="0" normalizeH="0" baseline="0" noProof="0" dirty="0">
                  <a:ln>
                    <a:noFill/>
                  </a:ln>
                  <a:solidFill>
                    <a:prstClr val="black"/>
                  </a:solidFill>
                  <a:effectLst/>
                  <a:uLnTx/>
                  <a:uFillTx/>
                  <a:latin typeface="+mn-ea"/>
                </a:rPr>
                <a:t>AI</a:t>
              </a:r>
              <a:r>
                <a:rPr kumimoji="1" lang="zh-CN" altLang="en-US" sz="1400" b="0" i="0" u="none" strike="noStrike" kern="0" cap="none" spc="0" normalizeH="0" baseline="0" noProof="0" dirty="0">
                  <a:ln>
                    <a:noFill/>
                  </a:ln>
                  <a:solidFill>
                    <a:prstClr val="black"/>
                  </a:solidFill>
                  <a:effectLst/>
                  <a:uLnTx/>
                  <a:uFillTx/>
                  <a:latin typeface="+mn-ea"/>
                </a:rPr>
                <a:t>认证</a:t>
              </a:r>
            </a:p>
          </p:txBody>
        </p:sp>
        <p:sp>
          <p:nvSpPr>
            <p:cNvPr id="66" name="文本框 65">
              <a:extLst>
                <a:ext uri="{FF2B5EF4-FFF2-40B4-BE49-F238E27FC236}">
                  <a16:creationId xmlns="" xmlns:a16="http://schemas.microsoft.com/office/drawing/2014/main" id="{E5A8D6D6-2045-49FE-95D9-FB9768DD2E1D}"/>
                </a:ext>
              </a:extLst>
            </p:cNvPr>
            <p:cNvSpPr txBox="1"/>
            <p:nvPr/>
          </p:nvSpPr>
          <p:spPr>
            <a:xfrm>
              <a:off x="9322084" y="3169768"/>
              <a:ext cx="1187148"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mn-ea"/>
                </a:rPr>
                <a:t>AI</a:t>
              </a:r>
              <a:r>
                <a:rPr kumimoji="1" lang="zh-CN" altLang="en-US" sz="1400" b="0" i="0" u="none" strike="noStrike" kern="0" cap="none" spc="0" normalizeH="0" baseline="0" noProof="0" dirty="0">
                  <a:ln>
                    <a:noFill/>
                  </a:ln>
                  <a:solidFill>
                    <a:prstClr val="black"/>
                  </a:solidFill>
                  <a:effectLst/>
                  <a:uLnTx/>
                  <a:uFillTx/>
                  <a:latin typeface="+mn-ea"/>
                </a:rPr>
                <a:t>教师培训</a:t>
              </a:r>
            </a:p>
          </p:txBody>
        </p:sp>
      </p:grpSp>
      <p:grpSp>
        <p:nvGrpSpPr>
          <p:cNvPr id="67" name="组 59">
            <a:extLst>
              <a:ext uri="{FF2B5EF4-FFF2-40B4-BE49-F238E27FC236}">
                <a16:creationId xmlns="" xmlns:a16="http://schemas.microsoft.com/office/drawing/2014/main" id="{24C26625-AB80-4A9D-8FBD-5405ECD0A974}"/>
              </a:ext>
            </a:extLst>
          </p:cNvPr>
          <p:cNvGrpSpPr/>
          <p:nvPr/>
        </p:nvGrpSpPr>
        <p:grpSpPr>
          <a:xfrm>
            <a:off x="2276619" y="3629054"/>
            <a:ext cx="9077182" cy="3038310"/>
            <a:chOff x="2044962" y="3434811"/>
            <a:chExt cx="9956091" cy="3229154"/>
          </a:xfrm>
          <a:solidFill>
            <a:srgbClr val="86C166"/>
          </a:solidFill>
        </p:grpSpPr>
        <p:sp>
          <p:nvSpPr>
            <p:cNvPr id="68" name="椭圆 67">
              <a:extLst>
                <a:ext uri="{FF2B5EF4-FFF2-40B4-BE49-F238E27FC236}">
                  <a16:creationId xmlns="" xmlns:a16="http://schemas.microsoft.com/office/drawing/2014/main" id="{32CBD7D9-9F99-4981-AF57-72A754A036DE}"/>
                </a:ext>
              </a:extLst>
            </p:cNvPr>
            <p:cNvSpPr/>
            <p:nvPr/>
          </p:nvSpPr>
          <p:spPr>
            <a:xfrm>
              <a:off x="2044962" y="3434811"/>
              <a:ext cx="3229154" cy="3229154"/>
            </a:xfrm>
            <a:prstGeom prst="ellipse">
              <a:avLst/>
            </a:prstGeom>
            <a:grpFill/>
            <a:ln w="12700" cap="flat" cmpd="sng" algn="ctr">
              <a:noFill/>
              <a:prstDash val="solid"/>
              <a:miter lim="800000"/>
            </a:ln>
            <a:effectLst>
              <a:outerShdw blurRad="63500" sx="102000" sy="102000" algn="ctr" rotWithShape="0">
                <a:prstClr val="black">
                  <a:alpha val="40000"/>
                </a:prstClr>
              </a:outerShdw>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文本框 68">
              <a:extLst>
                <a:ext uri="{FF2B5EF4-FFF2-40B4-BE49-F238E27FC236}">
                  <a16:creationId xmlns="" xmlns:a16="http://schemas.microsoft.com/office/drawing/2014/main" id="{C84E2717-3E50-4A97-9124-3348A15B9321}"/>
                </a:ext>
              </a:extLst>
            </p:cNvPr>
            <p:cNvSpPr txBox="1"/>
            <p:nvPr/>
          </p:nvSpPr>
          <p:spPr>
            <a:xfrm>
              <a:off x="2683553" y="4026840"/>
              <a:ext cx="1951971" cy="392531"/>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rPr>
                <a:t>AI</a:t>
              </a:r>
              <a:r>
                <a:rPr kumimoji="1" lang="zh-CN" altLang="en-US" sz="1800" b="1" i="0" u="none" strike="noStrike" kern="0" cap="none" spc="0" normalizeH="0" baseline="0" noProof="0" dirty="0">
                  <a:ln>
                    <a:noFill/>
                  </a:ln>
                  <a:solidFill>
                    <a:prstClr val="white"/>
                  </a:solidFill>
                  <a:effectLst/>
                  <a:uLnTx/>
                  <a:uFillTx/>
                  <a:ea typeface="宋体" panose="02010600030101010101" pitchFamily="2" charset="-122"/>
                </a:rPr>
                <a:t>教育解决方案</a:t>
              </a:r>
              <a:endPar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endParaRPr>
            </a:p>
          </p:txBody>
        </p:sp>
        <p:sp>
          <p:nvSpPr>
            <p:cNvPr id="70" name="圆角矩形 13">
              <a:extLst>
                <a:ext uri="{FF2B5EF4-FFF2-40B4-BE49-F238E27FC236}">
                  <a16:creationId xmlns="" xmlns:a16="http://schemas.microsoft.com/office/drawing/2014/main" id="{6B165CDB-68FE-4DFE-846F-6EE0054279F4}"/>
                </a:ext>
              </a:extLst>
            </p:cNvPr>
            <p:cNvSpPr/>
            <p:nvPr/>
          </p:nvSpPr>
          <p:spPr>
            <a:xfrm>
              <a:off x="6928721" y="3739890"/>
              <a:ext cx="5072332" cy="1161631"/>
            </a:xfrm>
            <a:prstGeom prst="roundRect">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1" name="椭圆 70">
              <a:extLst>
                <a:ext uri="{FF2B5EF4-FFF2-40B4-BE49-F238E27FC236}">
                  <a16:creationId xmlns="" xmlns:a16="http://schemas.microsoft.com/office/drawing/2014/main" id="{07C0CE8A-FB5F-4971-B29B-D22DD6085349}"/>
                </a:ext>
              </a:extLst>
            </p:cNvPr>
            <p:cNvSpPr/>
            <p:nvPr/>
          </p:nvSpPr>
          <p:spPr>
            <a:xfrm>
              <a:off x="4990605" y="4257712"/>
              <a:ext cx="172528" cy="172528"/>
            </a:xfrm>
            <a:prstGeom prst="ellipse">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72" name="直线连接符 20">
              <a:extLst>
                <a:ext uri="{FF2B5EF4-FFF2-40B4-BE49-F238E27FC236}">
                  <a16:creationId xmlns="" xmlns:a16="http://schemas.microsoft.com/office/drawing/2014/main" id="{E6B27234-D11A-4A32-A7D8-452F35D24AB3}"/>
                </a:ext>
              </a:extLst>
            </p:cNvPr>
            <p:cNvCxnSpPr>
              <a:stCxn id="48" idx="6"/>
            </p:cNvCxnSpPr>
            <p:nvPr/>
          </p:nvCxnSpPr>
          <p:spPr>
            <a:xfrm>
              <a:off x="5163132" y="4343977"/>
              <a:ext cx="632163" cy="477351"/>
            </a:xfrm>
            <a:prstGeom prst="line">
              <a:avLst/>
            </a:prstGeom>
            <a:grpFill/>
            <a:ln w="6350" cap="flat" cmpd="sng" algn="ctr">
              <a:solidFill>
                <a:srgbClr val="55B4B1"/>
              </a:solidFill>
              <a:prstDash val="dash"/>
              <a:miter lim="800000"/>
            </a:ln>
            <a:effectLst/>
          </p:spPr>
        </p:cxnSp>
        <p:sp>
          <p:nvSpPr>
            <p:cNvPr id="74" name="文本框 73">
              <a:extLst>
                <a:ext uri="{FF2B5EF4-FFF2-40B4-BE49-F238E27FC236}">
                  <a16:creationId xmlns="" xmlns:a16="http://schemas.microsoft.com/office/drawing/2014/main" id="{AD35A956-A7BA-41BE-AF15-2B348FAF0F6F}"/>
                </a:ext>
              </a:extLst>
            </p:cNvPr>
            <p:cNvSpPr txBox="1"/>
            <p:nvPr/>
          </p:nvSpPr>
          <p:spPr>
            <a:xfrm>
              <a:off x="6979539" y="3874233"/>
              <a:ext cx="1995926" cy="3925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black"/>
                  </a:solidFill>
                  <a:effectLst/>
                  <a:uLnTx/>
                  <a:uFillTx/>
                  <a:latin typeface="+mn-ea"/>
                </a:rPr>
                <a:t>AI</a:t>
              </a:r>
              <a:r>
                <a:rPr kumimoji="1" lang="zh-CN" altLang="en-US" sz="1800" b="1" i="0" u="none" strike="noStrike" kern="0" cap="none" spc="0" normalizeH="0" baseline="0" noProof="0" dirty="0">
                  <a:ln>
                    <a:noFill/>
                  </a:ln>
                  <a:solidFill>
                    <a:prstClr val="black"/>
                  </a:solidFill>
                  <a:effectLst/>
                  <a:uLnTx/>
                  <a:uFillTx/>
                  <a:latin typeface="+mn-ea"/>
                </a:rPr>
                <a:t>教育解决方案</a:t>
              </a:r>
            </a:p>
          </p:txBody>
        </p:sp>
        <p:sp>
          <p:nvSpPr>
            <p:cNvPr id="75" name="文本框 74">
              <a:extLst>
                <a:ext uri="{FF2B5EF4-FFF2-40B4-BE49-F238E27FC236}">
                  <a16:creationId xmlns="" xmlns:a16="http://schemas.microsoft.com/office/drawing/2014/main" id="{707F1A4A-D107-49D1-BF2F-EB4F5407C51B}"/>
                </a:ext>
              </a:extLst>
            </p:cNvPr>
            <p:cNvSpPr txBox="1"/>
            <p:nvPr/>
          </p:nvSpPr>
          <p:spPr>
            <a:xfrm>
              <a:off x="7003743" y="4468578"/>
              <a:ext cx="793307" cy="327109"/>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实验室</a:t>
              </a:r>
            </a:p>
          </p:txBody>
        </p:sp>
        <p:sp>
          <p:nvSpPr>
            <p:cNvPr id="76" name="文本框 75">
              <a:extLst>
                <a:ext uri="{FF2B5EF4-FFF2-40B4-BE49-F238E27FC236}">
                  <a16:creationId xmlns="" xmlns:a16="http://schemas.microsoft.com/office/drawing/2014/main" id="{0C161A16-41E2-4F37-AEAD-1E1290A2E82C}"/>
                </a:ext>
              </a:extLst>
            </p:cNvPr>
            <p:cNvSpPr txBox="1"/>
            <p:nvPr/>
          </p:nvSpPr>
          <p:spPr>
            <a:xfrm>
              <a:off x="7700904" y="4483276"/>
              <a:ext cx="99022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超算机群</a:t>
              </a:r>
            </a:p>
          </p:txBody>
        </p:sp>
        <p:sp>
          <p:nvSpPr>
            <p:cNvPr id="77" name="文本框 76">
              <a:extLst>
                <a:ext uri="{FF2B5EF4-FFF2-40B4-BE49-F238E27FC236}">
                  <a16:creationId xmlns="" xmlns:a16="http://schemas.microsoft.com/office/drawing/2014/main" id="{20225F5A-56C7-4D31-9541-2AFE63BCC8D4}"/>
                </a:ext>
              </a:extLst>
            </p:cNvPr>
            <p:cNvSpPr txBox="1"/>
            <p:nvPr/>
          </p:nvSpPr>
          <p:spPr>
            <a:xfrm>
              <a:off x="8611258" y="4483276"/>
              <a:ext cx="138406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教学实验平台</a:t>
              </a:r>
            </a:p>
          </p:txBody>
        </p:sp>
        <p:sp>
          <p:nvSpPr>
            <p:cNvPr id="79" name="文本框 78">
              <a:extLst>
                <a:ext uri="{FF2B5EF4-FFF2-40B4-BE49-F238E27FC236}">
                  <a16:creationId xmlns="" xmlns:a16="http://schemas.microsoft.com/office/drawing/2014/main" id="{471E5458-17EC-4733-AE28-792BDB547B37}"/>
                </a:ext>
              </a:extLst>
            </p:cNvPr>
            <p:cNvSpPr txBox="1"/>
            <p:nvPr/>
          </p:nvSpPr>
          <p:spPr>
            <a:xfrm>
              <a:off x="9947713" y="4499810"/>
              <a:ext cx="79330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机器人</a:t>
              </a:r>
            </a:p>
          </p:txBody>
        </p:sp>
      </p:grpSp>
      <p:grpSp>
        <p:nvGrpSpPr>
          <p:cNvPr id="80" name="组 60">
            <a:extLst>
              <a:ext uri="{FF2B5EF4-FFF2-40B4-BE49-F238E27FC236}">
                <a16:creationId xmlns="" xmlns:a16="http://schemas.microsoft.com/office/drawing/2014/main" id="{2AE6D00B-D414-4F7A-9D60-46BAF5034DFA}"/>
              </a:ext>
            </a:extLst>
          </p:cNvPr>
          <p:cNvGrpSpPr/>
          <p:nvPr/>
        </p:nvGrpSpPr>
        <p:grpSpPr>
          <a:xfrm>
            <a:off x="2820607" y="4751848"/>
            <a:ext cx="8523770" cy="1915515"/>
            <a:chOff x="2641622" y="4628131"/>
            <a:chExt cx="9349095" cy="2035834"/>
          </a:xfrm>
          <a:solidFill>
            <a:srgbClr val="86C166"/>
          </a:solidFill>
        </p:grpSpPr>
        <p:sp>
          <p:nvSpPr>
            <p:cNvPr id="81" name="椭圆 80">
              <a:extLst>
                <a:ext uri="{FF2B5EF4-FFF2-40B4-BE49-F238E27FC236}">
                  <a16:creationId xmlns="" xmlns:a16="http://schemas.microsoft.com/office/drawing/2014/main" id="{6721D29E-208B-4454-BE04-DABB71EF7D12}"/>
                </a:ext>
              </a:extLst>
            </p:cNvPr>
            <p:cNvSpPr/>
            <p:nvPr/>
          </p:nvSpPr>
          <p:spPr>
            <a:xfrm>
              <a:off x="2641622" y="4628131"/>
              <a:ext cx="2035834" cy="2035834"/>
            </a:xfrm>
            <a:prstGeom prst="ellipse">
              <a:avLst/>
            </a:prstGeom>
            <a:grpFill/>
            <a:ln w="12700" cap="flat" cmpd="sng" algn="ctr">
              <a:noFill/>
              <a:prstDash val="solid"/>
              <a:miter lim="800000"/>
            </a:ln>
            <a:effectLst>
              <a:outerShdw blurRad="63500" sx="102000" sy="102000" algn="ctr" rotWithShape="0">
                <a:prstClr val="black">
                  <a:alpha val="40000"/>
                </a:prstClr>
              </a:outerShdw>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2" name="文本框 81">
              <a:extLst>
                <a:ext uri="{FF2B5EF4-FFF2-40B4-BE49-F238E27FC236}">
                  <a16:creationId xmlns="" xmlns:a16="http://schemas.microsoft.com/office/drawing/2014/main" id="{B6CE032E-A931-45FB-AEA6-82EDC80ADE6E}"/>
                </a:ext>
              </a:extLst>
            </p:cNvPr>
            <p:cNvSpPr txBox="1"/>
            <p:nvPr/>
          </p:nvSpPr>
          <p:spPr>
            <a:xfrm>
              <a:off x="3236187" y="5461382"/>
              <a:ext cx="846707" cy="369332"/>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rPr>
                <a:t>AI</a:t>
              </a:r>
              <a:r>
                <a:rPr kumimoji="1" lang="zh-CN" altLang="en-US" sz="1800" b="1" i="0" u="none" strike="noStrike" kern="0" cap="none" spc="0" normalizeH="0" baseline="0" noProof="0" dirty="0">
                  <a:ln>
                    <a:noFill/>
                  </a:ln>
                  <a:solidFill>
                    <a:prstClr val="white"/>
                  </a:solidFill>
                  <a:effectLst/>
                  <a:uLnTx/>
                  <a:uFillTx/>
                  <a:ea typeface="宋体" panose="02010600030101010101" pitchFamily="2" charset="-122"/>
                </a:rPr>
                <a:t>教材</a:t>
              </a:r>
              <a:endParaRPr kumimoji="1" lang="en-US" altLang="zh-CN" sz="1800" b="1" i="0" u="none" strike="noStrike" kern="0" cap="none" spc="0" normalizeH="0" baseline="0" noProof="0" dirty="0">
                <a:ln>
                  <a:noFill/>
                </a:ln>
                <a:solidFill>
                  <a:prstClr val="white"/>
                </a:solidFill>
                <a:effectLst/>
                <a:uLnTx/>
                <a:uFillTx/>
                <a:ea typeface="宋体" panose="02010600030101010101" pitchFamily="2" charset="-122"/>
              </a:endParaRPr>
            </a:p>
          </p:txBody>
        </p:sp>
        <p:sp>
          <p:nvSpPr>
            <p:cNvPr id="83" name="圆角矩形 12">
              <a:extLst>
                <a:ext uri="{FF2B5EF4-FFF2-40B4-BE49-F238E27FC236}">
                  <a16:creationId xmlns="" xmlns:a16="http://schemas.microsoft.com/office/drawing/2014/main" id="{F1EFAE68-E1D1-4757-9BBF-901C0823E426}"/>
                </a:ext>
              </a:extLst>
            </p:cNvPr>
            <p:cNvSpPr/>
            <p:nvPr/>
          </p:nvSpPr>
          <p:spPr>
            <a:xfrm>
              <a:off x="6918385" y="5049388"/>
              <a:ext cx="5072332" cy="1161631"/>
            </a:xfrm>
            <a:prstGeom prst="roundRect">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4" name="椭圆 83">
              <a:extLst>
                <a:ext uri="{FF2B5EF4-FFF2-40B4-BE49-F238E27FC236}">
                  <a16:creationId xmlns="" xmlns:a16="http://schemas.microsoft.com/office/drawing/2014/main" id="{8FD574AC-FFBA-4389-9ADD-7A240963364B}"/>
                </a:ext>
              </a:extLst>
            </p:cNvPr>
            <p:cNvSpPr/>
            <p:nvPr/>
          </p:nvSpPr>
          <p:spPr>
            <a:xfrm>
              <a:off x="4586505" y="5511932"/>
              <a:ext cx="172528" cy="172528"/>
            </a:xfrm>
            <a:prstGeom prst="ellipse">
              <a:avLst/>
            </a:prstGeom>
            <a:grpFill/>
            <a:ln w="12700" cap="flat" cmpd="sng" algn="ctr">
              <a:solidFill>
                <a:srgbClr val="55B4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5" name="直线连接符 22">
              <a:extLst>
                <a:ext uri="{FF2B5EF4-FFF2-40B4-BE49-F238E27FC236}">
                  <a16:creationId xmlns="" xmlns:a16="http://schemas.microsoft.com/office/drawing/2014/main" id="{8714F546-9F5E-4D64-889A-83F80B8A60DC}"/>
                </a:ext>
              </a:extLst>
            </p:cNvPr>
            <p:cNvCxnSpPr>
              <a:cxnSpLocks/>
              <a:stCxn id="90" idx="6"/>
              <a:endCxn id="83" idx="1"/>
            </p:cNvCxnSpPr>
            <p:nvPr/>
          </p:nvCxnSpPr>
          <p:spPr>
            <a:xfrm>
              <a:off x="4759033" y="5598196"/>
              <a:ext cx="2159352" cy="32007"/>
            </a:xfrm>
            <a:prstGeom prst="line">
              <a:avLst/>
            </a:prstGeom>
            <a:grpFill/>
            <a:ln w="6350" cap="flat" cmpd="sng" algn="ctr">
              <a:solidFill>
                <a:srgbClr val="55B4B1"/>
              </a:solidFill>
              <a:prstDash val="dash"/>
              <a:miter lim="800000"/>
            </a:ln>
            <a:effectLst/>
          </p:spPr>
        </p:cxnSp>
        <p:cxnSp>
          <p:nvCxnSpPr>
            <p:cNvPr id="86" name="直线连接符 23">
              <a:extLst>
                <a:ext uri="{FF2B5EF4-FFF2-40B4-BE49-F238E27FC236}">
                  <a16:creationId xmlns="" xmlns:a16="http://schemas.microsoft.com/office/drawing/2014/main" id="{946DD595-3730-4A0D-8BDB-A284E52E0EAD}"/>
                </a:ext>
              </a:extLst>
            </p:cNvPr>
            <p:cNvCxnSpPr>
              <a:stCxn id="60" idx="1"/>
              <a:endCxn id="60" idx="3"/>
            </p:cNvCxnSpPr>
            <p:nvPr/>
          </p:nvCxnSpPr>
          <p:spPr>
            <a:xfrm>
              <a:off x="6918385" y="5630204"/>
              <a:ext cx="5072332" cy="0"/>
            </a:xfrm>
            <a:prstGeom prst="line">
              <a:avLst/>
            </a:prstGeom>
            <a:grpFill/>
            <a:ln w="3175" cap="flat" cmpd="sng" algn="ctr">
              <a:solidFill>
                <a:srgbClr val="55B4B1"/>
              </a:solidFill>
              <a:prstDash val="dash"/>
              <a:miter lim="800000"/>
            </a:ln>
            <a:effectLst/>
          </p:spPr>
        </p:cxnSp>
        <p:sp>
          <p:nvSpPr>
            <p:cNvPr id="87" name="文本框 86">
              <a:extLst>
                <a:ext uri="{FF2B5EF4-FFF2-40B4-BE49-F238E27FC236}">
                  <a16:creationId xmlns="" xmlns:a16="http://schemas.microsoft.com/office/drawing/2014/main" id="{862E597C-100A-4ADE-A0E4-8E9A2BBBC178}"/>
                </a:ext>
              </a:extLst>
            </p:cNvPr>
            <p:cNvSpPr txBox="1"/>
            <p:nvPr/>
          </p:nvSpPr>
          <p:spPr>
            <a:xfrm>
              <a:off x="6967047" y="5186939"/>
              <a:ext cx="2790640" cy="41532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black"/>
                  </a:solidFill>
                  <a:effectLst/>
                  <a:uLnTx/>
                  <a:uFillTx/>
                  <a:latin typeface="+mn-ea"/>
                </a:rPr>
                <a:t>AI</a:t>
              </a:r>
              <a:r>
                <a:rPr kumimoji="1" lang="zh-CN" altLang="en-US" sz="1800" b="1" i="0" u="none" strike="noStrike" kern="0" cap="none" spc="0" normalizeH="0" baseline="0" noProof="0" dirty="0">
                  <a:ln>
                    <a:noFill/>
                  </a:ln>
                  <a:solidFill>
                    <a:prstClr val="black"/>
                  </a:solidFill>
                  <a:effectLst/>
                  <a:uLnTx/>
                  <a:uFillTx/>
                  <a:latin typeface="+mn-ea"/>
                </a:rPr>
                <a:t>教材 </a:t>
              </a:r>
              <a:r>
                <a:rPr kumimoji="1" lang="mr-IN" altLang="zh-CN" sz="1800" b="1" i="0" u="none" strike="noStrike" kern="0" cap="none" spc="0" normalizeH="0" baseline="0" noProof="0" dirty="0">
                  <a:ln>
                    <a:noFill/>
                  </a:ln>
                  <a:solidFill>
                    <a:prstClr val="black"/>
                  </a:solidFill>
                  <a:effectLst/>
                  <a:uLnTx/>
                  <a:uFillTx/>
                  <a:latin typeface="+mn-ea"/>
                  <a:cs typeface="Mangal" panose="02040503050203030202" pitchFamily="18" charset="0"/>
                </a:rPr>
                <a:t>–</a:t>
              </a:r>
              <a:r>
                <a:rPr kumimoji="1" lang="zh-CN" altLang="en-US" sz="1800" b="1" i="0" u="none" strike="noStrike" kern="0" cap="none" spc="0" normalizeH="0" baseline="0" noProof="0" dirty="0">
                  <a:ln>
                    <a:noFill/>
                  </a:ln>
                  <a:solidFill>
                    <a:prstClr val="black"/>
                  </a:solidFill>
                  <a:effectLst/>
                  <a:uLnTx/>
                  <a:uFillTx/>
                  <a:latin typeface="+mn-ea"/>
                </a:rPr>
                <a:t> 人工智能基础</a:t>
              </a:r>
            </a:p>
          </p:txBody>
        </p:sp>
        <p:sp>
          <p:nvSpPr>
            <p:cNvPr id="88" name="文本框 87">
              <a:extLst>
                <a:ext uri="{FF2B5EF4-FFF2-40B4-BE49-F238E27FC236}">
                  <a16:creationId xmlns="" xmlns:a16="http://schemas.microsoft.com/office/drawing/2014/main" id="{3071AAFD-F4E5-483A-A134-C6D389184602}"/>
                </a:ext>
              </a:extLst>
            </p:cNvPr>
            <p:cNvSpPr txBox="1"/>
            <p:nvPr/>
          </p:nvSpPr>
          <p:spPr>
            <a:xfrm>
              <a:off x="7003743" y="5782428"/>
              <a:ext cx="79330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高中版</a:t>
              </a:r>
            </a:p>
          </p:txBody>
        </p:sp>
        <p:sp>
          <p:nvSpPr>
            <p:cNvPr id="89" name="文本框 88">
              <a:extLst>
                <a:ext uri="{FF2B5EF4-FFF2-40B4-BE49-F238E27FC236}">
                  <a16:creationId xmlns="" xmlns:a16="http://schemas.microsoft.com/office/drawing/2014/main" id="{137DB974-57FD-43BB-BD8B-AFE36384F33A}"/>
                </a:ext>
              </a:extLst>
            </p:cNvPr>
            <p:cNvSpPr txBox="1"/>
            <p:nvPr/>
          </p:nvSpPr>
          <p:spPr>
            <a:xfrm>
              <a:off x="7753284" y="5770709"/>
              <a:ext cx="79330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初中版</a:t>
              </a:r>
            </a:p>
          </p:txBody>
        </p:sp>
        <p:sp>
          <p:nvSpPr>
            <p:cNvPr id="90" name="文本框 89">
              <a:extLst>
                <a:ext uri="{FF2B5EF4-FFF2-40B4-BE49-F238E27FC236}">
                  <a16:creationId xmlns="" xmlns:a16="http://schemas.microsoft.com/office/drawing/2014/main" id="{9EBDCD0B-8937-4A28-9C42-7663B287C3AC}"/>
                </a:ext>
              </a:extLst>
            </p:cNvPr>
            <p:cNvSpPr txBox="1"/>
            <p:nvPr/>
          </p:nvSpPr>
          <p:spPr>
            <a:xfrm>
              <a:off x="10001907" y="5787242"/>
              <a:ext cx="59638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教案</a:t>
              </a:r>
            </a:p>
          </p:txBody>
        </p:sp>
        <p:sp>
          <p:nvSpPr>
            <p:cNvPr id="91" name="文本框 90">
              <a:extLst>
                <a:ext uri="{FF2B5EF4-FFF2-40B4-BE49-F238E27FC236}">
                  <a16:creationId xmlns="" xmlns:a16="http://schemas.microsoft.com/office/drawing/2014/main" id="{F3F33C82-282B-4EEE-9A45-C195416F743A}"/>
                </a:ext>
              </a:extLst>
            </p:cNvPr>
            <p:cNvSpPr txBox="1"/>
            <p:nvPr/>
          </p:nvSpPr>
          <p:spPr>
            <a:xfrm>
              <a:off x="8502825" y="5770709"/>
              <a:ext cx="79330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小学版</a:t>
              </a:r>
            </a:p>
          </p:txBody>
        </p:sp>
        <p:sp>
          <p:nvSpPr>
            <p:cNvPr id="92" name="文本框 91">
              <a:extLst>
                <a:ext uri="{FF2B5EF4-FFF2-40B4-BE49-F238E27FC236}">
                  <a16:creationId xmlns="" xmlns:a16="http://schemas.microsoft.com/office/drawing/2014/main" id="{E1968115-D358-40EC-B8F5-FF4327A95E86}"/>
                </a:ext>
              </a:extLst>
            </p:cNvPr>
            <p:cNvSpPr txBox="1"/>
            <p:nvPr/>
          </p:nvSpPr>
          <p:spPr>
            <a:xfrm>
              <a:off x="9252366" y="5787243"/>
              <a:ext cx="793307" cy="346102"/>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企业版</a:t>
              </a:r>
            </a:p>
          </p:txBody>
        </p:sp>
      </p:grpSp>
      <p:cxnSp>
        <p:nvCxnSpPr>
          <p:cNvPr id="643" name="直线连接符 22">
            <a:extLst>
              <a:ext uri="{FF2B5EF4-FFF2-40B4-BE49-F238E27FC236}">
                <a16:creationId xmlns="" xmlns:a16="http://schemas.microsoft.com/office/drawing/2014/main" id="{336DF267-E92B-4BC6-9E96-E0E4F96588AD}"/>
              </a:ext>
            </a:extLst>
          </p:cNvPr>
          <p:cNvCxnSpPr>
            <a:cxnSpLocks/>
            <a:endCxn id="70" idx="1"/>
          </p:cNvCxnSpPr>
          <p:nvPr/>
        </p:nvCxnSpPr>
        <p:spPr>
          <a:xfrm flipV="1">
            <a:off x="5154388" y="4462592"/>
            <a:ext cx="1574859" cy="16252"/>
          </a:xfrm>
          <a:prstGeom prst="line">
            <a:avLst/>
          </a:prstGeom>
          <a:solidFill>
            <a:srgbClr val="5AB184"/>
          </a:solidFill>
          <a:ln w="6350" cap="flat" cmpd="sng" algn="ctr">
            <a:solidFill>
              <a:srgbClr val="55B4B1"/>
            </a:solidFill>
            <a:prstDash val="dash"/>
            <a:miter lim="800000"/>
          </a:ln>
          <a:effectLst/>
        </p:spPr>
      </p:cxnSp>
      <p:cxnSp>
        <p:nvCxnSpPr>
          <p:cNvPr id="645" name="直线连接符 22">
            <a:extLst>
              <a:ext uri="{FF2B5EF4-FFF2-40B4-BE49-F238E27FC236}">
                <a16:creationId xmlns="" xmlns:a16="http://schemas.microsoft.com/office/drawing/2014/main" id="{92E9742F-C7E1-44D3-A843-1A54BCBCCBFB}"/>
              </a:ext>
            </a:extLst>
          </p:cNvPr>
          <p:cNvCxnSpPr>
            <a:cxnSpLocks/>
            <a:endCxn id="59" idx="1"/>
          </p:cNvCxnSpPr>
          <p:nvPr/>
        </p:nvCxnSpPr>
        <p:spPr>
          <a:xfrm flipV="1">
            <a:off x="5722307" y="3230486"/>
            <a:ext cx="1053272" cy="16200"/>
          </a:xfrm>
          <a:prstGeom prst="line">
            <a:avLst/>
          </a:prstGeom>
          <a:solidFill>
            <a:srgbClr val="5AB184"/>
          </a:solidFill>
          <a:ln w="6350" cap="flat" cmpd="sng" algn="ctr">
            <a:solidFill>
              <a:srgbClr val="55B4B1"/>
            </a:solidFill>
            <a:prstDash val="dash"/>
            <a:miter lim="800000"/>
          </a:ln>
          <a:effectLst/>
        </p:spPr>
      </p:cxnSp>
      <p:sp>
        <p:nvSpPr>
          <p:cNvPr id="650" name="文本占位符 1">
            <a:extLst>
              <a:ext uri="{FF2B5EF4-FFF2-40B4-BE49-F238E27FC236}">
                <a16:creationId xmlns="" xmlns:a16="http://schemas.microsoft.com/office/drawing/2014/main" id="{1CF6A7A6-D512-47A6-96BB-C388ECD5FFBD}"/>
              </a:ext>
            </a:extLst>
          </p:cNvPr>
          <p:cNvSpPr>
            <a:spLocks noGrp="1"/>
          </p:cNvSpPr>
          <p:nvPr>
            <p:ph type="body" sz="quarter" idx="10"/>
          </p:nvPr>
        </p:nvSpPr>
        <p:spPr>
          <a:xfrm>
            <a:off x="2955619" y="433427"/>
            <a:ext cx="7158154" cy="546100"/>
          </a:xfrm>
        </p:spPr>
        <p:txBody>
          <a:bodyPr/>
          <a:lstStyle/>
          <a:p>
            <a:r>
              <a:rPr lang="zh-CN" altLang="en-US" sz="2800" dirty="0"/>
              <a:t>商汤</a:t>
            </a:r>
            <a:r>
              <a:rPr lang="en-US" altLang="zh-CN" sz="2800" dirty="0"/>
              <a:t>AI</a:t>
            </a:r>
            <a:r>
              <a:rPr lang="zh-CN" altLang="en-US" sz="2800" dirty="0"/>
              <a:t>教育生态</a:t>
            </a:r>
          </a:p>
        </p:txBody>
      </p:sp>
      <p:sp>
        <p:nvSpPr>
          <p:cNvPr id="61" name="文本框 60">
            <a:extLst>
              <a:ext uri="{FF2B5EF4-FFF2-40B4-BE49-F238E27FC236}">
                <a16:creationId xmlns="" xmlns:a16="http://schemas.microsoft.com/office/drawing/2014/main" id="{6E68C1C4-02FC-426B-A146-A8A0B80DB6BF}"/>
              </a:ext>
            </a:extLst>
          </p:cNvPr>
          <p:cNvSpPr txBox="1"/>
          <p:nvPr/>
        </p:nvSpPr>
        <p:spPr>
          <a:xfrm>
            <a:off x="9993676" y="3366920"/>
            <a:ext cx="1441420" cy="307777"/>
          </a:xfrm>
          <a:prstGeom prst="rect">
            <a:avLst/>
          </a:prstGeom>
          <a:solidFill>
            <a:srgbClr val="86C166"/>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教学及学习评价</a:t>
            </a:r>
          </a:p>
        </p:txBody>
      </p:sp>
      <p:sp>
        <p:nvSpPr>
          <p:cNvPr id="93" name="文本框 92">
            <a:extLst>
              <a:ext uri="{FF2B5EF4-FFF2-40B4-BE49-F238E27FC236}">
                <a16:creationId xmlns="" xmlns:a16="http://schemas.microsoft.com/office/drawing/2014/main" id="{6531B7C9-4F7C-4A8F-A142-0A0EB4A03E46}"/>
              </a:ext>
            </a:extLst>
          </p:cNvPr>
          <p:cNvSpPr txBox="1"/>
          <p:nvPr/>
        </p:nvSpPr>
        <p:spPr>
          <a:xfrm>
            <a:off x="10150945" y="4137003"/>
            <a:ext cx="927841" cy="321112"/>
          </a:xfrm>
          <a:prstGeom prst="rect">
            <a:avLst/>
          </a:prstGeom>
          <a:solidFill>
            <a:srgbClr val="86C166"/>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平安校园</a:t>
            </a:r>
          </a:p>
        </p:txBody>
      </p:sp>
      <p:sp>
        <p:nvSpPr>
          <p:cNvPr id="94" name="文本框 93">
            <a:extLst>
              <a:ext uri="{FF2B5EF4-FFF2-40B4-BE49-F238E27FC236}">
                <a16:creationId xmlns="" xmlns:a16="http://schemas.microsoft.com/office/drawing/2014/main" id="{C8B0C793-4A42-473C-8AFE-A0457E8B456D}"/>
              </a:ext>
            </a:extLst>
          </p:cNvPr>
          <p:cNvSpPr txBox="1"/>
          <p:nvPr/>
        </p:nvSpPr>
        <p:spPr>
          <a:xfrm>
            <a:off x="9306760" y="4137003"/>
            <a:ext cx="927841" cy="321112"/>
          </a:xfrm>
          <a:prstGeom prst="rect">
            <a:avLst/>
          </a:prstGeom>
          <a:solidFill>
            <a:srgbClr val="86C166"/>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走班签到</a:t>
            </a:r>
          </a:p>
        </p:txBody>
      </p:sp>
      <p:sp>
        <p:nvSpPr>
          <p:cNvPr id="95" name="文本框 94">
            <a:extLst>
              <a:ext uri="{FF2B5EF4-FFF2-40B4-BE49-F238E27FC236}">
                <a16:creationId xmlns="" xmlns:a16="http://schemas.microsoft.com/office/drawing/2014/main" id="{F1D6B390-DB20-4954-AB09-CDD31660818B}"/>
              </a:ext>
            </a:extLst>
          </p:cNvPr>
          <p:cNvSpPr txBox="1"/>
          <p:nvPr/>
        </p:nvSpPr>
        <p:spPr>
          <a:xfrm>
            <a:off x="10142281" y="4634824"/>
            <a:ext cx="1112355" cy="321112"/>
          </a:xfrm>
          <a:prstGeom prst="rect">
            <a:avLst/>
          </a:prstGeom>
          <a:solidFill>
            <a:srgbClr val="86C166"/>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mn-ea"/>
              </a:rPr>
              <a:t>校园微笑机</a:t>
            </a:r>
          </a:p>
        </p:txBody>
      </p:sp>
    </p:spTree>
    <p:extLst>
      <p:ext uri="{BB962C8B-B14F-4D97-AF65-F5344CB8AC3E}">
        <p14:creationId xmlns:p14="http://schemas.microsoft.com/office/powerpoint/2010/main" val="15806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32C7CECE-DE29-40DD-9057-B4251DD9339B}" type="slidenum">
              <a:rPr lang="zh-CN" altLang="en-US" smtClean="0"/>
              <a:t>14</a:t>
            </a:fld>
            <a:endParaRPr lang="zh-CN" altLang="en-US"/>
          </a:p>
        </p:txBody>
      </p:sp>
      <p:sp>
        <p:nvSpPr>
          <p:cNvPr id="3" name="Oval 4"/>
          <p:cNvSpPr/>
          <p:nvPr/>
        </p:nvSpPr>
        <p:spPr>
          <a:xfrm>
            <a:off x="5949501" y="2043956"/>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4" name="Straight Connector 6"/>
          <p:cNvCxnSpPr/>
          <p:nvPr/>
        </p:nvCxnSpPr>
        <p:spPr>
          <a:xfrm>
            <a:off x="6036906" y="1290918"/>
            <a:ext cx="1" cy="6852717"/>
          </a:xfrm>
          <a:prstGeom prst="line">
            <a:avLst/>
          </a:prstGeom>
          <a:ln w="38100" cap="sq">
            <a:solidFill>
              <a:srgbClr val="55B4B1"/>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261555" y="78073"/>
            <a:ext cx="8267700" cy="715581"/>
          </a:xfrm>
          <a:prstGeom prst="rect">
            <a:avLst/>
          </a:prstGeom>
        </p:spPr>
        <p:txBody>
          <a:bodyPr anchor="ctr"/>
          <a:lstStyle>
            <a:lvl1pPr algn="l" defTabSz="914400" rtl="0" eaLnBrk="1" latinLnBrk="0" hangingPunct="1">
              <a:lnSpc>
                <a:spcPct val="90000"/>
              </a:lnSpc>
              <a:spcBef>
                <a:spcPct val="0"/>
              </a:spcBef>
              <a:buNone/>
              <a:defRPr sz="4000" kern="1200">
                <a:solidFill>
                  <a:schemeClr val="tx1">
                    <a:lumMod val="95000"/>
                    <a:lumOff val="5000"/>
                  </a:schemeClr>
                </a:solidFill>
                <a:latin typeface="微软雅黑" panose="020B0503020204020204" pitchFamily="34" charset="-122"/>
                <a:ea typeface="微软雅黑" panose="020B0503020204020204" pitchFamily="34" charset="-122"/>
                <a:cs typeface="+mj-cs"/>
              </a:defRPr>
            </a:lvl1pPr>
          </a:lstStyle>
          <a:p>
            <a:r>
              <a:rPr lang="en-US" altLang="zh-CN" sz="2400" dirty="0">
                <a:solidFill>
                  <a:srgbClr val="55B4B1"/>
                </a:solidFill>
              </a:rPr>
              <a:t>AI</a:t>
            </a:r>
            <a:r>
              <a:rPr lang="zh-CN" altLang="en-US" sz="2400" dirty="0">
                <a:solidFill>
                  <a:srgbClr val="55B4B1"/>
                </a:solidFill>
              </a:rPr>
              <a:t>教学</a:t>
            </a:r>
            <a:endParaRPr lang="en-US" altLang="zh-CN" sz="2400" dirty="0">
              <a:solidFill>
                <a:srgbClr val="55B4B1"/>
              </a:solidFill>
            </a:endParaRPr>
          </a:p>
          <a:p>
            <a:r>
              <a:rPr lang="zh-CN" altLang="en-US" sz="1800" dirty="0">
                <a:solidFill>
                  <a:schemeClr val="tx1">
                    <a:lumMod val="65000"/>
                    <a:lumOff val="35000"/>
                  </a:schemeClr>
                </a:solidFill>
              </a:rPr>
              <a:t>产品方案</a:t>
            </a:r>
            <a:endParaRPr lang="uk-UA" sz="1800" dirty="0">
              <a:solidFill>
                <a:schemeClr val="tx1">
                  <a:lumMod val="65000"/>
                  <a:lumOff val="35000"/>
                </a:schemeClr>
              </a:solidFill>
            </a:endParaRPr>
          </a:p>
        </p:txBody>
      </p:sp>
      <p:cxnSp>
        <p:nvCxnSpPr>
          <p:cNvPr id="6" name="直线连接符 5"/>
          <p:cNvCxnSpPr/>
          <p:nvPr/>
        </p:nvCxnSpPr>
        <p:spPr>
          <a:xfrm>
            <a:off x="216573" y="165875"/>
            <a:ext cx="0" cy="539978"/>
          </a:xfrm>
          <a:prstGeom prst="line">
            <a:avLst/>
          </a:prstGeom>
          <a:ln w="38100">
            <a:solidFill>
              <a:srgbClr val="55B4B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 xmlns:a16="http://schemas.microsoft.com/office/drawing/2014/main" id="{86407857-1EE9-8540-AF7B-81458659C230}"/>
              </a:ext>
            </a:extLst>
          </p:cNvPr>
          <p:cNvPicPr>
            <a:picLocks noChangeAspect="1"/>
          </p:cNvPicPr>
          <p:nvPr/>
        </p:nvPicPr>
        <p:blipFill>
          <a:blip r:embed="rId2"/>
          <a:stretch>
            <a:fillRect/>
          </a:stretch>
        </p:blipFill>
        <p:spPr>
          <a:xfrm>
            <a:off x="5466741" y="47620"/>
            <a:ext cx="1140329" cy="1546134"/>
          </a:xfrm>
          <a:prstGeom prst="rect">
            <a:avLst/>
          </a:prstGeom>
        </p:spPr>
      </p:pic>
      <p:sp>
        <p:nvSpPr>
          <p:cNvPr id="11" name="Oval 4"/>
          <p:cNvSpPr/>
          <p:nvPr/>
        </p:nvSpPr>
        <p:spPr>
          <a:xfrm>
            <a:off x="5949501" y="2866094"/>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2" name="Oval 4"/>
          <p:cNvSpPr/>
          <p:nvPr/>
        </p:nvSpPr>
        <p:spPr>
          <a:xfrm>
            <a:off x="5949501" y="3688232"/>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3" name="Oval 4"/>
          <p:cNvSpPr/>
          <p:nvPr/>
        </p:nvSpPr>
        <p:spPr>
          <a:xfrm>
            <a:off x="5949501" y="4510370"/>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4" name="Oval 4"/>
          <p:cNvSpPr/>
          <p:nvPr/>
        </p:nvSpPr>
        <p:spPr>
          <a:xfrm>
            <a:off x="5949501" y="5332508"/>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5" name="Oval 4"/>
          <p:cNvSpPr/>
          <p:nvPr/>
        </p:nvSpPr>
        <p:spPr>
          <a:xfrm>
            <a:off x="5949501" y="6154644"/>
            <a:ext cx="201706" cy="201706"/>
          </a:xfrm>
          <a:prstGeom prst="ellipse">
            <a:avLst/>
          </a:prstGeom>
          <a:solidFill>
            <a:srgbClr val="55B4B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6" name="TextBox 10"/>
          <p:cNvSpPr txBox="1"/>
          <p:nvPr/>
        </p:nvSpPr>
        <p:spPr>
          <a:xfrm>
            <a:off x="874197" y="1960143"/>
            <a:ext cx="4947557" cy="369332"/>
          </a:xfrm>
          <a:prstGeom prst="rect">
            <a:avLst/>
          </a:prstGeom>
          <a:noFill/>
        </p:spPr>
        <p:txBody>
          <a:bodyPr wrap="square" rtlCol="0">
            <a:spAutoFit/>
          </a:bodyPr>
          <a:lstStyle/>
          <a:p>
            <a:pPr algn="r"/>
            <a:r>
              <a:rPr lang="en-US" altLang="zh-CN" b="1" dirty="0" err="1">
                <a:solidFill>
                  <a:srgbClr val="55B4B1"/>
                </a:solidFill>
              </a:rPr>
              <a:t>SenseStudy</a:t>
            </a:r>
            <a:endParaRPr lang="uk-UA" sz="1100" b="1" dirty="0">
              <a:solidFill>
                <a:srgbClr val="55B4B1"/>
              </a:solidFill>
            </a:endParaRPr>
          </a:p>
        </p:txBody>
      </p:sp>
      <p:sp>
        <p:nvSpPr>
          <p:cNvPr id="17" name="TextBox 10"/>
          <p:cNvSpPr txBox="1"/>
          <p:nvPr/>
        </p:nvSpPr>
        <p:spPr>
          <a:xfrm>
            <a:off x="6258783" y="2782281"/>
            <a:ext cx="4947557" cy="369332"/>
          </a:xfrm>
          <a:prstGeom prst="rect">
            <a:avLst/>
          </a:prstGeom>
          <a:noFill/>
        </p:spPr>
        <p:txBody>
          <a:bodyPr wrap="square" rtlCol="0">
            <a:spAutoFit/>
          </a:bodyPr>
          <a:lstStyle/>
          <a:p>
            <a:r>
              <a:rPr lang="en-US" altLang="zh-CN" b="1" dirty="0">
                <a:solidFill>
                  <a:srgbClr val="55B4B1"/>
                </a:solidFill>
              </a:rPr>
              <a:t>GPU</a:t>
            </a:r>
            <a:r>
              <a:rPr lang="zh-CN" altLang="en-US" b="1" dirty="0">
                <a:solidFill>
                  <a:srgbClr val="55B4B1"/>
                </a:solidFill>
              </a:rPr>
              <a:t>超算集群</a:t>
            </a:r>
            <a:endParaRPr lang="uk-UA" sz="1100" b="1" dirty="0">
              <a:solidFill>
                <a:srgbClr val="55B4B1"/>
              </a:solidFill>
            </a:endParaRPr>
          </a:p>
        </p:txBody>
      </p:sp>
      <p:sp>
        <p:nvSpPr>
          <p:cNvPr id="18" name="TextBox 10"/>
          <p:cNvSpPr txBox="1"/>
          <p:nvPr/>
        </p:nvSpPr>
        <p:spPr>
          <a:xfrm>
            <a:off x="874197" y="3598902"/>
            <a:ext cx="4947557" cy="369332"/>
          </a:xfrm>
          <a:prstGeom prst="rect">
            <a:avLst/>
          </a:prstGeom>
          <a:noFill/>
        </p:spPr>
        <p:txBody>
          <a:bodyPr wrap="square" rtlCol="0">
            <a:spAutoFit/>
          </a:bodyPr>
          <a:lstStyle/>
          <a:p>
            <a:pPr algn="r"/>
            <a:r>
              <a:rPr lang="zh-CN" altLang="en-US" b="1" dirty="0">
                <a:solidFill>
                  <a:srgbClr val="55B4B1"/>
                </a:solidFill>
              </a:rPr>
              <a:t>教育机器人</a:t>
            </a:r>
            <a:endParaRPr lang="uk-UA" sz="1100" b="1" dirty="0">
              <a:solidFill>
                <a:srgbClr val="55B4B1"/>
              </a:solidFill>
            </a:endParaRPr>
          </a:p>
        </p:txBody>
      </p:sp>
      <p:sp>
        <p:nvSpPr>
          <p:cNvPr id="19" name="TextBox 10"/>
          <p:cNvSpPr txBox="1"/>
          <p:nvPr/>
        </p:nvSpPr>
        <p:spPr>
          <a:xfrm>
            <a:off x="6258783" y="4402603"/>
            <a:ext cx="4947557" cy="369332"/>
          </a:xfrm>
          <a:prstGeom prst="rect">
            <a:avLst/>
          </a:prstGeom>
          <a:noFill/>
        </p:spPr>
        <p:txBody>
          <a:bodyPr wrap="square" rtlCol="0">
            <a:spAutoFit/>
          </a:bodyPr>
          <a:lstStyle/>
          <a:p>
            <a:r>
              <a:rPr lang="en-US" altLang="zh-CN" b="1" dirty="0">
                <a:solidFill>
                  <a:srgbClr val="55B4B1"/>
                </a:solidFill>
              </a:rPr>
              <a:t>AI</a:t>
            </a:r>
            <a:r>
              <a:rPr lang="zh-CN" altLang="en-US" b="1" dirty="0">
                <a:solidFill>
                  <a:srgbClr val="55B4B1"/>
                </a:solidFill>
              </a:rPr>
              <a:t>实验室</a:t>
            </a:r>
            <a:endParaRPr lang="uk-UA" sz="1100" b="1" dirty="0">
              <a:solidFill>
                <a:srgbClr val="55B4B1"/>
              </a:solidFill>
            </a:endParaRPr>
          </a:p>
        </p:txBody>
      </p:sp>
      <p:sp>
        <p:nvSpPr>
          <p:cNvPr id="20" name="TextBox 10"/>
          <p:cNvSpPr txBox="1"/>
          <p:nvPr/>
        </p:nvSpPr>
        <p:spPr>
          <a:xfrm>
            <a:off x="874197" y="5286193"/>
            <a:ext cx="4947557" cy="369332"/>
          </a:xfrm>
          <a:prstGeom prst="rect">
            <a:avLst/>
          </a:prstGeom>
          <a:noFill/>
        </p:spPr>
        <p:txBody>
          <a:bodyPr wrap="square" rtlCol="0">
            <a:spAutoFit/>
          </a:bodyPr>
          <a:lstStyle/>
          <a:p>
            <a:pPr algn="r"/>
            <a:r>
              <a:rPr lang="en-US" altLang="zh-CN" b="1" dirty="0">
                <a:solidFill>
                  <a:srgbClr val="55B4B1"/>
                </a:solidFill>
              </a:rPr>
              <a:t>[</a:t>
            </a:r>
            <a:r>
              <a:rPr lang="zh-CN" altLang="en-US" b="1" dirty="0">
                <a:solidFill>
                  <a:srgbClr val="55B4B1"/>
                </a:solidFill>
              </a:rPr>
              <a:t>服务</a:t>
            </a:r>
            <a:r>
              <a:rPr lang="en-US" altLang="zh-CN" b="1" dirty="0">
                <a:solidFill>
                  <a:srgbClr val="55B4B1"/>
                </a:solidFill>
              </a:rPr>
              <a:t>]</a:t>
            </a:r>
            <a:r>
              <a:rPr lang="zh-CN" altLang="en-US" b="1" dirty="0">
                <a:solidFill>
                  <a:srgbClr val="55B4B1"/>
                </a:solidFill>
              </a:rPr>
              <a:t>教师培训认证</a:t>
            </a:r>
            <a:endParaRPr lang="uk-UA" sz="1100" b="1" dirty="0">
              <a:solidFill>
                <a:srgbClr val="55B4B1"/>
              </a:solidFill>
            </a:endParaRPr>
          </a:p>
        </p:txBody>
      </p:sp>
      <p:sp>
        <p:nvSpPr>
          <p:cNvPr id="21" name="TextBox 10"/>
          <p:cNvSpPr txBox="1"/>
          <p:nvPr/>
        </p:nvSpPr>
        <p:spPr>
          <a:xfrm>
            <a:off x="6258783" y="6070831"/>
            <a:ext cx="4947557" cy="369332"/>
          </a:xfrm>
          <a:prstGeom prst="rect">
            <a:avLst/>
          </a:prstGeom>
          <a:noFill/>
        </p:spPr>
        <p:txBody>
          <a:bodyPr wrap="square" rtlCol="0">
            <a:spAutoFit/>
          </a:bodyPr>
          <a:lstStyle/>
          <a:p>
            <a:r>
              <a:rPr lang="en-US" altLang="zh-CN" b="1" dirty="0">
                <a:solidFill>
                  <a:srgbClr val="55B4B1"/>
                </a:solidFill>
              </a:rPr>
              <a:t>[</a:t>
            </a:r>
            <a:r>
              <a:rPr lang="zh-CN" altLang="en-US" b="1" dirty="0">
                <a:solidFill>
                  <a:srgbClr val="55B4B1"/>
                </a:solidFill>
              </a:rPr>
              <a:t>服务</a:t>
            </a:r>
            <a:r>
              <a:rPr lang="en-US" altLang="zh-CN" b="1" dirty="0">
                <a:solidFill>
                  <a:srgbClr val="55B4B1"/>
                </a:solidFill>
              </a:rPr>
              <a:t>]AI</a:t>
            </a:r>
            <a:r>
              <a:rPr lang="zh-CN" altLang="en-US" b="1" dirty="0">
                <a:solidFill>
                  <a:srgbClr val="55B4B1"/>
                </a:solidFill>
              </a:rPr>
              <a:t>竞赛</a:t>
            </a:r>
            <a:endParaRPr lang="uk-UA" sz="1100" b="1" dirty="0">
              <a:solidFill>
                <a:srgbClr val="55B4B1"/>
              </a:solidFill>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1" t="5398" r="571"/>
          <a:stretch/>
        </p:blipFill>
        <p:spPr>
          <a:xfrm>
            <a:off x="874197" y="1827287"/>
            <a:ext cx="1074648" cy="622439"/>
          </a:xfrm>
          <a:prstGeom prst="rect">
            <a:avLst/>
          </a:prstGeom>
        </p:spPr>
      </p:pic>
      <p:pic>
        <p:nvPicPr>
          <p:cNvPr id="23" name="图片 22">
            <a:extLst>
              <a:ext uri="{FF2B5EF4-FFF2-40B4-BE49-F238E27FC236}">
                <a16:creationId xmlns="" xmlns:a16="http://schemas.microsoft.com/office/drawing/2014/main" id="{CE29A488-4817-704B-BFD6-E8B4255D9B14}"/>
              </a:ext>
            </a:extLst>
          </p:cNvPr>
          <p:cNvPicPr>
            <a:picLocks noChangeAspect="1"/>
          </p:cNvPicPr>
          <p:nvPr/>
        </p:nvPicPr>
        <p:blipFill>
          <a:blip r:embed="rId4"/>
          <a:stretch>
            <a:fillRect/>
          </a:stretch>
        </p:blipFill>
        <p:spPr>
          <a:xfrm>
            <a:off x="2144359" y="1829375"/>
            <a:ext cx="1120099" cy="620351"/>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3746" y="1827287"/>
            <a:ext cx="995903" cy="622439"/>
          </a:xfrm>
          <a:prstGeom prst="rect">
            <a:avLst/>
          </a:prstGeom>
        </p:spPr>
      </p:pic>
      <p:grpSp>
        <p:nvGrpSpPr>
          <p:cNvPr id="28" name="组合 6">
            <a:extLst>
              <a:ext uri="{FF2B5EF4-FFF2-40B4-BE49-F238E27FC236}">
                <a16:creationId xmlns="" xmlns:a16="http://schemas.microsoft.com/office/drawing/2014/main" id="{0F2EBE11-3C40-4319-B130-3E22274EDFC0}"/>
              </a:ext>
            </a:extLst>
          </p:cNvPr>
          <p:cNvGrpSpPr/>
          <p:nvPr/>
        </p:nvGrpSpPr>
        <p:grpSpPr>
          <a:xfrm>
            <a:off x="7705477" y="4282399"/>
            <a:ext cx="3500863" cy="514731"/>
            <a:chOff x="1001684" y="586471"/>
            <a:chExt cx="14704603" cy="2025933"/>
          </a:xfrm>
        </p:grpSpPr>
        <p:pic>
          <p:nvPicPr>
            <p:cNvPr id="29" name="图片 28">
              <a:extLst>
                <a:ext uri="{FF2B5EF4-FFF2-40B4-BE49-F238E27FC236}">
                  <a16:creationId xmlns="" xmlns:a16="http://schemas.microsoft.com/office/drawing/2014/main" id="{E32F1231-B60A-4297-A1FC-5A16631BCB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2890" y="632404"/>
              <a:ext cx="3520000" cy="1980000"/>
            </a:xfrm>
            <a:prstGeom prst="rect">
              <a:avLst/>
            </a:prstGeom>
          </p:spPr>
        </p:pic>
        <p:pic>
          <p:nvPicPr>
            <p:cNvPr id="30" name="图片 29">
              <a:extLst>
                <a:ext uri="{FF2B5EF4-FFF2-40B4-BE49-F238E27FC236}">
                  <a16:creationId xmlns="" xmlns:a16="http://schemas.microsoft.com/office/drawing/2014/main" id="{6522E2E5-02F6-4C70-AC03-FE32FD15D8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86287" y="586471"/>
              <a:ext cx="3520000" cy="1980000"/>
            </a:xfrm>
            <a:prstGeom prst="rect">
              <a:avLst/>
            </a:prstGeom>
          </p:spPr>
        </p:pic>
        <p:pic>
          <p:nvPicPr>
            <p:cNvPr id="31" name="图片 30">
              <a:extLst>
                <a:ext uri="{FF2B5EF4-FFF2-40B4-BE49-F238E27FC236}">
                  <a16:creationId xmlns="" xmlns:a16="http://schemas.microsoft.com/office/drawing/2014/main" id="{21E33A48-4480-4A13-BAEC-F2CB0A37F1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684" y="632404"/>
              <a:ext cx="3520000" cy="1980000"/>
            </a:xfrm>
            <a:prstGeom prst="rect">
              <a:avLst/>
            </a:prstGeom>
          </p:spPr>
        </p:pic>
        <p:pic>
          <p:nvPicPr>
            <p:cNvPr id="32" name="图片 31">
              <a:extLst>
                <a:ext uri="{FF2B5EF4-FFF2-40B4-BE49-F238E27FC236}">
                  <a16:creationId xmlns="" xmlns:a16="http://schemas.microsoft.com/office/drawing/2014/main" id="{76D27188-8F07-48DA-9280-710C00426A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4096" y="610429"/>
              <a:ext cx="3520000" cy="1980000"/>
            </a:xfrm>
            <a:prstGeom prst="rect">
              <a:avLst/>
            </a:prstGeom>
          </p:spPr>
        </p:pic>
      </p:grpSp>
      <p:pic>
        <p:nvPicPr>
          <p:cNvPr id="34" name="图片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2255494" y="4963424"/>
            <a:ext cx="1253164" cy="939873"/>
          </a:xfrm>
          <a:prstGeom prst="rect">
            <a:avLst/>
          </a:prstGeom>
        </p:spPr>
      </p:pic>
      <p:pic>
        <p:nvPicPr>
          <p:cNvPr id="35" name="Picture 6" descr="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51057" y="1364445"/>
            <a:ext cx="436582" cy="514490"/>
          </a:xfrm>
          <a:prstGeom prst="rect">
            <a:avLst/>
          </a:prstGeom>
          <a:ln w="12700">
            <a:miter lim="400000"/>
          </a:ln>
        </p:spPr>
      </p:pic>
      <p:pic>
        <p:nvPicPr>
          <p:cNvPr id="36" name="Picture 3" descr="Picture 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0509" y="1537877"/>
            <a:ext cx="790019" cy="195997"/>
          </a:xfrm>
          <a:prstGeom prst="rect">
            <a:avLst/>
          </a:prstGeom>
          <a:ln w="12700">
            <a:miter lim="400000"/>
          </a:ln>
        </p:spPr>
      </p:pic>
      <p:pic>
        <p:nvPicPr>
          <p:cNvPr id="37" name="Picture 1" descr="age21image385417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29582" y="5903297"/>
            <a:ext cx="1627867" cy="790678"/>
          </a:xfrm>
          <a:prstGeom prst="rect">
            <a:avLst/>
          </a:prstGeom>
          <a:noFill/>
          <a:extLst>
            <a:ext uri="{909E8E84-426E-40DD-AFC4-6F175D3DCCD1}">
              <a14:hiddenFill xmlns:a14="http://schemas.microsoft.com/office/drawing/2010/main">
                <a:solidFill>
                  <a:srgbClr val="FFFFFF"/>
                </a:solidFill>
              </a14:hiddenFill>
            </a:ext>
          </a:extLst>
        </p:spPr>
      </p:pic>
      <p:pic>
        <p:nvPicPr>
          <p:cNvPr id="38" name="WX20171101-115542@2x.png" descr="WX20171101-115542@2x.png">
            <a:extLst>
              <a:ext uri="{FF2B5EF4-FFF2-40B4-BE49-F238E27FC236}">
                <a16:creationId xmlns="" xmlns:a16="http://schemas.microsoft.com/office/drawing/2014/main" id="{C00B81A0-E1EF-4583-A79A-83451163B43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893962" y="2385822"/>
            <a:ext cx="2206512" cy="1162250"/>
          </a:xfrm>
          <a:prstGeom prst="rect">
            <a:avLst/>
          </a:prstGeom>
          <a:ln w="12700">
            <a:miter lim="400000"/>
          </a:ln>
        </p:spPr>
      </p:pic>
      <p:pic>
        <p:nvPicPr>
          <p:cNvPr id="44" name="图片 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60503" y="3218217"/>
            <a:ext cx="1495747" cy="997165"/>
          </a:xfrm>
          <a:prstGeom prst="rect">
            <a:avLst/>
          </a:prstGeom>
        </p:spPr>
      </p:pic>
      <p:pic>
        <p:nvPicPr>
          <p:cNvPr id="45" name="图片 4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57152" y="3225252"/>
            <a:ext cx="1463919" cy="975946"/>
          </a:xfrm>
          <a:prstGeom prst="rect">
            <a:avLst/>
          </a:prstGeom>
        </p:spPr>
      </p:pic>
    </p:spTree>
    <p:extLst>
      <p:ext uri="{BB962C8B-B14F-4D97-AF65-F5344CB8AC3E}">
        <p14:creationId xmlns:p14="http://schemas.microsoft.com/office/powerpoint/2010/main" val="33268056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1555" y="78073"/>
            <a:ext cx="8267700" cy="715581"/>
          </a:xfrm>
          <a:prstGeom prst="rect">
            <a:avLst/>
          </a:prstGeom>
        </p:spPr>
        <p:txBody>
          <a:bodyPr anchor="ctr"/>
          <a:lstStyle>
            <a:lvl1pPr algn="l" defTabSz="914400" rtl="0" eaLnBrk="1" latinLnBrk="0" hangingPunct="1">
              <a:lnSpc>
                <a:spcPct val="90000"/>
              </a:lnSpc>
              <a:spcBef>
                <a:spcPct val="0"/>
              </a:spcBef>
              <a:buNone/>
              <a:defRPr sz="4000" kern="1200">
                <a:solidFill>
                  <a:schemeClr val="tx1">
                    <a:lumMod val="95000"/>
                    <a:lumOff val="5000"/>
                  </a:schemeClr>
                </a:solidFill>
                <a:latin typeface="微软雅黑" panose="020B0503020204020204" pitchFamily="34" charset="-122"/>
                <a:ea typeface="微软雅黑" panose="020B0503020204020204" pitchFamily="34" charset="-122"/>
                <a:cs typeface="+mj-cs"/>
              </a:defRPr>
            </a:lvl1pPr>
          </a:lstStyle>
          <a:p>
            <a:r>
              <a:rPr lang="zh-CN" altLang="en-US" sz="2400" dirty="0">
                <a:solidFill>
                  <a:srgbClr val="55B4B1"/>
                </a:solidFill>
              </a:rPr>
              <a:t>智慧校园</a:t>
            </a:r>
            <a:endParaRPr lang="en-US" altLang="zh-CN" sz="2400" dirty="0">
              <a:solidFill>
                <a:srgbClr val="55B4B1"/>
              </a:solidFill>
            </a:endParaRPr>
          </a:p>
          <a:p>
            <a:r>
              <a:rPr lang="en-US" altLang="zh-CN" sz="1800" dirty="0" err="1">
                <a:solidFill>
                  <a:schemeClr val="tx1">
                    <a:lumMod val="65000"/>
                    <a:lumOff val="35000"/>
                  </a:schemeClr>
                </a:solidFill>
              </a:rPr>
              <a:t>SenseCampus</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AI</a:t>
            </a:r>
            <a:r>
              <a:rPr lang="zh-CN" altLang="en-US" sz="1800" dirty="0">
                <a:solidFill>
                  <a:schemeClr val="tx1">
                    <a:lumMod val="65000"/>
                    <a:lumOff val="35000"/>
                  </a:schemeClr>
                </a:solidFill>
              </a:rPr>
              <a:t>校园信息系统</a:t>
            </a:r>
            <a:endParaRPr lang="uk-UA" altLang="zh-CN" sz="1800" dirty="0">
              <a:solidFill>
                <a:schemeClr val="tx1">
                  <a:lumMod val="65000"/>
                  <a:lumOff val="35000"/>
                </a:schemeClr>
              </a:solidFill>
            </a:endParaRPr>
          </a:p>
        </p:txBody>
      </p:sp>
      <p:cxnSp>
        <p:nvCxnSpPr>
          <p:cNvPr id="6" name="直线连接符 5"/>
          <p:cNvCxnSpPr/>
          <p:nvPr/>
        </p:nvCxnSpPr>
        <p:spPr>
          <a:xfrm>
            <a:off x="216573" y="165875"/>
            <a:ext cx="0" cy="539978"/>
          </a:xfrm>
          <a:prstGeom prst="line">
            <a:avLst/>
          </a:prstGeom>
          <a:ln w="38100">
            <a:solidFill>
              <a:srgbClr val="55B4B1"/>
            </a:solidFill>
          </a:ln>
        </p:spPr>
        <p:style>
          <a:lnRef idx="1">
            <a:schemeClr val="accent1"/>
          </a:lnRef>
          <a:fillRef idx="0">
            <a:schemeClr val="accent1"/>
          </a:fillRef>
          <a:effectRef idx="0">
            <a:schemeClr val="accent1"/>
          </a:effectRef>
          <a:fontRef idx="minor">
            <a:schemeClr val="tx1"/>
          </a:fontRef>
        </p:style>
      </p:cxnSp>
      <p:grpSp>
        <p:nvGrpSpPr>
          <p:cNvPr id="33" name="Group 10"/>
          <p:cNvGrpSpPr/>
          <p:nvPr/>
        </p:nvGrpSpPr>
        <p:grpSpPr>
          <a:xfrm>
            <a:off x="0" y="4956396"/>
            <a:ext cx="12192000" cy="1942255"/>
            <a:chOff x="0" y="6848471"/>
            <a:chExt cx="18288000" cy="2913383"/>
          </a:xfrm>
        </p:grpSpPr>
        <p:sp>
          <p:nvSpPr>
            <p:cNvPr id="37" name="Rectangle 8"/>
            <p:cNvSpPr/>
            <p:nvPr/>
          </p:nvSpPr>
          <p:spPr>
            <a:xfrm>
              <a:off x="0" y="6848471"/>
              <a:ext cx="18288000" cy="2913383"/>
            </a:xfrm>
            <a:prstGeom prst="rect">
              <a:avLst/>
            </a:prstGeom>
            <a:solidFill>
              <a:schemeClr val="tx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00" dirty="0"/>
            </a:p>
          </p:txBody>
        </p:sp>
        <p:sp>
          <p:nvSpPr>
            <p:cNvPr id="61" name="TextBox 23"/>
            <p:cNvSpPr txBox="1"/>
            <p:nvPr/>
          </p:nvSpPr>
          <p:spPr>
            <a:xfrm>
              <a:off x="990111" y="7022722"/>
              <a:ext cx="2387712" cy="600165"/>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签到数据</a:t>
              </a:r>
              <a:endParaRPr lang="uk-UA" sz="2000" dirty="0">
                <a:solidFill>
                  <a:schemeClr val="bg1"/>
                </a:solidFill>
                <a:latin typeface="+mj-lt"/>
              </a:endParaRPr>
            </a:p>
          </p:txBody>
        </p:sp>
      </p:grpSp>
      <p:sp>
        <p:nvSpPr>
          <p:cNvPr id="66" name="TextBox 23"/>
          <p:cNvSpPr txBox="1"/>
          <p:nvPr/>
        </p:nvSpPr>
        <p:spPr>
          <a:xfrm>
            <a:off x="660074" y="6383475"/>
            <a:ext cx="1591808" cy="400110"/>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学生信息</a:t>
            </a:r>
            <a:endParaRPr lang="uk-UA" sz="2000" dirty="0">
              <a:solidFill>
                <a:schemeClr val="bg1"/>
              </a:solidFill>
              <a:latin typeface="+mj-lt"/>
            </a:endParaRPr>
          </a:p>
        </p:txBody>
      </p:sp>
      <p:sp>
        <p:nvSpPr>
          <p:cNvPr id="67" name="TextBox 23"/>
          <p:cNvSpPr txBox="1"/>
          <p:nvPr/>
        </p:nvSpPr>
        <p:spPr>
          <a:xfrm>
            <a:off x="2431696" y="6383475"/>
            <a:ext cx="1591808" cy="400110"/>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老师信息</a:t>
            </a:r>
            <a:endParaRPr lang="uk-UA" sz="2000" dirty="0">
              <a:solidFill>
                <a:schemeClr val="bg1"/>
              </a:solidFill>
              <a:latin typeface="+mj-lt"/>
            </a:endParaRPr>
          </a:p>
        </p:txBody>
      </p:sp>
      <p:sp>
        <p:nvSpPr>
          <p:cNvPr id="68" name="TextBox 23"/>
          <p:cNvSpPr txBox="1"/>
          <p:nvPr/>
        </p:nvSpPr>
        <p:spPr>
          <a:xfrm>
            <a:off x="4241871" y="6383475"/>
            <a:ext cx="1591808" cy="400110"/>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班级信息</a:t>
            </a:r>
            <a:endParaRPr lang="uk-UA" sz="2000" dirty="0">
              <a:solidFill>
                <a:schemeClr val="bg1"/>
              </a:solidFill>
              <a:latin typeface="+mj-lt"/>
            </a:endParaRPr>
          </a:p>
        </p:txBody>
      </p:sp>
      <p:sp>
        <p:nvSpPr>
          <p:cNvPr id="69" name="TextBox 23"/>
          <p:cNvSpPr txBox="1"/>
          <p:nvPr/>
        </p:nvSpPr>
        <p:spPr>
          <a:xfrm>
            <a:off x="6013493" y="6383475"/>
            <a:ext cx="1591808" cy="400110"/>
          </a:xfrm>
          <a:prstGeom prst="rect">
            <a:avLst/>
          </a:prstGeom>
          <a:noFill/>
          <a:ln>
            <a:solidFill>
              <a:srgbClr val="55B4B1"/>
            </a:solidFill>
            <a:prstDash val="dash"/>
          </a:ln>
        </p:spPr>
        <p:txBody>
          <a:bodyPr wrap="square" rtlCol="0">
            <a:spAutoFit/>
          </a:bodyPr>
          <a:lstStyle/>
          <a:p>
            <a:pPr algn="ctr"/>
            <a:r>
              <a:rPr lang="zh-CN" altLang="en-US" sz="2000">
                <a:solidFill>
                  <a:schemeClr val="bg1"/>
                </a:solidFill>
                <a:latin typeface="+mj-lt"/>
              </a:rPr>
              <a:t>人脸入库</a:t>
            </a:r>
            <a:endParaRPr lang="uk-UA" sz="2000" dirty="0">
              <a:solidFill>
                <a:schemeClr val="bg1"/>
              </a:solidFill>
              <a:latin typeface="+mj-lt"/>
            </a:endParaRPr>
          </a:p>
        </p:txBody>
      </p:sp>
      <p:sp>
        <p:nvSpPr>
          <p:cNvPr id="70" name="TextBox 23"/>
          <p:cNvSpPr txBox="1"/>
          <p:nvPr/>
        </p:nvSpPr>
        <p:spPr>
          <a:xfrm>
            <a:off x="7733351" y="6383475"/>
            <a:ext cx="1591808" cy="400110"/>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课程表</a:t>
            </a:r>
            <a:endParaRPr lang="uk-UA" sz="2000" dirty="0">
              <a:solidFill>
                <a:schemeClr val="bg1"/>
              </a:solidFill>
              <a:latin typeface="+mj-lt"/>
            </a:endParaRPr>
          </a:p>
        </p:txBody>
      </p:sp>
      <p:sp>
        <p:nvSpPr>
          <p:cNvPr id="19" name="TextBox 23"/>
          <p:cNvSpPr txBox="1"/>
          <p:nvPr/>
        </p:nvSpPr>
        <p:spPr>
          <a:xfrm>
            <a:off x="2438520" y="5076898"/>
            <a:ext cx="3423475" cy="400110"/>
          </a:xfrm>
          <a:prstGeom prst="rect">
            <a:avLst/>
          </a:prstGeom>
          <a:noFill/>
          <a:ln>
            <a:solidFill>
              <a:srgbClr val="55B4B1"/>
            </a:solidFill>
            <a:prstDash val="dash"/>
          </a:ln>
        </p:spPr>
        <p:txBody>
          <a:bodyPr wrap="square" rtlCol="0">
            <a:spAutoFit/>
          </a:bodyPr>
          <a:lstStyle/>
          <a:p>
            <a:pPr algn="ctr"/>
            <a:r>
              <a:rPr lang="en-US" altLang="zh-CN" sz="2000" dirty="0" err="1">
                <a:solidFill>
                  <a:schemeClr val="bg1"/>
                </a:solidFill>
                <a:latin typeface="+mj-lt"/>
              </a:rPr>
              <a:t>SenseStudy</a:t>
            </a:r>
            <a:r>
              <a:rPr lang="zh-CN" altLang="en-US" sz="2000" dirty="0">
                <a:solidFill>
                  <a:schemeClr val="bg1"/>
                </a:solidFill>
                <a:latin typeface="+mj-lt"/>
              </a:rPr>
              <a:t>选课及成绩数据</a:t>
            </a:r>
            <a:endParaRPr lang="uk-UA" sz="2000" dirty="0">
              <a:solidFill>
                <a:schemeClr val="bg1"/>
              </a:solidFill>
              <a:latin typeface="+mj-lt"/>
            </a:endParaRPr>
          </a:p>
        </p:txBody>
      </p:sp>
      <p:sp>
        <p:nvSpPr>
          <p:cNvPr id="23" name="TextBox 23"/>
          <p:cNvSpPr txBox="1"/>
          <p:nvPr/>
        </p:nvSpPr>
        <p:spPr>
          <a:xfrm>
            <a:off x="9530478" y="6393446"/>
            <a:ext cx="1847137" cy="400110"/>
          </a:xfrm>
          <a:prstGeom prst="rect">
            <a:avLst/>
          </a:prstGeom>
          <a:noFill/>
          <a:ln>
            <a:solidFill>
              <a:srgbClr val="55B4B1"/>
            </a:solidFill>
            <a:prstDash val="dash"/>
          </a:ln>
        </p:spPr>
        <p:txBody>
          <a:bodyPr wrap="square" rtlCol="0">
            <a:spAutoFit/>
          </a:bodyPr>
          <a:lstStyle/>
          <a:p>
            <a:pPr algn="ctr"/>
            <a:r>
              <a:rPr lang="zh-CN" altLang="en-US" sz="2000" dirty="0">
                <a:solidFill>
                  <a:schemeClr val="bg1"/>
                </a:solidFill>
                <a:latin typeface="+mj-lt"/>
              </a:rPr>
              <a:t>进出校园信息</a:t>
            </a:r>
            <a:endParaRPr lang="uk-UA" sz="2000" dirty="0">
              <a:solidFill>
                <a:schemeClr val="bg1"/>
              </a:solidFill>
              <a:latin typeface="+mj-lt"/>
            </a:endParaRPr>
          </a:p>
        </p:txBody>
      </p:sp>
      <p:sp>
        <p:nvSpPr>
          <p:cNvPr id="29" name="TextBox 23"/>
          <p:cNvSpPr txBox="1"/>
          <p:nvPr/>
        </p:nvSpPr>
        <p:spPr>
          <a:xfrm>
            <a:off x="5999712" y="5065177"/>
            <a:ext cx="1845447" cy="400110"/>
          </a:xfrm>
          <a:prstGeom prst="rect">
            <a:avLst/>
          </a:prstGeom>
          <a:noFill/>
          <a:ln>
            <a:solidFill>
              <a:srgbClr val="55B4B1"/>
            </a:solidFill>
            <a:prstDash val="dash"/>
          </a:ln>
        </p:spPr>
        <p:txBody>
          <a:bodyPr wrap="square" rtlCol="0">
            <a:spAutoFit/>
          </a:bodyPr>
          <a:lstStyle/>
          <a:p>
            <a:pPr algn="ctr"/>
            <a:r>
              <a:rPr lang="en-US" altLang="zh-CN" sz="2000" dirty="0" err="1">
                <a:solidFill>
                  <a:schemeClr val="bg1"/>
                </a:solidFill>
                <a:latin typeface="+mj-lt"/>
              </a:rPr>
              <a:t>SenseClass</a:t>
            </a:r>
            <a:r>
              <a:rPr lang="zh-CN" altLang="en-US" sz="2000" dirty="0">
                <a:solidFill>
                  <a:schemeClr val="bg1"/>
                </a:solidFill>
                <a:latin typeface="+mj-lt"/>
              </a:rPr>
              <a:t>数据</a:t>
            </a:r>
            <a:endParaRPr lang="uk-UA" sz="2000" dirty="0">
              <a:solidFill>
                <a:schemeClr val="bg1"/>
              </a:solidFill>
              <a:latin typeface="+mj-lt"/>
            </a:endParaRPr>
          </a:p>
        </p:txBody>
      </p:sp>
      <p:sp>
        <p:nvSpPr>
          <p:cNvPr id="26" name="TextBox 23"/>
          <p:cNvSpPr txBox="1"/>
          <p:nvPr/>
        </p:nvSpPr>
        <p:spPr>
          <a:xfrm>
            <a:off x="7982876" y="5061003"/>
            <a:ext cx="2239297" cy="400110"/>
          </a:xfrm>
          <a:prstGeom prst="rect">
            <a:avLst/>
          </a:prstGeom>
          <a:noFill/>
          <a:ln>
            <a:solidFill>
              <a:srgbClr val="55B4B1"/>
            </a:solidFill>
            <a:prstDash val="dash"/>
          </a:ln>
        </p:spPr>
        <p:txBody>
          <a:bodyPr wrap="square" rtlCol="0">
            <a:spAutoFit/>
          </a:bodyPr>
          <a:lstStyle/>
          <a:p>
            <a:pPr algn="ctr"/>
            <a:r>
              <a:rPr lang="en-US" altLang="zh-CN" sz="2000">
                <a:solidFill>
                  <a:schemeClr val="bg1"/>
                </a:solidFill>
                <a:latin typeface="+mj-lt"/>
              </a:rPr>
              <a:t>SenseCrowd</a:t>
            </a:r>
            <a:r>
              <a:rPr lang="zh-CN" altLang="en-US" sz="2000" dirty="0">
                <a:solidFill>
                  <a:schemeClr val="bg1"/>
                </a:solidFill>
                <a:latin typeface="+mj-lt"/>
              </a:rPr>
              <a:t>数据</a:t>
            </a:r>
            <a:endParaRPr lang="uk-UA" sz="2000" dirty="0">
              <a:solidFill>
                <a:schemeClr val="bg1"/>
              </a:solidFill>
              <a:latin typeface="+mj-lt"/>
            </a:endParaRPr>
          </a:p>
        </p:txBody>
      </p:sp>
      <p:sp>
        <p:nvSpPr>
          <p:cNvPr id="39" name="TextBox 23"/>
          <p:cNvSpPr txBox="1"/>
          <p:nvPr/>
        </p:nvSpPr>
        <p:spPr>
          <a:xfrm>
            <a:off x="674774" y="5728680"/>
            <a:ext cx="1908869" cy="400110"/>
          </a:xfrm>
          <a:prstGeom prst="rect">
            <a:avLst/>
          </a:prstGeom>
          <a:noFill/>
          <a:ln>
            <a:solidFill>
              <a:srgbClr val="55B4B1"/>
            </a:solidFill>
            <a:prstDash val="dash"/>
          </a:ln>
        </p:spPr>
        <p:txBody>
          <a:bodyPr wrap="square" rtlCol="0">
            <a:spAutoFit/>
          </a:bodyPr>
          <a:lstStyle/>
          <a:p>
            <a:pPr algn="ctr"/>
            <a:r>
              <a:rPr lang="en-US" altLang="zh-CN" sz="2000" dirty="0" err="1">
                <a:solidFill>
                  <a:schemeClr val="bg1"/>
                </a:solidFill>
                <a:latin typeface="+mj-lt"/>
              </a:rPr>
              <a:t>SenseFace</a:t>
            </a:r>
            <a:r>
              <a:rPr lang="zh-CN" altLang="en-US" sz="2000" dirty="0">
                <a:solidFill>
                  <a:schemeClr val="bg1"/>
                </a:solidFill>
                <a:latin typeface="+mj-lt"/>
              </a:rPr>
              <a:t>数据</a:t>
            </a:r>
            <a:endParaRPr lang="uk-UA" sz="2000" dirty="0">
              <a:solidFill>
                <a:schemeClr val="bg1"/>
              </a:solidFill>
              <a:latin typeface="+mj-lt"/>
            </a:endParaRPr>
          </a:p>
        </p:txBody>
      </p:sp>
      <p:sp>
        <p:nvSpPr>
          <p:cNvPr id="42" name="TextBox 23"/>
          <p:cNvSpPr txBox="1"/>
          <p:nvPr/>
        </p:nvSpPr>
        <p:spPr>
          <a:xfrm>
            <a:off x="2798632" y="5728680"/>
            <a:ext cx="1908869" cy="400110"/>
          </a:xfrm>
          <a:prstGeom prst="rect">
            <a:avLst/>
          </a:prstGeom>
          <a:noFill/>
          <a:ln>
            <a:solidFill>
              <a:srgbClr val="55B4B1"/>
            </a:solidFill>
            <a:prstDash val="dash"/>
          </a:ln>
        </p:spPr>
        <p:txBody>
          <a:bodyPr wrap="square" rtlCol="0">
            <a:spAutoFit/>
          </a:bodyPr>
          <a:lstStyle>
            <a:defPPr>
              <a:defRPr lang="zh-CN"/>
            </a:defPPr>
            <a:lvl1pPr algn="ctr">
              <a:defRPr sz="2000">
                <a:solidFill>
                  <a:schemeClr val="bg1"/>
                </a:solidFill>
                <a:latin typeface="+mj-lt"/>
              </a:defRPr>
            </a:lvl1pPr>
          </a:lstStyle>
          <a:p>
            <a:r>
              <a:rPr lang="en-US" altLang="zh-CN" dirty="0" err="1"/>
              <a:t>SenseU</a:t>
            </a:r>
            <a:r>
              <a:rPr lang="zh-CN" altLang="en-US" dirty="0"/>
              <a:t>数据</a:t>
            </a:r>
            <a:endParaRPr lang="uk-UA" dirty="0"/>
          </a:p>
        </p:txBody>
      </p:sp>
      <p:sp>
        <p:nvSpPr>
          <p:cNvPr id="45" name="文本框 44"/>
          <p:cNvSpPr txBox="1"/>
          <p:nvPr/>
        </p:nvSpPr>
        <p:spPr>
          <a:xfrm>
            <a:off x="-6309" y="4956847"/>
            <a:ext cx="461665" cy="1941806"/>
          </a:xfrm>
          <a:prstGeom prst="rect">
            <a:avLst/>
          </a:prstGeom>
          <a:solidFill>
            <a:srgbClr val="55B4B1"/>
          </a:solidFill>
        </p:spPr>
        <p:txBody>
          <a:bodyPr vert="eaVert" wrap="square" rtlCol="0">
            <a:spAutoFit/>
          </a:bodyPr>
          <a:lstStyle/>
          <a:p>
            <a:pPr algn="ctr"/>
            <a:r>
              <a:rPr kumimoji="1" lang="zh-CN" altLang="en-US" dirty="0">
                <a:solidFill>
                  <a:schemeClr val="bg1"/>
                </a:solidFill>
              </a:rPr>
              <a:t>智慧校园数据库</a:t>
            </a: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237" y="2906666"/>
            <a:ext cx="926125" cy="617417"/>
          </a:xfrm>
          <a:prstGeom prst="rect">
            <a:avLst/>
          </a:prstGeom>
          <a:ln w="28575">
            <a:solidFill>
              <a:srgbClr val="55B4B1"/>
            </a:solidFill>
          </a:ln>
        </p:spPr>
      </p:pic>
      <p:sp>
        <p:nvSpPr>
          <p:cNvPr id="43" name="文本框 42"/>
          <p:cNvSpPr txBox="1"/>
          <p:nvPr/>
        </p:nvSpPr>
        <p:spPr>
          <a:xfrm>
            <a:off x="2963726" y="2546379"/>
            <a:ext cx="1107996" cy="276999"/>
          </a:xfrm>
          <a:prstGeom prst="rect">
            <a:avLst/>
          </a:prstGeom>
          <a:noFill/>
        </p:spPr>
        <p:txBody>
          <a:bodyPr wrap="none" rtlCol="0">
            <a:spAutoFit/>
          </a:bodyPr>
          <a:lstStyle/>
          <a:p>
            <a:r>
              <a:rPr kumimoji="1" lang="zh-CN" altLang="en-US" sz="1200" dirty="0"/>
              <a:t>学生评价系统</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5588" y="2917336"/>
            <a:ext cx="926125" cy="617417"/>
          </a:xfrm>
          <a:prstGeom prst="rect">
            <a:avLst/>
          </a:prstGeom>
          <a:ln w="28575">
            <a:solidFill>
              <a:srgbClr val="55B4B1"/>
            </a:solidFill>
          </a:ln>
        </p:spPr>
      </p:pic>
      <p:sp>
        <p:nvSpPr>
          <p:cNvPr id="46" name="文本框 45"/>
          <p:cNvSpPr txBox="1"/>
          <p:nvPr/>
        </p:nvSpPr>
        <p:spPr>
          <a:xfrm>
            <a:off x="4165133" y="2538393"/>
            <a:ext cx="1107996" cy="276999"/>
          </a:xfrm>
          <a:prstGeom prst="rect">
            <a:avLst/>
          </a:prstGeom>
          <a:noFill/>
        </p:spPr>
        <p:txBody>
          <a:bodyPr wrap="none" rtlCol="0">
            <a:spAutoFit/>
          </a:bodyPr>
          <a:lstStyle/>
          <a:p>
            <a:r>
              <a:rPr kumimoji="1" lang="zh-CN" altLang="en-US" sz="1200" dirty="0"/>
              <a:t>教师评价系统</a:t>
            </a:r>
          </a:p>
        </p:txBody>
      </p:sp>
      <p:sp>
        <p:nvSpPr>
          <p:cNvPr id="47" name="文本框 46"/>
          <p:cNvSpPr txBox="1"/>
          <p:nvPr/>
        </p:nvSpPr>
        <p:spPr>
          <a:xfrm>
            <a:off x="-1792" y="1045326"/>
            <a:ext cx="461665" cy="3823270"/>
          </a:xfrm>
          <a:prstGeom prst="rect">
            <a:avLst/>
          </a:prstGeom>
          <a:solidFill>
            <a:srgbClr val="55B4B1"/>
          </a:solidFill>
        </p:spPr>
        <p:txBody>
          <a:bodyPr vert="eaVert" wrap="square" rtlCol="0" anchor="ctr">
            <a:spAutoFit/>
          </a:bodyPr>
          <a:lstStyle/>
          <a:p>
            <a:pPr algn="ctr"/>
            <a:r>
              <a:rPr kumimoji="1" lang="en-US" altLang="zh-CN" dirty="0">
                <a:solidFill>
                  <a:schemeClr val="bg1"/>
                </a:solidFill>
              </a:rPr>
              <a:t>AI</a:t>
            </a:r>
            <a:r>
              <a:rPr kumimoji="1" lang="zh-CN" altLang="en-US" dirty="0">
                <a:solidFill>
                  <a:schemeClr val="bg1"/>
                </a:solidFill>
              </a:rPr>
              <a:t>校园信息系统</a:t>
            </a:r>
          </a:p>
        </p:txBody>
      </p:sp>
      <p:sp>
        <p:nvSpPr>
          <p:cNvPr id="48" name="文本框 47"/>
          <p:cNvSpPr txBox="1"/>
          <p:nvPr/>
        </p:nvSpPr>
        <p:spPr>
          <a:xfrm>
            <a:off x="716881" y="1180515"/>
            <a:ext cx="800219" cy="276999"/>
          </a:xfrm>
          <a:prstGeom prst="rect">
            <a:avLst/>
          </a:prstGeom>
          <a:noFill/>
        </p:spPr>
        <p:txBody>
          <a:bodyPr wrap="none" rtlCol="0">
            <a:spAutoFit/>
          </a:bodyPr>
          <a:lstStyle/>
          <a:p>
            <a:r>
              <a:rPr kumimoji="1" lang="zh-CN" altLang="en-US" sz="1200" dirty="0"/>
              <a:t>学生信息</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929" y="1548512"/>
            <a:ext cx="926125" cy="617417"/>
          </a:xfrm>
          <a:prstGeom prst="rect">
            <a:avLst/>
          </a:prstGeom>
          <a:ln w="28575">
            <a:solidFill>
              <a:srgbClr val="55B4B1"/>
            </a:solidFill>
          </a:ln>
        </p:spPr>
      </p:pic>
      <p:sp>
        <p:nvSpPr>
          <p:cNvPr id="50" name="文本框 49"/>
          <p:cNvSpPr txBox="1"/>
          <p:nvPr/>
        </p:nvSpPr>
        <p:spPr>
          <a:xfrm>
            <a:off x="1880661" y="1180515"/>
            <a:ext cx="800219" cy="276999"/>
          </a:xfrm>
          <a:prstGeom prst="rect">
            <a:avLst/>
          </a:prstGeom>
          <a:noFill/>
        </p:spPr>
        <p:txBody>
          <a:bodyPr wrap="none" rtlCol="0">
            <a:spAutoFit/>
          </a:bodyPr>
          <a:lstStyle/>
          <a:p>
            <a:r>
              <a:rPr kumimoji="1" lang="zh-CN" altLang="en-US" sz="1200"/>
              <a:t>教师信息</a:t>
            </a:r>
            <a:endParaRPr kumimoji="1" lang="zh-CN" altLang="en-US" sz="1200" dirty="0"/>
          </a:p>
        </p:txBody>
      </p:sp>
      <p:sp>
        <p:nvSpPr>
          <p:cNvPr id="51" name="文本框 50"/>
          <p:cNvSpPr txBox="1"/>
          <p:nvPr/>
        </p:nvSpPr>
        <p:spPr>
          <a:xfrm>
            <a:off x="3043237" y="1180515"/>
            <a:ext cx="800219" cy="276999"/>
          </a:xfrm>
          <a:prstGeom prst="rect">
            <a:avLst/>
          </a:prstGeom>
          <a:noFill/>
        </p:spPr>
        <p:txBody>
          <a:bodyPr wrap="none" rtlCol="0">
            <a:spAutoFit/>
          </a:bodyPr>
          <a:lstStyle/>
          <a:p>
            <a:pPr algn="ctr"/>
            <a:r>
              <a:rPr kumimoji="1" lang="zh-CN" altLang="en-US" sz="1200" dirty="0"/>
              <a:t>班级信息</a:t>
            </a:r>
          </a:p>
        </p:txBody>
      </p:sp>
      <p:sp>
        <p:nvSpPr>
          <p:cNvPr id="52" name="Rectangle 8"/>
          <p:cNvSpPr/>
          <p:nvPr/>
        </p:nvSpPr>
        <p:spPr>
          <a:xfrm>
            <a:off x="-6309" y="1055732"/>
            <a:ext cx="12198309" cy="3812864"/>
          </a:xfrm>
          <a:prstGeom prst="rect">
            <a:avLst/>
          </a:prstGeom>
          <a:noFill/>
          <a:ln w="38100">
            <a:solidFill>
              <a:srgbClr val="55B4B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00" dirty="0"/>
          </a:p>
        </p:txBody>
      </p:sp>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582" y="1548512"/>
            <a:ext cx="926125" cy="617417"/>
          </a:xfrm>
          <a:prstGeom prst="rect">
            <a:avLst/>
          </a:prstGeom>
          <a:ln w="28575">
            <a:solidFill>
              <a:srgbClr val="55B4B1"/>
            </a:solidFill>
          </a:ln>
        </p:spPr>
      </p:pic>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235" y="1548512"/>
            <a:ext cx="926125" cy="617417"/>
          </a:xfrm>
          <a:prstGeom prst="rect">
            <a:avLst/>
          </a:prstGeom>
          <a:ln w="28575">
            <a:solidFill>
              <a:srgbClr val="55B4B1"/>
            </a:solidFill>
          </a:ln>
        </p:spPr>
      </p:pic>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7888" y="1548512"/>
            <a:ext cx="926125" cy="617417"/>
          </a:xfrm>
          <a:prstGeom prst="rect">
            <a:avLst/>
          </a:prstGeom>
          <a:ln w="28575">
            <a:solidFill>
              <a:srgbClr val="55B4B1"/>
            </a:solidFill>
          </a:ln>
        </p:spPr>
      </p:pic>
      <p:sp>
        <p:nvSpPr>
          <p:cNvPr id="56" name="文本框 55"/>
          <p:cNvSpPr txBox="1"/>
          <p:nvPr/>
        </p:nvSpPr>
        <p:spPr>
          <a:xfrm>
            <a:off x="4286308" y="1180515"/>
            <a:ext cx="646331" cy="276999"/>
          </a:xfrm>
          <a:prstGeom prst="rect">
            <a:avLst/>
          </a:prstGeom>
          <a:noFill/>
        </p:spPr>
        <p:txBody>
          <a:bodyPr wrap="none" rtlCol="0">
            <a:spAutoFit/>
          </a:bodyPr>
          <a:lstStyle/>
          <a:p>
            <a:pPr algn="ctr"/>
            <a:r>
              <a:rPr kumimoji="1" lang="zh-CN" altLang="en-US" sz="1200" dirty="0"/>
              <a:t>课程表</a:t>
            </a: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929" y="2911629"/>
            <a:ext cx="926125" cy="617417"/>
          </a:xfrm>
          <a:prstGeom prst="rect">
            <a:avLst/>
          </a:prstGeom>
          <a:ln w="28575">
            <a:solidFill>
              <a:srgbClr val="55B4B1"/>
            </a:solidFill>
          </a:ln>
        </p:spPr>
      </p:pic>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540" y="1548512"/>
            <a:ext cx="926125" cy="617417"/>
          </a:xfrm>
          <a:prstGeom prst="rect">
            <a:avLst/>
          </a:prstGeom>
          <a:ln w="28575">
            <a:solidFill>
              <a:srgbClr val="55B4B1"/>
            </a:solidFill>
          </a:ln>
        </p:spPr>
      </p:pic>
      <p:sp>
        <p:nvSpPr>
          <p:cNvPr id="59" name="文本框 58"/>
          <p:cNvSpPr txBox="1"/>
          <p:nvPr/>
        </p:nvSpPr>
        <p:spPr>
          <a:xfrm>
            <a:off x="5375491" y="1180515"/>
            <a:ext cx="800220" cy="276999"/>
          </a:xfrm>
          <a:prstGeom prst="rect">
            <a:avLst/>
          </a:prstGeom>
          <a:noFill/>
        </p:spPr>
        <p:txBody>
          <a:bodyPr wrap="none" rtlCol="0">
            <a:spAutoFit/>
          </a:bodyPr>
          <a:lstStyle/>
          <a:p>
            <a:pPr algn="ctr"/>
            <a:r>
              <a:rPr kumimoji="1" lang="zh-CN" altLang="en-US" sz="1200" dirty="0"/>
              <a:t>人脸入库</a:t>
            </a:r>
          </a:p>
        </p:txBody>
      </p:sp>
      <p:sp>
        <p:nvSpPr>
          <p:cNvPr id="60" name="文本框 59"/>
          <p:cNvSpPr txBox="1"/>
          <p:nvPr/>
        </p:nvSpPr>
        <p:spPr>
          <a:xfrm>
            <a:off x="716881" y="2546379"/>
            <a:ext cx="800219" cy="276999"/>
          </a:xfrm>
          <a:prstGeom prst="rect">
            <a:avLst/>
          </a:prstGeom>
          <a:noFill/>
        </p:spPr>
        <p:txBody>
          <a:bodyPr wrap="none" rtlCol="0">
            <a:spAutoFit/>
          </a:bodyPr>
          <a:lstStyle/>
          <a:p>
            <a:r>
              <a:rPr kumimoji="1" lang="zh-CN" altLang="en-US" sz="1200" dirty="0"/>
              <a:t>签到系统</a:t>
            </a:r>
          </a:p>
        </p:txBody>
      </p:sp>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062" y="2911629"/>
            <a:ext cx="926125" cy="617417"/>
          </a:xfrm>
          <a:prstGeom prst="rect">
            <a:avLst/>
          </a:prstGeom>
          <a:ln w="28575">
            <a:solidFill>
              <a:srgbClr val="55B4B1"/>
            </a:solidFill>
          </a:ln>
        </p:spPr>
      </p:pic>
      <p:sp>
        <p:nvSpPr>
          <p:cNvPr id="63" name="文本框 62"/>
          <p:cNvSpPr txBox="1"/>
          <p:nvPr/>
        </p:nvSpPr>
        <p:spPr>
          <a:xfrm>
            <a:off x="1900014" y="2546379"/>
            <a:ext cx="798617" cy="276999"/>
          </a:xfrm>
          <a:prstGeom prst="rect">
            <a:avLst/>
          </a:prstGeom>
          <a:noFill/>
        </p:spPr>
        <p:txBody>
          <a:bodyPr wrap="none" rtlCol="0">
            <a:spAutoFit/>
          </a:bodyPr>
          <a:lstStyle/>
          <a:p>
            <a:r>
              <a:rPr kumimoji="1" lang="zh-CN" altLang="en-US" sz="1200" dirty="0"/>
              <a:t>门禁系统</a:t>
            </a:r>
          </a:p>
        </p:txBody>
      </p: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550" y="2905615"/>
            <a:ext cx="926125" cy="617417"/>
          </a:xfrm>
          <a:prstGeom prst="rect">
            <a:avLst/>
          </a:prstGeom>
          <a:ln w="28575">
            <a:solidFill>
              <a:srgbClr val="55B4B1"/>
            </a:solidFill>
          </a:ln>
        </p:spPr>
      </p:pic>
      <p:sp>
        <p:nvSpPr>
          <p:cNvPr id="65" name="文本框 64"/>
          <p:cNvSpPr txBox="1"/>
          <p:nvPr/>
        </p:nvSpPr>
        <p:spPr>
          <a:xfrm>
            <a:off x="5326095" y="2526672"/>
            <a:ext cx="1107996" cy="276999"/>
          </a:xfrm>
          <a:prstGeom prst="rect">
            <a:avLst/>
          </a:prstGeom>
          <a:noFill/>
        </p:spPr>
        <p:txBody>
          <a:bodyPr wrap="none" rtlCol="0">
            <a:spAutoFit/>
          </a:bodyPr>
          <a:lstStyle/>
          <a:p>
            <a:r>
              <a:rPr kumimoji="1" lang="zh-CN" altLang="en-US" sz="1200" dirty="0"/>
              <a:t>学生活动范围</a:t>
            </a:r>
          </a:p>
        </p:txBody>
      </p:sp>
      <p:pic>
        <p:nvPicPr>
          <p:cNvPr id="73" name="图片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929" y="4180467"/>
            <a:ext cx="926125" cy="617417"/>
          </a:xfrm>
          <a:prstGeom prst="rect">
            <a:avLst/>
          </a:prstGeom>
          <a:ln w="28575">
            <a:solidFill>
              <a:srgbClr val="55B4B1"/>
            </a:solidFill>
          </a:ln>
        </p:spPr>
      </p:pic>
      <p:sp>
        <p:nvSpPr>
          <p:cNvPr id="74" name="文本框 73"/>
          <p:cNvSpPr txBox="1"/>
          <p:nvPr/>
        </p:nvSpPr>
        <p:spPr>
          <a:xfrm>
            <a:off x="593474" y="3801524"/>
            <a:ext cx="1107996" cy="276999"/>
          </a:xfrm>
          <a:prstGeom prst="rect">
            <a:avLst/>
          </a:prstGeom>
          <a:noFill/>
        </p:spPr>
        <p:txBody>
          <a:bodyPr wrap="none" rtlCol="0">
            <a:spAutoFit/>
          </a:bodyPr>
          <a:lstStyle/>
          <a:p>
            <a:r>
              <a:rPr kumimoji="1" lang="zh-CN" altLang="en-US" sz="1200" dirty="0"/>
              <a:t>校园布控系统</a:t>
            </a:r>
          </a:p>
        </p:txBody>
      </p:sp>
      <p:pic>
        <p:nvPicPr>
          <p:cNvPr id="75" name="图片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9378" y="4170431"/>
            <a:ext cx="926125" cy="617417"/>
          </a:xfrm>
          <a:prstGeom prst="rect">
            <a:avLst/>
          </a:prstGeom>
          <a:ln w="28575">
            <a:solidFill>
              <a:srgbClr val="55B4B1"/>
            </a:solidFill>
          </a:ln>
        </p:spPr>
      </p:pic>
      <p:sp>
        <p:nvSpPr>
          <p:cNvPr id="76" name="文本框 75"/>
          <p:cNvSpPr txBox="1"/>
          <p:nvPr/>
        </p:nvSpPr>
        <p:spPr>
          <a:xfrm>
            <a:off x="1768923" y="3791488"/>
            <a:ext cx="1107996" cy="276999"/>
          </a:xfrm>
          <a:prstGeom prst="rect">
            <a:avLst/>
          </a:prstGeom>
          <a:solidFill>
            <a:schemeClr val="bg1"/>
          </a:solidFill>
        </p:spPr>
        <p:txBody>
          <a:bodyPr wrap="none" rtlCol="0">
            <a:spAutoFit/>
          </a:bodyPr>
          <a:lstStyle/>
          <a:p>
            <a:r>
              <a:rPr kumimoji="1" lang="zh-CN" altLang="en-US" sz="1200" dirty="0"/>
              <a:t>校园礼仪系统</a:t>
            </a:r>
          </a:p>
        </p:txBody>
      </p:sp>
      <p:cxnSp>
        <p:nvCxnSpPr>
          <p:cNvPr id="3" name="直线连接符 2"/>
          <p:cNvCxnSpPr/>
          <p:nvPr/>
        </p:nvCxnSpPr>
        <p:spPr>
          <a:xfrm>
            <a:off x="6905297" y="1457514"/>
            <a:ext cx="0" cy="3067189"/>
          </a:xfrm>
          <a:prstGeom prst="line">
            <a:avLst/>
          </a:prstGeom>
          <a:ln>
            <a:solidFill>
              <a:srgbClr val="55B4B1"/>
            </a:solidFill>
            <a:prstDash val="sysDash"/>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151" y="1548512"/>
            <a:ext cx="926125" cy="617417"/>
          </a:xfrm>
          <a:prstGeom prst="rect">
            <a:avLst/>
          </a:prstGeom>
          <a:ln w="28575">
            <a:solidFill>
              <a:srgbClr val="55B4B1"/>
            </a:solidFill>
          </a:ln>
        </p:spPr>
      </p:pic>
      <p:sp>
        <p:nvSpPr>
          <p:cNvPr id="72" name="文本框 71"/>
          <p:cNvSpPr txBox="1"/>
          <p:nvPr/>
        </p:nvSpPr>
        <p:spPr>
          <a:xfrm>
            <a:off x="7161722" y="1180515"/>
            <a:ext cx="1208985" cy="276999"/>
          </a:xfrm>
          <a:prstGeom prst="rect">
            <a:avLst/>
          </a:prstGeom>
          <a:solidFill>
            <a:srgbClr val="55B4B1"/>
          </a:solidFill>
        </p:spPr>
        <p:txBody>
          <a:bodyPr wrap="none" rtlCol="0">
            <a:spAutoFit/>
          </a:bodyPr>
          <a:lstStyle/>
          <a:p>
            <a:pPr algn="ctr"/>
            <a:r>
              <a:rPr kumimoji="1" lang="en-US" altLang="zh-CN" sz="1200" dirty="0" err="1">
                <a:solidFill>
                  <a:schemeClr val="bg1"/>
                </a:solidFill>
              </a:rPr>
              <a:t>SenseStudy</a:t>
            </a:r>
            <a:r>
              <a:rPr kumimoji="1" lang="zh-CN" altLang="en-US" sz="1200" dirty="0">
                <a:solidFill>
                  <a:schemeClr val="bg1"/>
                </a:solidFill>
              </a:rPr>
              <a:t>排课</a:t>
            </a:r>
          </a:p>
        </p:txBody>
      </p:sp>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175" y="1548512"/>
            <a:ext cx="926125" cy="617417"/>
          </a:xfrm>
          <a:prstGeom prst="rect">
            <a:avLst/>
          </a:prstGeom>
          <a:ln w="28575">
            <a:solidFill>
              <a:srgbClr val="55B4B1"/>
            </a:solidFill>
          </a:ln>
        </p:spPr>
      </p:pic>
      <p:sp>
        <p:nvSpPr>
          <p:cNvPr id="78" name="文本框 77"/>
          <p:cNvSpPr txBox="1"/>
          <p:nvPr/>
        </p:nvSpPr>
        <p:spPr>
          <a:xfrm>
            <a:off x="8465746" y="1180515"/>
            <a:ext cx="1208985" cy="276999"/>
          </a:xfrm>
          <a:prstGeom prst="rect">
            <a:avLst/>
          </a:prstGeom>
          <a:solidFill>
            <a:srgbClr val="55B4B1"/>
          </a:solidFill>
        </p:spPr>
        <p:txBody>
          <a:bodyPr wrap="none" rtlCol="0">
            <a:spAutoFit/>
          </a:bodyPr>
          <a:lstStyle/>
          <a:p>
            <a:pPr algn="ctr"/>
            <a:r>
              <a:rPr kumimoji="1" lang="en-US" altLang="zh-CN" sz="1200" dirty="0" err="1">
                <a:solidFill>
                  <a:schemeClr val="bg1"/>
                </a:solidFill>
              </a:rPr>
              <a:t>SenseStudy</a:t>
            </a:r>
            <a:r>
              <a:rPr kumimoji="1" lang="zh-CN" altLang="en-US" sz="1200" dirty="0">
                <a:solidFill>
                  <a:schemeClr val="bg1"/>
                </a:solidFill>
              </a:rPr>
              <a:t>打分</a:t>
            </a:r>
          </a:p>
        </p:txBody>
      </p:sp>
      <p:sp>
        <p:nvSpPr>
          <p:cNvPr id="79" name="TextBox 23"/>
          <p:cNvSpPr txBox="1"/>
          <p:nvPr/>
        </p:nvSpPr>
        <p:spPr>
          <a:xfrm>
            <a:off x="4922490" y="5727468"/>
            <a:ext cx="1908869" cy="400110"/>
          </a:xfrm>
          <a:prstGeom prst="rect">
            <a:avLst/>
          </a:prstGeom>
          <a:solidFill>
            <a:srgbClr val="55B4B1"/>
          </a:solidFill>
          <a:ln>
            <a:solidFill>
              <a:srgbClr val="55B4B1"/>
            </a:solidFill>
            <a:prstDash val="dash"/>
          </a:ln>
        </p:spPr>
        <p:txBody>
          <a:bodyPr wrap="square" rtlCol="0">
            <a:spAutoFit/>
          </a:bodyPr>
          <a:lstStyle>
            <a:defPPr>
              <a:defRPr lang="zh-CN"/>
            </a:defPPr>
            <a:lvl1pPr algn="ctr">
              <a:defRPr sz="2000">
                <a:solidFill>
                  <a:schemeClr val="bg1"/>
                </a:solidFill>
                <a:latin typeface="+mj-lt"/>
              </a:defRPr>
            </a:lvl1pPr>
          </a:lstStyle>
          <a:p>
            <a:r>
              <a:rPr lang="en-US" altLang="zh-CN" dirty="0" err="1"/>
              <a:t>SenseStudy</a:t>
            </a:r>
            <a:r>
              <a:rPr lang="zh-CN" altLang="en-US" dirty="0"/>
              <a:t>数据</a:t>
            </a:r>
            <a:endParaRPr lang="uk-UA" dirty="0"/>
          </a:p>
        </p:txBody>
      </p:sp>
    </p:spTree>
    <p:extLst>
      <p:ext uri="{BB962C8B-B14F-4D97-AF65-F5344CB8AC3E}">
        <p14:creationId xmlns:p14="http://schemas.microsoft.com/office/powerpoint/2010/main" val="344608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1555" y="78073"/>
            <a:ext cx="8267700" cy="715581"/>
          </a:xfrm>
          <a:prstGeom prst="rect">
            <a:avLst/>
          </a:prstGeom>
        </p:spPr>
        <p:txBody>
          <a:bodyPr anchor="ctr"/>
          <a:lstStyle>
            <a:lvl1pPr algn="l" defTabSz="914400" rtl="0" eaLnBrk="1" latinLnBrk="0" hangingPunct="1">
              <a:lnSpc>
                <a:spcPct val="90000"/>
              </a:lnSpc>
              <a:spcBef>
                <a:spcPct val="0"/>
              </a:spcBef>
              <a:buNone/>
              <a:defRPr sz="4000" kern="1200">
                <a:solidFill>
                  <a:schemeClr val="tx1">
                    <a:lumMod val="95000"/>
                    <a:lumOff val="5000"/>
                  </a:schemeClr>
                </a:solidFill>
                <a:latin typeface="微软雅黑" panose="020B0503020204020204" pitchFamily="34" charset="-122"/>
                <a:ea typeface="微软雅黑" panose="020B0503020204020204" pitchFamily="34" charset="-122"/>
                <a:cs typeface="+mj-cs"/>
              </a:defRPr>
            </a:lvl1pPr>
          </a:lstStyle>
          <a:p>
            <a:r>
              <a:rPr lang="zh-CN" altLang="en-US" sz="2400" dirty="0">
                <a:solidFill>
                  <a:srgbClr val="55B4B1"/>
                </a:solidFill>
              </a:rPr>
              <a:t>智慧校园</a:t>
            </a:r>
            <a:endParaRPr lang="en-US" altLang="zh-CN" sz="2400" dirty="0">
              <a:solidFill>
                <a:srgbClr val="55B4B1"/>
              </a:solidFill>
            </a:endParaRPr>
          </a:p>
          <a:p>
            <a:r>
              <a:rPr lang="en-US" altLang="zh-CN" sz="1800" dirty="0" err="1">
                <a:solidFill>
                  <a:schemeClr val="tx1">
                    <a:lumMod val="65000"/>
                    <a:lumOff val="35000"/>
                  </a:schemeClr>
                </a:solidFill>
              </a:rPr>
              <a:t>SenseCampus</a:t>
            </a:r>
            <a:r>
              <a:rPr lang="zh-CN" altLang="en-US" sz="1800" dirty="0">
                <a:solidFill>
                  <a:schemeClr val="tx1">
                    <a:lumMod val="65000"/>
                    <a:lumOff val="35000"/>
                  </a:schemeClr>
                </a:solidFill>
              </a:rPr>
              <a:t> 智慧教育云</a:t>
            </a:r>
            <a:endParaRPr lang="uk-UA" altLang="zh-CN" sz="1800" dirty="0">
              <a:solidFill>
                <a:schemeClr val="tx1">
                  <a:lumMod val="65000"/>
                  <a:lumOff val="35000"/>
                </a:schemeClr>
              </a:solidFill>
            </a:endParaRPr>
          </a:p>
        </p:txBody>
      </p:sp>
      <p:cxnSp>
        <p:nvCxnSpPr>
          <p:cNvPr id="6" name="直线连接符 5"/>
          <p:cNvCxnSpPr/>
          <p:nvPr/>
        </p:nvCxnSpPr>
        <p:spPr>
          <a:xfrm>
            <a:off x="216573" y="165875"/>
            <a:ext cx="0" cy="539978"/>
          </a:xfrm>
          <a:prstGeom prst="line">
            <a:avLst/>
          </a:prstGeom>
          <a:ln w="38100">
            <a:solidFill>
              <a:srgbClr val="55B4B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3983"/>
          <a:stretch/>
        </p:blipFill>
        <p:spPr>
          <a:xfrm>
            <a:off x="3179848" y="938151"/>
            <a:ext cx="5349407" cy="5545777"/>
          </a:xfrm>
          <a:prstGeom prst="rect">
            <a:avLst/>
          </a:prstGeom>
        </p:spPr>
      </p:pic>
    </p:spTree>
    <p:extLst>
      <p:ext uri="{BB962C8B-B14F-4D97-AF65-F5344CB8AC3E}">
        <p14:creationId xmlns:p14="http://schemas.microsoft.com/office/powerpoint/2010/main" val="3101754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9858" y="1325677"/>
            <a:ext cx="3295650" cy="830997"/>
          </a:xfrm>
          <a:prstGeom prst="rect">
            <a:avLst/>
          </a:prstGeom>
          <a:noFill/>
        </p:spPr>
        <p:txBody>
          <a:bodyPr wrap="square" rtlCol="0">
            <a:spAutoFit/>
          </a:bodyPr>
          <a:lstStyle/>
          <a:p>
            <a:r>
              <a:rPr lang="en-US" altLang="zh-CN" sz="4800" b="1" dirty="0">
                <a:solidFill>
                  <a:schemeClr val="bg1"/>
                </a:solidFill>
              </a:rPr>
              <a:t>CONTENTS</a:t>
            </a:r>
            <a:endParaRPr lang="zh-CN" altLang="en-US" sz="4800" b="1" dirty="0">
              <a:solidFill>
                <a:schemeClr val="bg1"/>
              </a:solidFill>
            </a:endParaRPr>
          </a:p>
        </p:txBody>
      </p:sp>
      <p:sp>
        <p:nvSpPr>
          <p:cNvPr id="3" name="文本框 2"/>
          <p:cNvSpPr txBox="1"/>
          <p:nvPr/>
        </p:nvSpPr>
        <p:spPr>
          <a:xfrm>
            <a:off x="5869497" y="3774364"/>
            <a:ext cx="5791200"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a:t>
            </a:r>
            <a:r>
              <a:rPr kumimoji="1" lang="zh-CN" altLang="en-US" sz="2400" b="1" dirty="0">
                <a:solidFill>
                  <a:schemeClr val="bg1"/>
                </a:solidFill>
              </a:rPr>
              <a:t>    </a:t>
            </a:r>
            <a:r>
              <a:rPr lang="zh-CN" altLang="en-US" sz="2400" b="1" dirty="0">
                <a:solidFill>
                  <a:schemeClr val="bg1"/>
                </a:solidFill>
                <a:latin typeface="微软雅黑" panose="020B0503020204020204" pitchFamily="34" charset="-122"/>
                <a:ea typeface="微软雅黑" panose="020B0503020204020204" pitchFamily="34" charset="-122"/>
              </a:rPr>
              <a:t>大赛策划方案</a:t>
            </a:r>
          </a:p>
        </p:txBody>
      </p:sp>
      <p:sp>
        <p:nvSpPr>
          <p:cNvPr id="4" name="文本框 3"/>
          <p:cNvSpPr txBox="1"/>
          <p:nvPr/>
        </p:nvSpPr>
        <p:spPr>
          <a:xfrm>
            <a:off x="5869497" y="4698625"/>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   </a:t>
            </a:r>
            <a:r>
              <a:rPr lang="zh-CN" altLang="en-US" sz="2400" dirty="0">
                <a:solidFill>
                  <a:schemeClr val="bg1"/>
                </a:solidFill>
                <a:latin typeface="微软雅黑" panose="020B0503020204020204" pitchFamily="34" charset="-122"/>
                <a:ea typeface="微软雅黑" panose="020B0503020204020204" pitchFamily="34" charset="-122"/>
              </a:rPr>
              <a:t>需要中关村提供的支持</a:t>
            </a:r>
          </a:p>
        </p:txBody>
      </p:sp>
      <p:sp>
        <p:nvSpPr>
          <p:cNvPr id="5" name="文本框 4">
            <a:extLst>
              <a:ext uri="{FF2B5EF4-FFF2-40B4-BE49-F238E27FC236}">
                <a16:creationId xmlns="" xmlns:a16="http://schemas.microsoft.com/office/drawing/2014/main" id="{463A4D89-900B-4266-A87F-18469A04783F}"/>
              </a:ext>
            </a:extLst>
          </p:cNvPr>
          <p:cNvSpPr txBox="1"/>
          <p:nvPr/>
        </p:nvSpPr>
        <p:spPr>
          <a:xfrm>
            <a:off x="5869497" y="2850103"/>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   </a:t>
            </a:r>
            <a:r>
              <a:rPr lang="zh-CN" altLang="en-US" sz="2400" dirty="0">
                <a:solidFill>
                  <a:schemeClr val="bg1"/>
                </a:solidFill>
                <a:latin typeface="微软雅黑" panose="020B0503020204020204" pitchFamily="34" charset="-122"/>
                <a:ea typeface="微软雅黑" panose="020B0503020204020204" pitchFamily="34" charset="-122"/>
              </a:rPr>
              <a:t>商汤科技简介</a:t>
            </a:r>
          </a:p>
        </p:txBody>
      </p:sp>
    </p:spTree>
    <p:extLst>
      <p:ext uri="{BB962C8B-B14F-4D97-AF65-F5344CB8AC3E}">
        <p14:creationId xmlns:p14="http://schemas.microsoft.com/office/powerpoint/2010/main" val="307390736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86121" y="544512"/>
            <a:ext cx="9132096" cy="546100"/>
          </a:xfrm>
          <a:noFill/>
        </p:spPr>
        <p:txBody>
          <a:bodyPr/>
          <a:lstStyle/>
          <a:p>
            <a:pPr>
              <a:defRPr>
                <a:latin typeface="Arial"/>
                <a:ea typeface="Arial"/>
                <a:cs typeface="Arial"/>
                <a:sym typeface="Arial"/>
              </a:defRPr>
            </a:pPr>
            <a:r>
              <a:rPr lang="zh-CN" altLang="en-US" dirty="0">
                <a:sym typeface="微软雅黑"/>
              </a:rPr>
              <a:t>比赛简介</a:t>
            </a:r>
          </a:p>
        </p:txBody>
      </p:sp>
      <p:sp>
        <p:nvSpPr>
          <p:cNvPr id="3" name="灯片编号占位符 2"/>
          <p:cNvSpPr txBox="1">
            <a:spLocks/>
          </p:cNvSpPr>
          <p:nvPr/>
        </p:nvSpPr>
        <p:spPr>
          <a:xfrm>
            <a:off x="11080144" y="6406785"/>
            <a:ext cx="273657" cy="264255"/>
          </a:xfrm>
          <a:prstGeom prst="rect">
            <a:avLst/>
          </a:prstGeom>
          <a:extLst>
            <a:ext uri="{C572A759-6A51-4108-AA02-DFA0A04FC94B}">
              <ma14:wrappingTextBoxFlag xmlns:ma14="http://schemas.microsoft.com/office/mac/drawingml/2011/main" xmlns="" val="1"/>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dirty="0"/>
          </a:p>
        </p:txBody>
      </p:sp>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graphicFrame>
        <p:nvGraphicFramePr>
          <p:cNvPr id="48" name="图示 47">
            <a:extLst>
              <a:ext uri="{FF2B5EF4-FFF2-40B4-BE49-F238E27FC236}">
                <a16:creationId xmlns="" xmlns:a16="http://schemas.microsoft.com/office/drawing/2014/main" id="{B8E60F9D-8B76-47D5-920C-D4DFB5D9A585}"/>
              </a:ext>
            </a:extLst>
          </p:cNvPr>
          <p:cNvGraphicFramePr/>
          <p:nvPr>
            <p:extLst>
              <p:ext uri="{D42A27DB-BD31-4B8C-83A1-F6EECF244321}">
                <p14:modId xmlns:p14="http://schemas.microsoft.com/office/powerpoint/2010/main" val="498349303"/>
              </p:ext>
            </p:extLst>
          </p:nvPr>
        </p:nvGraphicFramePr>
        <p:xfrm>
          <a:off x="3322070" y="362114"/>
          <a:ext cx="9746712" cy="5951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 xmlns:a16="http://schemas.microsoft.com/office/drawing/2014/main" id="{024FA83F-77E8-40D4-B109-F10E7F4F1C62}"/>
              </a:ext>
            </a:extLst>
          </p:cNvPr>
          <p:cNvSpPr/>
          <p:nvPr/>
        </p:nvSpPr>
        <p:spPr>
          <a:xfrm>
            <a:off x="922974" y="1760654"/>
            <a:ext cx="3726294" cy="3918189"/>
          </a:xfrm>
          <a:prstGeom prst="rect">
            <a:avLst/>
          </a:prstGeom>
          <a:solidFill>
            <a:schemeClr val="accent4">
              <a:lumMod val="20000"/>
              <a:lumOff val="80000"/>
            </a:schemeClr>
          </a:solidFill>
        </p:spPr>
        <p:txBody>
          <a:bodyPr wrap="square" lIns="91440" tIns="45720" rIns="91440" bIns="45720">
            <a:spAutoFit/>
          </a:bodyPr>
          <a:lstStyle/>
          <a:p>
            <a:pPr algn="ctr">
              <a:lnSpc>
                <a:spcPct val="150000"/>
              </a:lnSpc>
            </a:pPr>
            <a:r>
              <a:rPr lang="zh-CN" altLang="en-US" sz="5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中</a:t>
            </a:r>
            <a:r>
              <a:rPr lang="zh-CN" altLang="en-US" sz="5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国首届</a:t>
            </a:r>
            <a:endParaRPr lang="en-US" altLang="zh-CN" sz="5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lnSpc>
                <a:spcPct val="150000"/>
              </a:lnSpc>
            </a:pPr>
            <a:r>
              <a:rPr lang="zh-CN" alt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人工智能类</a:t>
            </a:r>
            <a:endParaRPr lang="en-US" altLang="zh-CN"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lnSpc>
                <a:spcPct val="150000"/>
              </a:lnSpc>
            </a:pPr>
            <a:r>
              <a:rPr lang="zh-CN" alt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国际</a:t>
            </a:r>
            <a:r>
              <a:rPr lang="en-US" altLang="zh-CN"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zh-CN" alt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国内</a:t>
            </a:r>
            <a:endParaRPr lang="en-US" altLang="zh-C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lnSpc>
                <a:spcPct val="150000"/>
              </a:lnSpc>
            </a:pPr>
            <a:r>
              <a:rPr lang="zh-CN" alt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高中生竞赛</a:t>
            </a:r>
          </a:p>
        </p:txBody>
      </p:sp>
      <p:sp>
        <p:nvSpPr>
          <p:cNvPr id="5" name="文本框 4">
            <a:extLst>
              <a:ext uri="{FF2B5EF4-FFF2-40B4-BE49-F238E27FC236}">
                <a16:creationId xmlns="" xmlns:a16="http://schemas.microsoft.com/office/drawing/2014/main" id="{8BFB9B5B-7BF0-423D-B77F-A23A8CC06890}"/>
              </a:ext>
            </a:extLst>
          </p:cNvPr>
          <p:cNvSpPr txBox="1"/>
          <p:nvPr/>
        </p:nvSpPr>
        <p:spPr>
          <a:xfrm>
            <a:off x="7542734" y="1036451"/>
            <a:ext cx="3962626" cy="1200329"/>
          </a:xfrm>
          <a:prstGeom prst="rect">
            <a:avLst/>
          </a:prstGeom>
          <a:noFill/>
        </p:spPr>
        <p:txBody>
          <a:bodyPr wrap="square" rtlCol="0">
            <a:spAutoFit/>
          </a:bodyPr>
          <a:lstStyle/>
          <a:p>
            <a:pPr lvl="0" algn="just">
              <a:lnSpc>
                <a:spcPct val="150000"/>
              </a:lnSpc>
              <a:buFont typeface="Wingdings" panose="05000000000000000000" pitchFamily="2" charset="2"/>
              <a:buChar char="p"/>
            </a:pPr>
            <a:r>
              <a:rPr lang="zh-CN" altLang="en-US" sz="1600" b="1" dirty="0">
                <a:latin typeface="+mj-ea"/>
              </a:rPr>
              <a:t> 人才培养</a:t>
            </a:r>
            <a:r>
              <a:rPr lang="zh-CN" altLang="en-US" sz="1600" dirty="0">
                <a:latin typeface="+mj-ea"/>
              </a:rPr>
              <a:t>：面向</a:t>
            </a:r>
            <a:r>
              <a:rPr lang="zh-CN" altLang="en-US" sz="1600" b="1" dirty="0">
                <a:latin typeface="+mj-ea"/>
              </a:rPr>
              <a:t>国内</a:t>
            </a:r>
            <a:r>
              <a:rPr lang="zh-CN" altLang="en-US" sz="1600" dirty="0">
                <a:latin typeface="+mj-ea"/>
              </a:rPr>
              <a:t>以及</a:t>
            </a:r>
            <a:r>
              <a:rPr lang="zh-CN" altLang="en-US" sz="1600" b="1" dirty="0">
                <a:latin typeface="+mj-ea"/>
              </a:rPr>
              <a:t>国际</a:t>
            </a:r>
            <a:r>
              <a:rPr lang="zh-CN" altLang="en-US" sz="1600" dirty="0">
                <a:latin typeface="+mj-ea"/>
              </a:rPr>
              <a:t>高生开展的人工智能科技创新项目评比，</a:t>
            </a:r>
            <a:r>
              <a:rPr lang="en-US" altLang="zh-CN" sz="1600" dirty="0">
                <a:latin typeface="+mj-ea"/>
              </a:rPr>
              <a:t>AI</a:t>
            </a:r>
            <a:r>
              <a:rPr lang="zh-CN" altLang="en-US" sz="1600" dirty="0">
                <a:latin typeface="+mj-ea"/>
              </a:rPr>
              <a:t>人才培养由中小学起步。</a:t>
            </a:r>
            <a:endParaRPr lang="zh-CN" altLang="en-US" sz="1600" dirty="0"/>
          </a:p>
        </p:txBody>
      </p:sp>
      <p:sp>
        <p:nvSpPr>
          <p:cNvPr id="6" name="文本框 5">
            <a:extLst>
              <a:ext uri="{FF2B5EF4-FFF2-40B4-BE49-F238E27FC236}">
                <a16:creationId xmlns="" xmlns:a16="http://schemas.microsoft.com/office/drawing/2014/main" id="{0F72AFF6-0DDC-49AE-A22A-B876D4D93273}"/>
              </a:ext>
            </a:extLst>
          </p:cNvPr>
          <p:cNvSpPr txBox="1"/>
          <p:nvPr/>
        </p:nvSpPr>
        <p:spPr>
          <a:xfrm>
            <a:off x="7542734" y="4466828"/>
            <a:ext cx="3962626" cy="369332"/>
          </a:xfrm>
          <a:prstGeom prst="rect">
            <a:avLst/>
          </a:prstGeom>
          <a:noFill/>
        </p:spPr>
        <p:txBody>
          <a:bodyPr wrap="square" rtlCol="0">
            <a:spAutoFit/>
          </a:bodyPr>
          <a:lstStyle/>
          <a:p>
            <a:pPr lvl="0" algn="just">
              <a:buFont typeface="Wingdings" panose="05000000000000000000" pitchFamily="2" charset="2"/>
              <a:buChar char="p"/>
            </a:pPr>
            <a:endParaRPr lang="zh-CN" altLang="en-US" dirty="0"/>
          </a:p>
        </p:txBody>
      </p:sp>
      <p:sp>
        <p:nvSpPr>
          <p:cNvPr id="7" name="文本框 6">
            <a:extLst>
              <a:ext uri="{FF2B5EF4-FFF2-40B4-BE49-F238E27FC236}">
                <a16:creationId xmlns="" xmlns:a16="http://schemas.microsoft.com/office/drawing/2014/main" id="{C0AD93CB-0BA6-4B99-BE1C-D4145466A043}"/>
              </a:ext>
            </a:extLst>
          </p:cNvPr>
          <p:cNvSpPr txBox="1"/>
          <p:nvPr/>
        </p:nvSpPr>
        <p:spPr>
          <a:xfrm>
            <a:off x="7542734" y="2575695"/>
            <a:ext cx="3962626" cy="1200329"/>
          </a:xfrm>
          <a:prstGeom prst="rect">
            <a:avLst/>
          </a:prstGeom>
          <a:noFill/>
        </p:spPr>
        <p:txBody>
          <a:bodyPr wrap="square" rtlCol="0">
            <a:spAutoFit/>
          </a:bodyPr>
          <a:lstStyle/>
          <a:p>
            <a:pPr indent="-285750" algn="just">
              <a:lnSpc>
                <a:spcPct val="150000"/>
              </a:lnSpc>
              <a:buFont typeface="Wingdings" panose="05000000000000000000" pitchFamily="2" charset="2"/>
              <a:buChar char="p"/>
            </a:pPr>
            <a:r>
              <a:rPr lang="zh-CN" altLang="zh-CN" sz="1600" b="1" dirty="0">
                <a:latin typeface="+mj-ea"/>
              </a:rPr>
              <a:t>培养学生创新精神与实践能力</a:t>
            </a:r>
            <a:r>
              <a:rPr lang="zh-CN" altLang="en-US" sz="1600" dirty="0">
                <a:latin typeface="+mj-ea"/>
              </a:rPr>
              <a:t>：激发</a:t>
            </a:r>
            <a:r>
              <a:rPr lang="zh-CN" altLang="zh-CN" sz="1600" dirty="0">
                <a:latin typeface="+mj-ea"/>
              </a:rPr>
              <a:t>学生的奇思妙想，学生奇思妙想的过程比奇思妙想的结果更有意义</a:t>
            </a:r>
          </a:p>
        </p:txBody>
      </p:sp>
      <p:sp>
        <p:nvSpPr>
          <p:cNvPr id="8" name="文本框 7">
            <a:extLst>
              <a:ext uri="{FF2B5EF4-FFF2-40B4-BE49-F238E27FC236}">
                <a16:creationId xmlns="" xmlns:a16="http://schemas.microsoft.com/office/drawing/2014/main" id="{A3AF6750-B119-4717-A977-FE6AB4CAC004}"/>
              </a:ext>
            </a:extLst>
          </p:cNvPr>
          <p:cNvSpPr txBox="1"/>
          <p:nvPr/>
        </p:nvSpPr>
        <p:spPr>
          <a:xfrm>
            <a:off x="7542734" y="4308529"/>
            <a:ext cx="3962626" cy="830997"/>
          </a:xfrm>
          <a:prstGeom prst="rect">
            <a:avLst/>
          </a:prstGeom>
          <a:noFill/>
        </p:spPr>
        <p:txBody>
          <a:bodyPr wrap="square" rtlCol="0">
            <a:spAutoFit/>
          </a:bodyPr>
          <a:lstStyle/>
          <a:p>
            <a:pPr indent="-285750" algn="just">
              <a:lnSpc>
                <a:spcPct val="150000"/>
              </a:lnSpc>
              <a:buFont typeface="Wingdings" panose="05000000000000000000" pitchFamily="2" charset="2"/>
              <a:buChar char="p"/>
            </a:pPr>
            <a:r>
              <a:rPr lang="zh-CN" altLang="en-US" sz="1600" b="1" dirty="0">
                <a:latin typeface="+mj-ea"/>
              </a:rPr>
              <a:t>推动</a:t>
            </a:r>
            <a:r>
              <a:rPr lang="en-US" altLang="zh-CN" sz="1600" b="1" dirty="0">
                <a:latin typeface="+mj-ea"/>
              </a:rPr>
              <a:t>AI</a:t>
            </a:r>
            <a:r>
              <a:rPr lang="zh-CN" altLang="en-US" sz="1600" b="1" dirty="0">
                <a:latin typeface="+mj-ea"/>
              </a:rPr>
              <a:t>科学普及：</a:t>
            </a:r>
            <a:r>
              <a:rPr lang="zh-CN" altLang="en-US" sz="1600" dirty="0">
                <a:latin typeface="+mj-ea"/>
              </a:rPr>
              <a:t>推动</a:t>
            </a:r>
            <a:r>
              <a:rPr lang="zh-CN" altLang="zh-CN" sz="1600" dirty="0">
                <a:latin typeface="+mj-ea"/>
              </a:rPr>
              <a:t>人工智能</a:t>
            </a:r>
            <a:r>
              <a:rPr lang="zh-CN" altLang="en-US" sz="1600" dirty="0">
                <a:latin typeface="+mj-ea"/>
              </a:rPr>
              <a:t>基础教育的发展，普及人工智能的科学及知识。</a:t>
            </a:r>
          </a:p>
        </p:txBody>
      </p:sp>
    </p:spTree>
    <p:extLst>
      <p:ext uri="{BB962C8B-B14F-4D97-AF65-F5344CB8AC3E}">
        <p14:creationId xmlns:p14="http://schemas.microsoft.com/office/powerpoint/2010/main" val="3190671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落实国家</a:t>
            </a:r>
            <a:r>
              <a:rPr lang="en-US" altLang="zh-CN" dirty="0">
                <a:sym typeface="微软雅黑"/>
              </a:rPr>
              <a:t>AI</a:t>
            </a:r>
            <a:r>
              <a:rPr lang="zh-CN" altLang="en-US" dirty="0">
                <a:sym typeface="微软雅黑"/>
              </a:rPr>
              <a:t>发展规划</a:t>
            </a: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pic>
        <p:nvPicPr>
          <p:cNvPr id="11" name="图片 10">
            <a:extLst>
              <a:ext uri="{FF2B5EF4-FFF2-40B4-BE49-F238E27FC236}">
                <a16:creationId xmlns="" xmlns:a16="http://schemas.microsoft.com/office/drawing/2014/main" id="{802104D0-931C-4C1D-AC42-0F03ADADBED1}"/>
              </a:ext>
            </a:extLst>
          </p:cNvPr>
          <p:cNvPicPr>
            <a:picLocks noChangeAspect="1"/>
          </p:cNvPicPr>
          <p:nvPr/>
        </p:nvPicPr>
        <p:blipFill>
          <a:blip r:embed="rId2"/>
          <a:stretch>
            <a:fillRect/>
          </a:stretch>
        </p:blipFill>
        <p:spPr>
          <a:xfrm>
            <a:off x="229542" y="1773893"/>
            <a:ext cx="6698318" cy="3774499"/>
          </a:xfrm>
          <a:prstGeom prst="rect">
            <a:avLst/>
          </a:prstGeom>
        </p:spPr>
      </p:pic>
      <p:sp>
        <p:nvSpPr>
          <p:cNvPr id="7" name="文本框 6">
            <a:extLst>
              <a:ext uri="{FF2B5EF4-FFF2-40B4-BE49-F238E27FC236}">
                <a16:creationId xmlns="" xmlns:a16="http://schemas.microsoft.com/office/drawing/2014/main" id="{5E92121D-0FB1-4445-BD4B-D98E552740D2}"/>
              </a:ext>
            </a:extLst>
          </p:cNvPr>
          <p:cNvSpPr txBox="1"/>
          <p:nvPr/>
        </p:nvSpPr>
        <p:spPr>
          <a:xfrm>
            <a:off x="7113722" y="1756994"/>
            <a:ext cx="4401518"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zh-CN" dirty="0"/>
              <a:t>根据</a:t>
            </a:r>
            <a:r>
              <a:rPr lang="en-US" altLang="zh-CN" dirty="0"/>
              <a:t>2017</a:t>
            </a:r>
            <a:r>
              <a:rPr lang="zh-CN" altLang="zh-CN" dirty="0"/>
              <a:t>年</a:t>
            </a:r>
            <a:r>
              <a:rPr lang="en-US" altLang="zh-CN" dirty="0"/>
              <a:t>7</a:t>
            </a:r>
            <a:r>
              <a:rPr lang="zh-CN" altLang="zh-CN" dirty="0"/>
              <a:t>月国务院印发的《新一代人工智能发展规划》（国发〔</a:t>
            </a:r>
            <a:r>
              <a:rPr lang="en-US" altLang="zh-CN" dirty="0"/>
              <a:t>2017</a:t>
            </a:r>
            <a:r>
              <a:rPr lang="zh-CN" altLang="zh-CN" dirty="0"/>
              <a:t>〕</a:t>
            </a:r>
            <a:r>
              <a:rPr lang="en-US" altLang="zh-CN" dirty="0"/>
              <a:t>35</a:t>
            </a:r>
            <a:r>
              <a:rPr lang="zh-CN" altLang="zh-CN" dirty="0"/>
              <a:t>号）精神：“中小学阶段设置人工智能相关课程”，鼓励科学家参与人工智能科普”</a:t>
            </a:r>
            <a:r>
              <a:rPr lang="zh-CN" altLang="en-US" dirty="0"/>
              <a:t>，</a:t>
            </a:r>
            <a:r>
              <a:rPr lang="zh-CN" altLang="zh-CN" dirty="0"/>
              <a:t>“支持在中小学生中开展人工智能竞赛活动”的精神，商汤科技</a:t>
            </a:r>
            <a:r>
              <a:rPr lang="zh-CN" altLang="en-US" dirty="0"/>
              <a:t>积极响应国家政策，</a:t>
            </a:r>
            <a:r>
              <a:rPr lang="zh-CN" altLang="zh-CN" dirty="0"/>
              <a:t>拟在</a:t>
            </a:r>
            <a:r>
              <a:rPr lang="en-US" altLang="zh-CN" dirty="0"/>
              <a:t>2018</a:t>
            </a:r>
            <a:r>
              <a:rPr lang="zh-CN" altLang="zh-CN" dirty="0"/>
              <a:t>年</a:t>
            </a:r>
            <a:r>
              <a:rPr lang="en-US" altLang="zh-CN" dirty="0"/>
              <a:t>12</a:t>
            </a:r>
            <a:r>
              <a:rPr lang="zh-CN" altLang="zh-CN" dirty="0"/>
              <a:t>月举办商汤杯人工智能邀请赛。</a:t>
            </a:r>
            <a:endParaRPr lang="zh-CN" altLang="en-US" dirty="0"/>
          </a:p>
        </p:txBody>
      </p:sp>
    </p:spTree>
    <p:extLst>
      <p:ext uri="{BB962C8B-B14F-4D97-AF65-F5344CB8AC3E}">
        <p14:creationId xmlns:p14="http://schemas.microsoft.com/office/powerpoint/2010/main" val="248913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9858" y="1325677"/>
            <a:ext cx="3295650" cy="830997"/>
          </a:xfrm>
          <a:prstGeom prst="rect">
            <a:avLst/>
          </a:prstGeom>
          <a:noFill/>
        </p:spPr>
        <p:txBody>
          <a:bodyPr wrap="square" rtlCol="0">
            <a:spAutoFit/>
          </a:bodyPr>
          <a:lstStyle/>
          <a:p>
            <a:r>
              <a:rPr lang="en-US" altLang="zh-CN" sz="4800" b="1" dirty="0">
                <a:solidFill>
                  <a:schemeClr val="bg1"/>
                </a:solidFill>
              </a:rPr>
              <a:t>CONTENTS</a:t>
            </a:r>
            <a:endParaRPr lang="zh-CN" altLang="en-US" sz="4800" b="1" dirty="0">
              <a:solidFill>
                <a:schemeClr val="bg1"/>
              </a:solidFill>
            </a:endParaRPr>
          </a:p>
        </p:txBody>
      </p:sp>
      <p:sp>
        <p:nvSpPr>
          <p:cNvPr id="3" name="文本框 2"/>
          <p:cNvSpPr txBox="1"/>
          <p:nvPr/>
        </p:nvSpPr>
        <p:spPr>
          <a:xfrm>
            <a:off x="5869497" y="3774364"/>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kumimoji="1" lang="zh-CN" altLang="en-US" sz="2400" dirty="0">
                <a:solidFill>
                  <a:schemeClr val="bg1"/>
                </a:solidFill>
              </a:rPr>
              <a:t>    </a:t>
            </a:r>
            <a:r>
              <a:rPr lang="zh-CN" altLang="en-US" sz="2400" dirty="0">
                <a:solidFill>
                  <a:schemeClr val="bg1"/>
                </a:solidFill>
                <a:latin typeface="微软雅黑" panose="020B0503020204020204" pitchFamily="34" charset="-122"/>
                <a:ea typeface="微软雅黑" panose="020B0503020204020204" pitchFamily="34" charset="-122"/>
              </a:rPr>
              <a:t>大赛策划方案</a:t>
            </a:r>
          </a:p>
        </p:txBody>
      </p:sp>
      <p:sp>
        <p:nvSpPr>
          <p:cNvPr id="4" name="文本框 3"/>
          <p:cNvSpPr txBox="1"/>
          <p:nvPr/>
        </p:nvSpPr>
        <p:spPr>
          <a:xfrm>
            <a:off x="5869497" y="4698625"/>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   </a:t>
            </a:r>
            <a:r>
              <a:rPr lang="zh-CN" altLang="en-US" sz="2400" dirty="0">
                <a:solidFill>
                  <a:schemeClr val="bg1"/>
                </a:solidFill>
                <a:latin typeface="微软雅黑" panose="020B0503020204020204" pitchFamily="34" charset="-122"/>
                <a:ea typeface="微软雅黑" panose="020B0503020204020204" pitchFamily="34" charset="-122"/>
              </a:rPr>
              <a:t>需要中关村提供的支持</a:t>
            </a:r>
          </a:p>
        </p:txBody>
      </p:sp>
      <p:sp>
        <p:nvSpPr>
          <p:cNvPr id="5" name="文本框 4">
            <a:extLst>
              <a:ext uri="{FF2B5EF4-FFF2-40B4-BE49-F238E27FC236}">
                <a16:creationId xmlns="" xmlns:a16="http://schemas.microsoft.com/office/drawing/2014/main" id="{463A4D89-900B-4266-A87F-18469A04783F}"/>
              </a:ext>
            </a:extLst>
          </p:cNvPr>
          <p:cNvSpPr txBox="1"/>
          <p:nvPr/>
        </p:nvSpPr>
        <p:spPr>
          <a:xfrm>
            <a:off x="5869497" y="2850103"/>
            <a:ext cx="5791200"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   </a:t>
            </a:r>
            <a:r>
              <a:rPr lang="zh-CN" altLang="en-US" sz="2400" b="1" dirty="0">
                <a:solidFill>
                  <a:schemeClr val="bg1"/>
                </a:solidFill>
                <a:latin typeface="微软雅黑" panose="020B0503020204020204" pitchFamily="34" charset="-122"/>
                <a:ea typeface="微软雅黑" panose="020B0503020204020204" pitchFamily="34" charset="-122"/>
              </a:rPr>
              <a:t>商汤科技简介</a:t>
            </a:r>
          </a:p>
        </p:txBody>
      </p:sp>
    </p:spTree>
    <p:extLst>
      <p:ext uri="{BB962C8B-B14F-4D97-AF65-F5344CB8AC3E}">
        <p14:creationId xmlns:p14="http://schemas.microsoft.com/office/powerpoint/2010/main" val="2273560119"/>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推动引进和培养年轻国际化人才</a:t>
            </a: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grpSp>
        <p:nvGrpSpPr>
          <p:cNvPr id="8" name="组合 7">
            <a:extLst>
              <a:ext uri="{FF2B5EF4-FFF2-40B4-BE49-F238E27FC236}">
                <a16:creationId xmlns="" xmlns:a16="http://schemas.microsoft.com/office/drawing/2014/main" id="{5808F399-245D-42C1-809F-60DBFB4214A1}"/>
              </a:ext>
            </a:extLst>
          </p:cNvPr>
          <p:cNvGrpSpPr/>
          <p:nvPr/>
        </p:nvGrpSpPr>
        <p:grpSpPr>
          <a:xfrm>
            <a:off x="1903751" y="1972465"/>
            <a:ext cx="8077157" cy="4071874"/>
            <a:chOff x="1483786" y="2003461"/>
            <a:chExt cx="5959808" cy="3027226"/>
          </a:xfrm>
        </p:grpSpPr>
        <p:sp>
          <p:nvSpPr>
            <p:cNvPr id="10" name="Freeform 2244">
              <a:extLst>
                <a:ext uri="{FF2B5EF4-FFF2-40B4-BE49-F238E27FC236}">
                  <a16:creationId xmlns="" xmlns:a16="http://schemas.microsoft.com/office/drawing/2014/main" id="{3BBBE3BF-958C-4F0D-A173-0753BB97D92B}"/>
                </a:ext>
              </a:extLst>
            </p:cNvPr>
            <p:cNvSpPr>
              <a:spLocks noChangeArrowheads="1"/>
            </p:cNvSpPr>
            <p:nvPr/>
          </p:nvSpPr>
          <p:spPr bwMode="auto">
            <a:xfrm>
              <a:off x="5592500" y="2003461"/>
              <a:ext cx="1020947" cy="1035191"/>
            </a:xfrm>
            <a:custGeom>
              <a:avLst/>
              <a:gdLst>
                <a:gd name="T0" fmla="*/ 958 w 959"/>
                <a:gd name="T1" fmla="*/ 483 h 968"/>
                <a:gd name="T2" fmla="*/ 958 w 959"/>
                <a:gd name="T3" fmla="*/ 483 h 968"/>
                <a:gd name="T4" fmla="*/ 484 w 959"/>
                <a:gd name="T5" fmla="*/ 967 h 968"/>
                <a:gd name="T6" fmla="*/ 0 w 959"/>
                <a:gd name="T7" fmla="*/ 483 h 968"/>
                <a:gd name="T8" fmla="*/ 484 w 959"/>
                <a:gd name="T9" fmla="*/ 0 h 968"/>
                <a:gd name="T10" fmla="*/ 958 w 959"/>
                <a:gd name="T11" fmla="*/ 483 h 968"/>
              </a:gdLst>
              <a:ahLst/>
              <a:cxnLst>
                <a:cxn ang="0">
                  <a:pos x="T0" y="T1"/>
                </a:cxn>
                <a:cxn ang="0">
                  <a:pos x="T2" y="T3"/>
                </a:cxn>
                <a:cxn ang="0">
                  <a:pos x="T4" y="T5"/>
                </a:cxn>
                <a:cxn ang="0">
                  <a:pos x="T6" y="T7"/>
                </a:cxn>
                <a:cxn ang="0">
                  <a:pos x="T8" y="T9"/>
                </a:cxn>
                <a:cxn ang="0">
                  <a:pos x="T10" y="T11"/>
                </a:cxn>
              </a:cxnLst>
              <a:rect l="0" t="0" r="r" b="b"/>
              <a:pathLst>
                <a:path w="959" h="968">
                  <a:moveTo>
                    <a:pt x="958" y="483"/>
                  </a:moveTo>
                  <a:lnTo>
                    <a:pt x="958" y="483"/>
                  </a:lnTo>
                  <a:cubicBezTo>
                    <a:pt x="958" y="746"/>
                    <a:pt x="746" y="967"/>
                    <a:pt x="484" y="967"/>
                  </a:cubicBezTo>
                  <a:cubicBezTo>
                    <a:pt x="212" y="967"/>
                    <a:pt x="0" y="746"/>
                    <a:pt x="0" y="483"/>
                  </a:cubicBezTo>
                  <a:cubicBezTo>
                    <a:pt x="0" y="221"/>
                    <a:pt x="212" y="0"/>
                    <a:pt x="484" y="0"/>
                  </a:cubicBezTo>
                  <a:cubicBezTo>
                    <a:pt x="746" y="0"/>
                    <a:pt x="958" y="221"/>
                    <a:pt x="958" y="483"/>
                  </a:cubicBezTo>
                </a:path>
              </a:pathLst>
            </a:custGeom>
            <a:solidFill>
              <a:schemeClr val="accent2">
                <a:lumMod val="75000"/>
              </a:schemeClr>
            </a:solidFill>
            <a:ln>
              <a:noFill/>
            </a:ln>
            <a:effectLst/>
            <a:extLst/>
          </p:spPr>
          <p:txBody>
            <a:bodyPr wrap="none" anchor="ctr"/>
            <a:lstStyle/>
            <a:p>
              <a:pPr defTabSz="914217"/>
              <a:endParaRPr lang="en-US" sz="24800" dirty="0">
                <a:solidFill>
                  <a:srgbClr val="445469"/>
                </a:solidFill>
                <a:latin typeface="微软雅黑" panose="020B0503020204020204" pitchFamily="34" charset="-122"/>
                <a:ea typeface="微软雅黑"/>
              </a:endParaRPr>
            </a:p>
          </p:txBody>
        </p:sp>
        <p:sp>
          <p:nvSpPr>
            <p:cNvPr id="11" name="Freeform 165">
              <a:extLst>
                <a:ext uri="{FF2B5EF4-FFF2-40B4-BE49-F238E27FC236}">
                  <a16:creationId xmlns="" xmlns:a16="http://schemas.microsoft.com/office/drawing/2014/main" id="{9EAEBCF7-7A42-44B0-A2B7-E60D3D54EA33}"/>
                </a:ext>
              </a:extLst>
            </p:cNvPr>
            <p:cNvSpPr>
              <a:spLocks noChangeArrowheads="1"/>
            </p:cNvSpPr>
            <p:nvPr/>
          </p:nvSpPr>
          <p:spPr bwMode="auto">
            <a:xfrm>
              <a:off x="4759340" y="2927252"/>
              <a:ext cx="2684254" cy="210343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accent2"/>
            </a:solidFill>
            <a:ln>
              <a:noFill/>
            </a:ln>
            <a:effectLst/>
            <a:extLst/>
          </p:spPr>
          <p:txBody>
            <a:bodyPr wrap="none" anchor="ctr"/>
            <a:lstStyle/>
            <a:p>
              <a:pPr defTabSz="914217"/>
              <a:endParaRPr lang="en-US" sz="8300" dirty="0">
                <a:solidFill>
                  <a:srgbClr val="445469"/>
                </a:solidFill>
                <a:latin typeface="微软雅黑" panose="020B0503020204020204" pitchFamily="34" charset="-122"/>
                <a:ea typeface="微软雅黑"/>
              </a:endParaRPr>
            </a:p>
          </p:txBody>
        </p:sp>
        <p:sp>
          <p:nvSpPr>
            <p:cNvPr id="12" name="Freeform 171">
              <a:extLst>
                <a:ext uri="{FF2B5EF4-FFF2-40B4-BE49-F238E27FC236}">
                  <a16:creationId xmlns="" xmlns:a16="http://schemas.microsoft.com/office/drawing/2014/main" id="{F597CE57-8A75-48E3-8866-AA985AB8FAEE}"/>
                </a:ext>
              </a:extLst>
            </p:cNvPr>
            <p:cNvSpPr>
              <a:spLocks noChangeArrowheads="1"/>
            </p:cNvSpPr>
            <p:nvPr/>
          </p:nvSpPr>
          <p:spPr bwMode="auto">
            <a:xfrm>
              <a:off x="4759339" y="2514458"/>
              <a:ext cx="2684255" cy="423933"/>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chemeClr val="accent2">
                <a:lumMod val="75000"/>
              </a:schemeClr>
            </a:solidFill>
            <a:ln>
              <a:noFill/>
            </a:ln>
            <a:effectLst/>
            <a:extLst/>
          </p:spPr>
          <p:txBody>
            <a:bodyPr wrap="none" anchor="ctr"/>
            <a:lstStyle/>
            <a:p>
              <a:pPr defTabSz="914217"/>
              <a:endParaRPr lang="en-US" sz="8300" dirty="0">
                <a:solidFill>
                  <a:srgbClr val="445469"/>
                </a:solidFill>
                <a:latin typeface="微软雅黑" panose="020B0503020204020204" pitchFamily="34" charset="-122"/>
                <a:ea typeface="微软雅黑"/>
              </a:endParaRPr>
            </a:p>
          </p:txBody>
        </p:sp>
        <p:sp>
          <p:nvSpPr>
            <p:cNvPr id="14" name="Text Box 250">
              <a:extLst>
                <a:ext uri="{FF2B5EF4-FFF2-40B4-BE49-F238E27FC236}">
                  <a16:creationId xmlns="" xmlns:a16="http://schemas.microsoft.com/office/drawing/2014/main" id="{F66B6BEC-199F-459E-8FF6-98C585B6374E}"/>
                </a:ext>
              </a:extLst>
            </p:cNvPr>
            <p:cNvSpPr txBox="1">
              <a:spLocks noChangeArrowheads="1"/>
            </p:cNvSpPr>
            <p:nvPr/>
          </p:nvSpPr>
          <p:spPr bwMode="auto">
            <a:xfrm>
              <a:off x="5502518" y="2593299"/>
              <a:ext cx="1200928" cy="205934"/>
            </a:xfrm>
            <a:prstGeom prst="rect">
              <a:avLst/>
            </a:prstGeom>
            <a:noFill/>
            <a:ln w="9525" cap="flat">
              <a:noFill/>
              <a:round/>
              <a:headEnd/>
              <a:tailEnd/>
            </a:ln>
            <a:effectLs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gn="ctr" defTabSz="914217">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zh-CN" altLang="en-US" b="1" dirty="0">
                  <a:solidFill>
                    <a:prstClr val="white"/>
                  </a:solidFill>
                  <a:latin typeface="微软雅黑" panose="020B0503020204020204" pitchFamily="34" charset="-122"/>
                  <a:cs typeface="Aparajita" panose="020B0604020202020204" pitchFamily="34" charset="0"/>
                </a:rPr>
                <a:t>国际参赛学校</a:t>
              </a:r>
              <a:endParaRPr lang="en-US" b="1" dirty="0">
                <a:solidFill>
                  <a:prstClr val="white"/>
                </a:solidFill>
                <a:latin typeface="微软雅黑" panose="020B0503020204020204" pitchFamily="34" charset="-122"/>
                <a:cs typeface="Aparajita" panose="020B0604020202020204" pitchFamily="34" charset="0"/>
              </a:endParaRPr>
            </a:p>
          </p:txBody>
        </p:sp>
        <p:sp>
          <p:nvSpPr>
            <p:cNvPr id="15" name="Freeform 2244">
              <a:extLst>
                <a:ext uri="{FF2B5EF4-FFF2-40B4-BE49-F238E27FC236}">
                  <a16:creationId xmlns="" xmlns:a16="http://schemas.microsoft.com/office/drawing/2014/main" id="{06D7C96E-3DAA-4B03-B088-FC72D34608D6}"/>
                </a:ext>
              </a:extLst>
            </p:cNvPr>
            <p:cNvSpPr>
              <a:spLocks noChangeArrowheads="1"/>
            </p:cNvSpPr>
            <p:nvPr/>
          </p:nvSpPr>
          <p:spPr bwMode="auto">
            <a:xfrm>
              <a:off x="2316947" y="2003461"/>
              <a:ext cx="1020947" cy="1035191"/>
            </a:xfrm>
            <a:custGeom>
              <a:avLst/>
              <a:gdLst>
                <a:gd name="T0" fmla="*/ 958 w 959"/>
                <a:gd name="T1" fmla="*/ 483 h 968"/>
                <a:gd name="T2" fmla="*/ 958 w 959"/>
                <a:gd name="T3" fmla="*/ 483 h 968"/>
                <a:gd name="T4" fmla="*/ 484 w 959"/>
                <a:gd name="T5" fmla="*/ 967 h 968"/>
                <a:gd name="T6" fmla="*/ 0 w 959"/>
                <a:gd name="T7" fmla="*/ 483 h 968"/>
                <a:gd name="T8" fmla="*/ 484 w 959"/>
                <a:gd name="T9" fmla="*/ 0 h 968"/>
                <a:gd name="T10" fmla="*/ 958 w 959"/>
                <a:gd name="T11" fmla="*/ 483 h 968"/>
              </a:gdLst>
              <a:ahLst/>
              <a:cxnLst>
                <a:cxn ang="0">
                  <a:pos x="T0" y="T1"/>
                </a:cxn>
                <a:cxn ang="0">
                  <a:pos x="T2" y="T3"/>
                </a:cxn>
                <a:cxn ang="0">
                  <a:pos x="T4" y="T5"/>
                </a:cxn>
                <a:cxn ang="0">
                  <a:pos x="T6" y="T7"/>
                </a:cxn>
                <a:cxn ang="0">
                  <a:pos x="T8" y="T9"/>
                </a:cxn>
                <a:cxn ang="0">
                  <a:pos x="T10" y="T11"/>
                </a:cxn>
              </a:cxnLst>
              <a:rect l="0" t="0" r="r" b="b"/>
              <a:pathLst>
                <a:path w="959" h="968">
                  <a:moveTo>
                    <a:pt x="958" y="483"/>
                  </a:moveTo>
                  <a:lnTo>
                    <a:pt x="958" y="483"/>
                  </a:lnTo>
                  <a:cubicBezTo>
                    <a:pt x="958" y="746"/>
                    <a:pt x="746" y="967"/>
                    <a:pt x="484" y="967"/>
                  </a:cubicBezTo>
                  <a:cubicBezTo>
                    <a:pt x="212" y="967"/>
                    <a:pt x="0" y="746"/>
                    <a:pt x="0" y="483"/>
                  </a:cubicBezTo>
                  <a:cubicBezTo>
                    <a:pt x="0" y="221"/>
                    <a:pt x="212" y="0"/>
                    <a:pt x="484" y="0"/>
                  </a:cubicBezTo>
                  <a:cubicBezTo>
                    <a:pt x="746" y="0"/>
                    <a:pt x="958" y="221"/>
                    <a:pt x="958" y="483"/>
                  </a:cubicBezTo>
                </a:path>
              </a:pathLst>
            </a:custGeom>
            <a:solidFill>
              <a:schemeClr val="accent1">
                <a:lumMod val="75000"/>
              </a:schemeClr>
            </a:solidFill>
            <a:ln>
              <a:noFill/>
            </a:ln>
            <a:effectLst/>
            <a:extLst/>
          </p:spPr>
          <p:txBody>
            <a:bodyPr wrap="none" anchor="ctr"/>
            <a:lstStyle/>
            <a:p>
              <a:pPr defTabSz="914217"/>
              <a:endParaRPr lang="en-US" sz="24800" dirty="0">
                <a:solidFill>
                  <a:srgbClr val="445469"/>
                </a:solidFill>
                <a:latin typeface="微软雅黑" panose="020B0503020204020204" pitchFamily="34" charset="-122"/>
                <a:ea typeface="微软雅黑"/>
              </a:endParaRPr>
            </a:p>
          </p:txBody>
        </p:sp>
        <p:sp>
          <p:nvSpPr>
            <p:cNvPr id="16" name="Freeform 165">
              <a:extLst>
                <a:ext uri="{FF2B5EF4-FFF2-40B4-BE49-F238E27FC236}">
                  <a16:creationId xmlns="" xmlns:a16="http://schemas.microsoft.com/office/drawing/2014/main" id="{67A3520D-1FFC-49C8-8B41-6053C3CF4CCF}"/>
                </a:ext>
              </a:extLst>
            </p:cNvPr>
            <p:cNvSpPr>
              <a:spLocks noChangeArrowheads="1"/>
            </p:cNvSpPr>
            <p:nvPr/>
          </p:nvSpPr>
          <p:spPr bwMode="auto">
            <a:xfrm>
              <a:off x="1483787" y="2927252"/>
              <a:ext cx="2684254" cy="210343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accent1"/>
            </a:solidFill>
            <a:ln>
              <a:noFill/>
            </a:ln>
            <a:effectLst/>
            <a:extLst/>
          </p:spPr>
          <p:txBody>
            <a:bodyPr wrap="none" anchor="ctr"/>
            <a:lstStyle/>
            <a:p>
              <a:pPr defTabSz="914217"/>
              <a:endParaRPr lang="en-US" sz="8300" dirty="0">
                <a:solidFill>
                  <a:srgbClr val="445469"/>
                </a:solidFill>
                <a:latin typeface="微软雅黑" panose="020B0503020204020204" pitchFamily="34" charset="-122"/>
                <a:ea typeface="微软雅黑"/>
              </a:endParaRPr>
            </a:p>
          </p:txBody>
        </p:sp>
        <p:sp>
          <p:nvSpPr>
            <p:cNvPr id="17" name="Freeform 171">
              <a:extLst>
                <a:ext uri="{FF2B5EF4-FFF2-40B4-BE49-F238E27FC236}">
                  <a16:creationId xmlns="" xmlns:a16="http://schemas.microsoft.com/office/drawing/2014/main" id="{47338777-31C6-4AB7-8020-AA8617895960}"/>
                </a:ext>
              </a:extLst>
            </p:cNvPr>
            <p:cNvSpPr>
              <a:spLocks noChangeArrowheads="1"/>
            </p:cNvSpPr>
            <p:nvPr/>
          </p:nvSpPr>
          <p:spPr bwMode="auto">
            <a:xfrm>
              <a:off x="1483786" y="2514458"/>
              <a:ext cx="2684255" cy="423933"/>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chemeClr val="accent1">
                <a:lumMod val="75000"/>
              </a:schemeClr>
            </a:solidFill>
            <a:ln>
              <a:noFill/>
            </a:ln>
            <a:effectLst/>
            <a:extLst/>
          </p:spPr>
          <p:txBody>
            <a:bodyPr wrap="none" anchor="ctr"/>
            <a:lstStyle/>
            <a:p>
              <a:pPr defTabSz="914217"/>
              <a:endParaRPr lang="en-US" sz="8300" dirty="0">
                <a:solidFill>
                  <a:srgbClr val="445469"/>
                </a:solidFill>
                <a:latin typeface="微软雅黑" panose="020B0503020204020204" pitchFamily="34" charset="-122"/>
                <a:ea typeface="微软雅黑"/>
              </a:endParaRPr>
            </a:p>
          </p:txBody>
        </p:sp>
        <p:sp>
          <p:nvSpPr>
            <p:cNvPr id="18" name="TextBox 48">
              <a:extLst>
                <a:ext uri="{FF2B5EF4-FFF2-40B4-BE49-F238E27FC236}">
                  <a16:creationId xmlns="" xmlns:a16="http://schemas.microsoft.com/office/drawing/2014/main" id="{BB5772C3-C640-4FE0-AD27-3BE279CBE1E0}"/>
                </a:ext>
              </a:extLst>
            </p:cNvPr>
            <p:cNvSpPr txBox="1"/>
            <p:nvPr/>
          </p:nvSpPr>
          <p:spPr>
            <a:xfrm>
              <a:off x="1627756" y="2946609"/>
              <a:ext cx="2399329" cy="331226"/>
            </a:xfrm>
            <a:prstGeom prst="rect">
              <a:avLst/>
            </a:prstGeom>
            <a:noFill/>
          </p:spPr>
          <p:txBody>
            <a:bodyPr wrap="square" lIns="109710" tIns="54855" rIns="109710" bIns="54855" rtlCol="0">
              <a:spAutoFit/>
            </a:bodyPr>
            <a:lstStyle/>
            <a:p>
              <a:pPr marL="228600" indent="-228600" defTabSz="914217">
                <a:lnSpc>
                  <a:spcPct val="110000"/>
                </a:lnSpc>
                <a:buFont typeface="Arial"/>
                <a:buChar char="•"/>
              </a:pPr>
              <a:endParaRPr lang="en-US" sz="1400" dirty="0">
                <a:solidFill>
                  <a:prstClr val="white"/>
                </a:solidFill>
                <a:latin typeface="微软雅黑" panose="020B0503020204020204" pitchFamily="34" charset="-122"/>
                <a:ea typeface="微软雅黑"/>
                <a:cs typeface="Aparajita" panose="020B0604020202020204" pitchFamily="34" charset="0"/>
              </a:endParaRPr>
            </a:p>
          </p:txBody>
        </p:sp>
        <p:sp>
          <p:nvSpPr>
            <p:cNvPr id="19" name="Text Box 250">
              <a:extLst>
                <a:ext uri="{FF2B5EF4-FFF2-40B4-BE49-F238E27FC236}">
                  <a16:creationId xmlns="" xmlns:a16="http://schemas.microsoft.com/office/drawing/2014/main" id="{C3E705D5-E840-4C1F-A18B-F5E8715BC69E}"/>
                </a:ext>
              </a:extLst>
            </p:cNvPr>
            <p:cNvSpPr txBox="1">
              <a:spLocks noChangeArrowheads="1"/>
            </p:cNvSpPr>
            <p:nvPr/>
          </p:nvSpPr>
          <p:spPr bwMode="auto">
            <a:xfrm>
              <a:off x="2594983" y="2593299"/>
              <a:ext cx="464871" cy="276999"/>
            </a:xfrm>
            <a:prstGeom prst="rect">
              <a:avLst/>
            </a:prstGeom>
            <a:noFill/>
            <a:ln w="9525" cap="flat">
              <a:noFill/>
              <a:round/>
              <a:headEnd/>
              <a:tailEnd/>
            </a:ln>
            <a:effectLs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gn="ctr" defTabSz="914217">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zh-CN" altLang="en-US" b="1" dirty="0">
                  <a:solidFill>
                    <a:prstClr val="white"/>
                  </a:solidFill>
                  <a:latin typeface="微软雅黑" panose="020B0503020204020204" pitchFamily="34" charset="-122"/>
                  <a:cs typeface="Aparajita" panose="020B0604020202020204" pitchFamily="34" charset="0"/>
                </a:rPr>
                <a:t>主旨</a:t>
              </a:r>
              <a:endParaRPr lang="en-US" b="1" dirty="0">
                <a:solidFill>
                  <a:prstClr val="white"/>
                </a:solidFill>
                <a:latin typeface="微软雅黑" panose="020B0503020204020204" pitchFamily="34" charset="-122"/>
                <a:cs typeface="Aparajita" panose="020B0604020202020204" pitchFamily="34" charset="0"/>
              </a:endParaRPr>
            </a:p>
          </p:txBody>
        </p:sp>
        <p:sp>
          <p:nvSpPr>
            <p:cNvPr id="21" name="Freeform 39">
              <a:extLst>
                <a:ext uri="{FF2B5EF4-FFF2-40B4-BE49-F238E27FC236}">
                  <a16:creationId xmlns="" xmlns:a16="http://schemas.microsoft.com/office/drawing/2014/main" id="{9C568FD2-574A-4BD8-8DDC-87E8931E0D4F}"/>
                </a:ext>
              </a:extLst>
            </p:cNvPr>
            <p:cNvSpPr>
              <a:spLocks noChangeArrowheads="1"/>
            </p:cNvSpPr>
            <p:nvPr/>
          </p:nvSpPr>
          <p:spPr bwMode="auto">
            <a:xfrm>
              <a:off x="2649111" y="2114041"/>
              <a:ext cx="347312" cy="347402"/>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defTabSz="914217">
                <a:defRPr/>
              </a:pPr>
              <a:endParaRPr lang="en-US" dirty="0">
                <a:solidFill>
                  <a:srgbClr val="445469"/>
                </a:solidFill>
                <a:latin typeface="微软雅黑" panose="020B0503020204020204" pitchFamily="34" charset="-122"/>
                <a:ea typeface="微软雅黑"/>
              </a:endParaRPr>
            </a:p>
          </p:txBody>
        </p:sp>
        <p:sp>
          <p:nvSpPr>
            <p:cNvPr id="22" name="Freeform 102">
              <a:extLst>
                <a:ext uri="{FF2B5EF4-FFF2-40B4-BE49-F238E27FC236}">
                  <a16:creationId xmlns="" xmlns:a16="http://schemas.microsoft.com/office/drawing/2014/main" id="{88E29063-F3CA-44E9-863F-86442AA57314}"/>
                </a:ext>
              </a:extLst>
            </p:cNvPr>
            <p:cNvSpPr>
              <a:spLocks noChangeArrowheads="1"/>
            </p:cNvSpPr>
            <p:nvPr/>
          </p:nvSpPr>
          <p:spPr bwMode="auto">
            <a:xfrm>
              <a:off x="5912330" y="2144776"/>
              <a:ext cx="385902" cy="34740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defTabSz="914217">
                <a:defRPr/>
              </a:pPr>
              <a:endParaRPr lang="en-US" dirty="0">
                <a:solidFill>
                  <a:srgbClr val="445469"/>
                </a:solidFill>
                <a:latin typeface="微软雅黑" panose="020B0503020204020204" pitchFamily="34" charset="-122"/>
                <a:ea typeface="微软雅黑"/>
              </a:endParaRPr>
            </a:p>
          </p:txBody>
        </p:sp>
        <p:sp>
          <p:nvSpPr>
            <p:cNvPr id="3" name="文本框 2">
              <a:extLst>
                <a:ext uri="{FF2B5EF4-FFF2-40B4-BE49-F238E27FC236}">
                  <a16:creationId xmlns="" xmlns:a16="http://schemas.microsoft.com/office/drawing/2014/main" id="{63D68376-B400-4F8D-85EA-892FBDDE624C}"/>
                </a:ext>
              </a:extLst>
            </p:cNvPr>
            <p:cNvSpPr txBox="1"/>
            <p:nvPr/>
          </p:nvSpPr>
          <p:spPr>
            <a:xfrm>
              <a:off x="1641136" y="2971262"/>
              <a:ext cx="2492874" cy="1613152"/>
            </a:xfrm>
            <a:prstGeom prst="rect">
              <a:avLst/>
            </a:prstGeom>
            <a:noFill/>
          </p:spPr>
          <p:txBody>
            <a:bodyPr wrap="square" rtlCol="0">
              <a:spAutoFit/>
            </a:bodyPr>
            <a:lstStyle/>
            <a:p>
              <a:pPr>
                <a:lnSpc>
                  <a:spcPct val="150000"/>
                </a:lnSpc>
              </a:pPr>
              <a:r>
                <a:rPr lang="zh-CN" altLang="en-US" dirty="0"/>
                <a:t>贯彻落实市政府领导有关加强人才培养的要求，培养、发展潜力的国内外初高中生，落脚于国内，着手布局年轻国际人才的引进与培养。</a:t>
              </a:r>
            </a:p>
          </p:txBody>
        </p:sp>
        <p:sp>
          <p:nvSpPr>
            <p:cNvPr id="4" name="文本框 3">
              <a:extLst>
                <a:ext uri="{FF2B5EF4-FFF2-40B4-BE49-F238E27FC236}">
                  <a16:creationId xmlns="" xmlns:a16="http://schemas.microsoft.com/office/drawing/2014/main" id="{47DC7F0B-A010-4045-A702-BBA4AB43CDF5}"/>
                </a:ext>
              </a:extLst>
            </p:cNvPr>
            <p:cNvSpPr txBox="1"/>
            <p:nvPr/>
          </p:nvSpPr>
          <p:spPr>
            <a:xfrm>
              <a:off x="5227148" y="3252314"/>
              <a:ext cx="1916617" cy="1304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香港</a:t>
              </a:r>
              <a:endParaRPr lang="en-US" altLang="zh-CN" dirty="0"/>
            </a:p>
            <a:p>
              <a:pPr marL="285750" indent="-285750">
                <a:lnSpc>
                  <a:spcPct val="150000"/>
                </a:lnSpc>
                <a:buFont typeface="Arial" panose="020B0604020202020204" pitchFamily="34" charset="0"/>
                <a:buChar char="•"/>
              </a:pPr>
              <a:r>
                <a:rPr lang="zh-CN" altLang="en-US" dirty="0"/>
                <a:t>新加坡</a:t>
              </a:r>
              <a:endParaRPr lang="en-US" altLang="zh-CN" dirty="0"/>
            </a:p>
            <a:p>
              <a:pPr marL="285750" indent="-285750">
                <a:lnSpc>
                  <a:spcPct val="150000"/>
                </a:lnSpc>
                <a:buFont typeface="Arial" panose="020B0604020202020204" pitchFamily="34" charset="0"/>
                <a:buChar char="•"/>
              </a:pPr>
              <a:r>
                <a:rPr lang="zh-CN" altLang="en-US" dirty="0"/>
                <a:t>波士顿（待定）</a:t>
              </a:r>
              <a:endParaRPr lang="en-US" altLang="zh-CN" dirty="0"/>
            </a:p>
            <a:p>
              <a:pPr marL="285750" indent="-285750">
                <a:lnSpc>
                  <a:spcPct val="150000"/>
                </a:lnSpc>
                <a:buFont typeface="Arial" panose="020B0604020202020204" pitchFamily="34" charset="0"/>
                <a:buChar char="•"/>
              </a:pPr>
              <a:r>
                <a:rPr lang="zh-CN" altLang="en-US" dirty="0"/>
                <a:t>硅谷（待定）</a:t>
              </a:r>
              <a:endParaRPr lang="en-US" altLang="zh-CN" dirty="0"/>
            </a:p>
          </p:txBody>
        </p:sp>
      </p:grpSp>
    </p:spTree>
    <p:extLst>
      <p:ext uri="{BB962C8B-B14F-4D97-AF65-F5344CB8AC3E}">
        <p14:creationId xmlns:p14="http://schemas.microsoft.com/office/powerpoint/2010/main" val="242319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86121" y="544512"/>
            <a:ext cx="9132096" cy="546100"/>
          </a:xfrm>
          <a:noFill/>
        </p:spPr>
        <p:txBody>
          <a:bodyPr/>
          <a:lstStyle/>
          <a:p>
            <a:pPr>
              <a:defRPr>
                <a:latin typeface="Arial"/>
                <a:ea typeface="Arial"/>
                <a:cs typeface="Arial"/>
                <a:sym typeface="Arial"/>
              </a:defRPr>
            </a:pPr>
            <a:r>
              <a:rPr lang="zh-CN" altLang="en-US" dirty="0">
                <a:sym typeface="微软雅黑"/>
              </a:rPr>
              <a:t>“商汤杯”</a:t>
            </a:r>
            <a:r>
              <a:rPr lang="en-US" altLang="zh-CN" dirty="0">
                <a:sym typeface="微软雅黑"/>
              </a:rPr>
              <a:t>AI</a:t>
            </a:r>
            <a:r>
              <a:rPr lang="zh-CN" altLang="en-US" dirty="0">
                <a:sym typeface="微软雅黑"/>
              </a:rPr>
              <a:t>大赛的优势</a:t>
            </a:r>
          </a:p>
        </p:txBody>
      </p:sp>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20" name="Round Diagonal Corner Rectangle 53">
            <a:extLst>
              <a:ext uri="{FF2B5EF4-FFF2-40B4-BE49-F238E27FC236}">
                <a16:creationId xmlns="" xmlns:a16="http://schemas.microsoft.com/office/drawing/2014/main" id="{E409857C-C9B8-49CF-A0DA-73C7B8155BDD}"/>
              </a:ext>
            </a:extLst>
          </p:cNvPr>
          <p:cNvSpPr/>
          <p:nvPr/>
        </p:nvSpPr>
        <p:spPr>
          <a:xfrm>
            <a:off x="1447300" y="2369082"/>
            <a:ext cx="1300879" cy="1301218"/>
          </a:xfrm>
          <a:prstGeom prst="round2DiagRect">
            <a:avLst>
              <a:gd name="adj1" fmla="val 18841"/>
              <a:gd name="adj2" fmla="val 0"/>
            </a:avLst>
          </a:prstGeom>
          <a:solidFill>
            <a:srgbClr val="1EA185"/>
          </a:solidFill>
          <a:ln w="12700" cap="flat" cmpd="sng" algn="ctr">
            <a:noFill/>
            <a:prstDash val="solid"/>
            <a:miter lim="800000"/>
          </a:ln>
          <a:effectLst/>
        </p:spPr>
        <p:txBody>
          <a:bodyPr lIns="109710" tIns="54855" rIns="109710" bIns="54855"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1" name="Round Diagonal Corner Rectangle 52">
            <a:extLst>
              <a:ext uri="{FF2B5EF4-FFF2-40B4-BE49-F238E27FC236}">
                <a16:creationId xmlns="" xmlns:a16="http://schemas.microsoft.com/office/drawing/2014/main" id="{C369C398-495A-4838-87F5-0B82EFE4C79F}"/>
              </a:ext>
            </a:extLst>
          </p:cNvPr>
          <p:cNvSpPr/>
          <p:nvPr/>
        </p:nvSpPr>
        <p:spPr>
          <a:xfrm rot="5400000">
            <a:off x="4171622" y="2369252"/>
            <a:ext cx="1301218" cy="1300879"/>
          </a:xfrm>
          <a:prstGeom prst="round2DiagRect">
            <a:avLst>
              <a:gd name="adj1" fmla="val 18841"/>
              <a:gd name="adj2" fmla="val 0"/>
            </a:avLst>
          </a:prstGeom>
          <a:solidFill>
            <a:srgbClr val="9BBB5C"/>
          </a:solidFill>
          <a:ln w="12700" cap="flat" cmpd="sng" algn="ctr">
            <a:noFill/>
            <a:prstDash val="solid"/>
            <a:miter lim="800000"/>
          </a:ln>
          <a:effectLst/>
        </p:spPr>
        <p:txBody>
          <a:bodyPr lIns="109710" tIns="54855" rIns="109710" bIns="54855"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2" name="Round Diagonal Corner Rectangle 54">
            <a:extLst>
              <a:ext uri="{FF2B5EF4-FFF2-40B4-BE49-F238E27FC236}">
                <a16:creationId xmlns="" xmlns:a16="http://schemas.microsoft.com/office/drawing/2014/main" id="{F3377260-4947-44D4-AE44-022BAF09F9FA}"/>
              </a:ext>
            </a:extLst>
          </p:cNvPr>
          <p:cNvSpPr/>
          <p:nvPr/>
        </p:nvSpPr>
        <p:spPr>
          <a:xfrm>
            <a:off x="6739373" y="2366365"/>
            <a:ext cx="1300879" cy="1301218"/>
          </a:xfrm>
          <a:prstGeom prst="round2DiagRect">
            <a:avLst>
              <a:gd name="adj1" fmla="val 18841"/>
              <a:gd name="adj2" fmla="val 0"/>
            </a:avLst>
          </a:prstGeom>
          <a:solidFill>
            <a:srgbClr val="F29B26"/>
          </a:solidFill>
          <a:ln w="12700" cap="flat" cmpd="sng" algn="ctr">
            <a:noFill/>
            <a:prstDash val="solid"/>
            <a:miter lim="800000"/>
          </a:ln>
          <a:effectLst/>
        </p:spPr>
        <p:txBody>
          <a:bodyPr lIns="109710" tIns="54855" rIns="109710" bIns="54855"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3" name="Round Diagonal Corner Rectangle 45">
            <a:extLst>
              <a:ext uri="{FF2B5EF4-FFF2-40B4-BE49-F238E27FC236}">
                <a16:creationId xmlns="" xmlns:a16="http://schemas.microsoft.com/office/drawing/2014/main" id="{F0AEA758-3762-4A1E-8569-FE689276573A}"/>
              </a:ext>
            </a:extLst>
          </p:cNvPr>
          <p:cNvSpPr/>
          <p:nvPr/>
        </p:nvSpPr>
        <p:spPr>
          <a:xfrm rot="16200000">
            <a:off x="9465768" y="2365025"/>
            <a:ext cx="1301218" cy="1300879"/>
          </a:xfrm>
          <a:prstGeom prst="round2DiagRect">
            <a:avLst>
              <a:gd name="adj1" fmla="val 18841"/>
              <a:gd name="adj2" fmla="val 0"/>
            </a:avLst>
          </a:prstGeom>
          <a:solidFill>
            <a:srgbClr val="BD392F"/>
          </a:solidFill>
          <a:ln w="12700" cap="flat" cmpd="sng" algn="ctr">
            <a:noFill/>
            <a:prstDash val="solid"/>
            <a:miter lim="800000"/>
          </a:ln>
          <a:effectLst/>
        </p:spPr>
        <p:txBody>
          <a:bodyPr lIns="109710" tIns="54855" rIns="109710" bIns="54855"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grpSp>
        <p:nvGrpSpPr>
          <p:cNvPr id="24" name="Group 588">
            <a:extLst>
              <a:ext uri="{FF2B5EF4-FFF2-40B4-BE49-F238E27FC236}">
                <a16:creationId xmlns="" xmlns:a16="http://schemas.microsoft.com/office/drawing/2014/main" id="{01C3211F-CDF0-4A98-ABD1-86FA1D7BBBCD}"/>
              </a:ext>
            </a:extLst>
          </p:cNvPr>
          <p:cNvGrpSpPr>
            <a:grpSpLocks/>
          </p:cNvGrpSpPr>
          <p:nvPr/>
        </p:nvGrpSpPr>
        <p:grpSpPr bwMode="auto">
          <a:xfrm>
            <a:off x="1778840" y="2709598"/>
            <a:ext cx="630881" cy="564996"/>
            <a:chOff x="2061431" y="5656262"/>
            <a:chExt cx="583344" cy="522287"/>
          </a:xfrm>
          <a:solidFill>
            <a:sysClr val="window" lastClr="FFFFFF"/>
          </a:solidFill>
        </p:grpSpPr>
        <p:sp>
          <p:nvSpPr>
            <p:cNvPr id="25" name="Freeform 539">
              <a:extLst>
                <a:ext uri="{FF2B5EF4-FFF2-40B4-BE49-F238E27FC236}">
                  <a16:creationId xmlns="" xmlns:a16="http://schemas.microsoft.com/office/drawing/2014/main" id="{E2D617F3-E371-4A2B-8FA9-18762CCA5FB1}"/>
                </a:ext>
              </a:extLst>
            </p:cNvPr>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26" name="Freeform 540">
              <a:extLst>
                <a:ext uri="{FF2B5EF4-FFF2-40B4-BE49-F238E27FC236}">
                  <a16:creationId xmlns="" xmlns:a16="http://schemas.microsoft.com/office/drawing/2014/main" id="{9107C3A9-8599-4609-8421-9D9C0833D098}"/>
                </a:ext>
              </a:extLst>
            </p:cNvPr>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27" name="Freeform 541">
              <a:extLst>
                <a:ext uri="{FF2B5EF4-FFF2-40B4-BE49-F238E27FC236}">
                  <a16:creationId xmlns="" xmlns:a16="http://schemas.microsoft.com/office/drawing/2014/main" id="{50517931-4568-4EA5-9808-92DE4E9D24A0}"/>
                </a:ext>
              </a:extLst>
            </p:cNvPr>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28" name="Freeform 542">
              <a:extLst>
                <a:ext uri="{FF2B5EF4-FFF2-40B4-BE49-F238E27FC236}">
                  <a16:creationId xmlns="" xmlns:a16="http://schemas.microsoft.com/office/drawing/2014/main" id="{8FFDB992-1010-4574-90A6-DA9600EFD07B}"/>
                </a:ext>
              </a:extLst>
            </p:cNvPr>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29" name="Freeform 543">
              <a:extLst>
                <a:ext uri="{FF2B5EF4-FFF2-40B4-BE49-F238E27FC236}">
                  <a16:creationId xmlns="" xmlns:a16="http://schemas.microsoft.com/office/drawing/2014/main" id="{E5CDA84A-69DE-4DDF-A870-50C6CCFC688E}"/>
                </a:ext>
              </a:extLst>
            </p:cNvPr>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grpSp>
      <p:sp>
        <p:nvSpPr>
          <p:cNvPr id="30" name="Freeform 290">
            <a:extLst>
              <a:ext uri="{FF2B5EF4-FFF2-40B4-BE49-F238E27FC236}">
                <a16:creationId xmlns="" xmlns:a16="http://schemas.microsoft.com/office/drawing/2014/main" id="{634868E1-B99E-4326-905C-FDD6837413D2}"/>
              </a:ext>
            </a:extLst>
          </p:cNvPr>
          <p:cNvSpPr>
            <a:spLocks noChangeArrowheads="1"/>
          </p:cNvSpPr>
          <p:nvPr/>
        </p:nvSpPr>
        <p:spPr bwMode="auto">
          <a:xfrm>
            <a:off x="4483061" y="2747672"/>
            <a:ext cx="713160" cy="552371"/>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ysClr val="window" lastClr="FFFFFF"/>
          </a:solidFill>
          <a:ln>
            <a:noFill/>
          </a:ln>
          <a:effectLst/>
          <a:extLst/>
        </p:spPr>
        <p:txBody>
          <a:bodyPr wrap="none" lIns="121893" tIns="60946" rIns="121893" bIns="60946"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31" name="Freeform 237">
            <a:extLst>
              <a:ext uri="{FF2B5EF4-FFF2-40B4-BE49-F238E27FC236}">
                <a16:creationId xmlns="" xmlns:a16="http://schemas.microsoft.com/office/drawing/2014/main" id="{0F6FDD26-1F7F-4D5E-ABF9-EEB380085020}"/>
              </a:ext>
            </a:extLst>
          </p:cNvPr>
          <p:cNvSpPr>
            <a:spLocks noChangeArrowheads="1"/>
          </p:cNvSpPr>
          <p:nvPr/>
        </p:nvSpPr>
        <p:spPr bwMode="auto">
          <a:xfrm>
            <a:off x="9831638" y="2809227"/>
            <a:ext cx="584330" cy="42926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ysClr val="window" lastClr="FFFFFF"/>
          </a:solidFill>
          <a:ln>
            <a:noFill/>
          </a:ln>
          <a:effectLst/>
          <a:extLst/>
        </p:spPr>
        <p:txBody>
          <a:bodyPr wrap="none" lIns="121893" tIns="60946" rIns="121893" bIns="60946"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32" name="AutoShape 19">
            <a:extLst>
              <a:ext uri="{FF2B5EF4-FFF2-40B4-BE49-F238E27FC236}">
                <a16:creationId xmlns="" xmlns:a16="http://schemas.microsoft.com/office/drawing/2014/main" id="{F4CFB76C-9152-469A-A95B-A5733A9F9E94}"/>
              </a:ext>
            </a:extLst>
          </p:cNvPr>
          <p:cNvSpPr>
            <a:spLocks/>
          </p:cNvSpPr>
          <p:nvPr/>
        </p:nvSpPr>
        <p:spPr bwMode="auto">
          <a:xfrm>
            <a:off x="7151740" y="2796610"/>
            <a:ext cx="476143" cy="47626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ysClr val="window" lastClr="FFFFFF"/>
          </a:solidFill>
          <a:ln>
            <a:noFill/>
          </a:ln>
          <a:effectLst/>
          <a:extLst/>
        </p:spPr>
        <p:txBody>
          <a:bodyPr lIns="50789" tIns="50789" rIns="50789" bIns="50789" anchor="ctr"/>
          <a:lstStyle/>
          <a:p>
            <a:pPr marL="0" marR="0" lvl="0" indent="0" defTabSz="457098" eaLnBrk="1" fontAlgn="auto" latinLnBrk="0" hangingPunct="1">
              <a:lnSpc>
                <a:spcPct val="100000"/>
              </a:lnSpc>
              <a:spcBef>
                <a:spcPts val="0"/>
              </a:spcBef>
              <a:spcAft>
                <a:spcPts val="0"/>
              </a:spcAft>
              <a:buClrTx/>
              <a:buSzTx/>
              <a:buFontTx/>
              <a:buNone/>
              <a:tabLst/>
              <a:defRPr/>
            </a:pPr>
            <a:endParaRPr kumimoji="0" lang="es-ES" sz="2900" b="0" i="0" u="none" strike="noStrike" kern="0" cap="none" spc="0" normalizeH="0" baseline="0" noProof="0" dirty="0">
              <a:ln>
                <a:noFill/>
              </a:ln>
              <a:solidFill>
                <a:prstClr val="white"/>
              </a:solidFill>
              <a:effectLst>
                <a:outerShdw blurRad="38100" dist="38100" dir="2700000" algn="tl">
                  <a:srgbClr val="000000"/>
                </a:outerShdw>
              </a:effectLst>
              <a:uLnTx/>
              <a:uFillTx/>
              <a:latin typeface="Gill Sans" charset="0"/>
              <a:cs typeface="Gill Sans" charset="0"/>
              <a:sym typeface="Gill Sans" charset="0"/>
            </a:endParaRPr>
          </a:p>
        </p:txBody>
      </p:sp>
      <p:sp>
        <p:nvSpPr>
          <p:cNvPr id="5" name="文本框 4">
            <a:extLst>
              <a:ext uri="{FF2B5EF4-FFF2-40B4-BE49-F238E27FC236}">
                <a16:creationId xmlns="" xmlns:a16="http://schemas.microsoft.com/office/drawing/2014/main" id="{49505283-D504-41D2-983C-E35D80C2FC1A}"/>
              </a:ext>
            </a:extLst>
          </p:cNvPr>
          <p:cNvSpPr txBox="1"/>
          <p:nvPr/>
        </p:nvSpPr>
        <p:spPr>
          <a:xfrm>
            <a:off x="882492" y="4110446"/>
            <a:ext cx="2294016"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接触最前沿的课题的机会；利用商汤的赋能百业的先进技术升级当前课题</a:t>
            </a:r>
          </a:p>
          <a:p>
            <a:pPr>
              <a:lnSpc>
                <a:spcPct val="150000"/>
              </a:lnSpc>
            </a:pPr>
            <a:endParaRPr lang="zh-CN" altLang="en-US" dirty="0"/>
          </a:p>
        </p:txBody>
      </p:sp>
      <p:sp>
        <p:nvSpPr>
          <p:cNvPr id="34" name="文本框 33">
            <a:extLst>
              <a:ext uri="{FF2B5EF4-FFF2-40B4-BE49-F238E27FC236}">
                <a16:creationId xmlns="" xmlns:a16="http://schemas.microsoft.com/office/drawing/2014/main" id="{7BB4C078-6D0E-4F8E-B7B1-D7A70B572215}"/>
              </a:ext>
            </a:extLst>
          </p:cNvPr>
          <p:cNvSpPr txBox="1"/>
          <p:nvPr/>
        </p:nvSpPr>
        <p:spPr>
          <a:xfrm>
            <a:off x="3662653" y="4110446"/>
            <a:ext cx="2294016"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来自一线顶级科研人员的科研辅导，理论与应用，与产业结合的指导和评价</a:t>
            </a:r>
          </a:p>
          <a:p>
            <a:pPr>
              <a:lnSpc>
                <a:spcPct val="150000"/>
              </a:lnSpc>
            </a:pPr>
            <a:endParaRPr lang="zh-CN" altLang="en-US" dirty="0"/>
          </a:p>
        </p:txBody>
      </p:sp>
      <p:sp>
        <p:nvSpPr>
          <p:cNvPr id="35" name="文本框 34">
            <a:extLst>
              <a:ext uri="{FF2B5EF4-FFF2-40B4-BE49-F238E27FC236}">
                <a16:creationId xmlns="" xmlns:a16="http://schemas.microsoft.com/office/drawing/2014/main" id="{F379790A-E753-426C-AF91-B02A7AE9EC37}"/>
              </a:ext>
            </a:extLst>
          </p:cNvPr>
          <p:cNvSpPr txBox="1"/>
          <p:nvPr/>
        </p:nvSpPr>
        <p:spPr>
          <a:xfrm>
            <a:off x="6212823" y="4110446"/>
            <a:ext cx="244448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赛后的一年内持续性辅导，协助完成项目或开展新项目，从而参与全国及国际科创比赛</a:t>
            </a:r>
          </a:p>
        </p:txBody>
      </p:sp>
      <p:sp>
        <p:nvSpPr>
          <p:cNvPr id="36" name="文本框 35">
            <a:extLst>
              <a:ext uri="{FF2B5EF4-FFF2-40B4-BE49-F238E27FC236}">
                <a16:creationId xmlns="" xmlns:a16="http://schemas.microsoft.com/office/drawing/2014/main" id="{C57D7CDB-4CDB-4CE8-AF2B-2FCCDF769C49}"/>
              </a:ext>
            </a:extLst>
          </p:cNvPr>
          <p:cNvSpPr txBox="1"/>
          <p:nvPr/>
        </p:nvSpPr>
        <p:spPr>
          <a:xfrm>
            <a:off x="8939389" y="4110446"/>
            <a:ext cx="2294016"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国内外大学的直升渠道（如自主招生等）</a:t>
            </a:r>
          </a:p>
          <a:p>
            <a:pPr>
              <a:lnSpc>
                <a:spcPct val="150000"/>
              </a:lnSpc>
            </a:pPr>
            <a:endParaRPr lang="zh-CN" altLang="en-US" dirty="0"/>
          </a:p>
        </p:txBody>
      </p:sp>
    </p:spTree>
    <p:extLst>
      <p:ext uri="{BB962C8B-B14F-4D97-AF65-F5344CB8AC3E}">
        <p14:creationId xmlns:p14="http://schemas.microsoft.com/office/powerpoint/2010/main" val="340793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EE4F3DFB-5B6A-4203-AE9E-F33AF799701C}"/>
              </a:ext>
            </a:extLst>
          </p:cNvPr>
          <p:cNvSpPr>
            <a:spLocks noGrp="1"/>
          </p:cNvSpPr>
          <p:nvPr>
            <p:ph type="body" sz="quarter" idx="10"/>
          </p:nvPr>
        </p:nvSpPr>
        <p:spPr/>
        <p:txBody>
          <a:bodyPr/>
          <a:lstStyle/>
          <a:p>
            <a:r>
              <a:rPr lang="zh-CN" altLang="en-US" dirty="0"/>
              <a:t>大赛组织计划</a:t>
            </a:r>
          </a:p>
        </p:txBody>
      </p:sp>
      <p:grpSp>
        <p:nvGrpSpPr>
          <p:cNvPr id="3" name="Group 66">
            <a:extLst>
              <a:ext uri="{FF2B5EF4-FFF2-40B4-BE49-F238E27FC236}">
                <a16:creationId xmlns="" xmlns:a16="http://schemas.microsoft.com/office/drawing/2014/main" id="{9C310775-53C7-4BEE-B99E-A6B0322BD1ED}"/>
              </a:ext>
            </a:extLst>
          </p:cNvPr>
          <p:cNvGrpSpPr/>
          <p:nvPr/>
        </p:nvGrpSpPr>
        <p:grpSpPr>
          <a:xfrm>
            <a:off x="2749902" y="2422360"/>
            <a:ext cx="2593288" cy="3568126"/>
            <a:chOff x="1387928" y="2433294"/>
            <a:chExt cx="3058885" cy="3840624"/>
          </a:xfrm>
        </p:grpSpPr>
        <p:sp>
          <p:nvSpPr>
            <p:cNvPr id="4" name="Rectangle 6">
              <a:extLst>
                <a:ext uri="{FF2B5EF4-FFF2-40B4-BE49-F238E27FC236}">
                  <a16:creationId xmlns="" xmlns:a16="http://schemas.microsoft.com/office/drawing/2014/main" id="{F3579198-4E7D-47CF-BE4E-8D87FBCC70AE}"/>
                </a:ext>
              </a:extLst>
            </p:cNvPr>
            <p:cNvSpPr/>
            <p:nvPr/>
          </p:nvSpPr>
          <p:spPr>
            <a:xfrm>
              <a:off x="1387928" y="2453014"/>
              <a:ext cx="3058885" cy="3663991"/>
            </a:xfrm>
            <a:prstGeom prst="rect">
              <a:avLst/>
            </a:prstGeom>
            <a:solidFill>
              <a:srgbClr val="F9F9F9"/>
            </a:solidFill>
            <a:ln w="38100" cap="sq"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Rectangle 7">
              <a:extLst>
                <a:ext uri="{FF2B5EF4-FFF2-40B4-BE49-F238E27FC236}">
                  <a16:creationId xmlns="" xmlns:a16="http://schemas.microsoft.com/office/drawing/2014/main" id="{2F5468DD-D6E3-43D4-990C-65532C24C039}"/>
                </a:ext>
              </a:extLst>
            </p:cNvPr>
            <p:cNvSpPr/>
            <p:nvPr/>
          </p:nvSpPr>
          <p:spPr>
            <a:xfrm>
              <a:off x="1387928" y="2781639"/>
              <a:ext cx="3058885" cy="975379"/>
            </a:xfrm>
            <a:prstGeom prst="rect">
              <a:avLst/>
            </a:prstGeom>
            <a:solidFill>
              <a:srgbClr val="1EA185"/>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Rectangle 8">
              <a:extLst>
                <a:ext uri="{FF2B5EF4-FFF2-40B4-BE49-F238E27FC236}">
                  <a16:creationId xmlns="" xmlns:a16="http://schemas.microsoft.com/office/drawing/2014/main" id="{02B10B05-4EDB-4E94-9D0C-90671503276C}"/>
                </a:ext>
              </a:extLst>
            </p:cNvPr>
            <p:cNvSpPr/>
            <p:nvPr/>
          </p:nvSpPr>
          <p:spPr>
            <a:xfrm>
              <a:off x="1387928" y="4088465"/>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Rectangle 9">
              <a:extLst>
                <a:ext uri="{FF2B5EF4-FFF2-40B4-BE49-F238E27FC236}">
                  <a16:creationId xmlns="" xmlns:a16="http://schemas.microsoft.com/office/drawing/2014/main" id="{B5FB297F-0C35-4395-B8AD-686DE3F37FCB}"/>
                </a:ext>
              </a:extLst>
            </p:cNvPr>
            <p:cNvSpPr/>
            <p:nvPr/>
          </p:nvSpPr>
          <p:spPr>
            <a:xfrm>
              <a:off x="1387928" y="4436808"/>
              <a:ext cx="3058885" cy="348343"/>
            </a:xfrm>
            <a:prstGeom prst="rect">
              <a:avLst/>
            </a:prstGeom>
            <a:solidFill>
              <a:srgbClr val="FDFDFD"/>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Rectangle 10">
              <a:extLst>
                <a:ext uri="{FF2B5EF4-FFF2-40B4-BE49-F238E27FC236}">
                  <a16:creationId xmlns="" xmlns:a16="http://schemas.microsoft.com/office/drawing/2014/main" id="{62D05CB4-306A-47A8-A7A5-12A9E800D709}"/>
                </a:ext>
              </a:extLst>
            </p:cNvPr>
            <p:cNvSpPr/>
            <p:nvPr/>
          </p:nvSpPr>
          <p:spPr>
            <a:xfrm>
              <a:off x="1387928" y="4785150"/>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9" name="Rectangle 11">
              <a:extLst>
                <a:ext uri="{FF2B5EF4-FFF2-40B4-BE49-F238E27FC236}">
                  <a16:creationId xmlns="" xmlns:a16="http://schemas.microsoft.com/office/drawing/2014/main" id="{8DD747B4-5F2E-4D00-837C-21FA1445F7E3}"/>
                </a:ext>
              </a:extLst>
            </p:cNvPr>
            <p:cNvSpPr/>
            <p:nvPr/>
          </p:nvSpPr>
          <p:spPr>
            <a:xfrm>
              <a:off x="1387928" y="5133493"/>
              <a:ext cx="3058885" cy="348343"/>
            </a:xfrm>
            <a:prstGeom prst="rect">
              <a:avLst/>
            </a:prstGeom>
            <a:solidFill>
              <a:srgbClr val="FDFDFD"/>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Rectangle 12">
              <a:extLst>
                <a:ext uri="{FF2B5EF4-FFF2-40B4-BE49-F238E27FC236}">
                  <a16:creationId xmlns="" xmlns:a16="http://schemas.microsoft.com/office/drawing/2014/main" id="{70DEA3A9-7416-49D2-A891-FA181A4C5BA3}"/>
                </a:ext>
              </a:extLst>
            </p:cNvPr>
            <p:cNvSpPr/>
            <p:nvPr/>
          </p:nvSpPr>
          <p:spPr>
            <a:xfrm>
              <a:off x="1387928" y="2453014"/>
              <a:ext cx="3058885" cy="348343"/>
            </a:xfrm>
            <a:prstGeom prst="rect">
              <a:avLst/>
            </a:prstGeom>
            <a:solidFill>
              <a:srgbClr val="445469">
                <a:alpha val="25000"/>
              </a:srgbClr>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1" name="Rectangle 13">
              <a:extLst>
                <a:ext uri="{FF2B5EF4-FFF2-40B4-BE49-F238E27FC236}">
                  <a16:creationId xmlns="" xmlns:a16="http://schemas.microsoft.com/office/drawing/2014/main" id="{8EE74D19-762C-4C5D-8386-346D2268E09F}"/>
                </a:ext>
              </a:extLst>
            </p:cNvPr>
            <p:cNvSpPr/>
            <p:nvPr/>
          </p:nvSpPr>
          <p:spPr>
            <a:xfrm>
              <a:off x="1387928" y="2433294"/>
              <a:ext cx="3058885" cy="348343"/>
            </a:xfrm>
            <a:prstGeom prst="rect">
              <a:avLst/>
            </a:prstGeom>
            <a:solidFill>
              <a:srgbClr val="1EA185">
                <a:lumMod val="75000"/>
              </a:srgbClr>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1" name="TextBox 24">
              <a:extLst>
                <a:ext uri="{FF2B5EF4-FFF2-40B4-BE49-F238E27FC236}">
                  <a16:creationId xmlns="" xmlns:a16="http://schemas.microsoft.com/office/drawing/2014/main" id="{CEBC52ED-3054-4121-A21C-AE926C251709}"/>
                </a:ext>
              </a:extLst>
            </p:cNvPr>
            <p:cNvSpPr txBox="1"/>
            <p:nvPr/>
          </p:nvSpPr>
          <p:spPr>
            <a:xfrm>
              <a:off x="2930863" y="5666491"/>
              <a:ext cx="217897" cy="607427"/>
            </a:xfrm>
            <a:prstGeom prst="rect">
              <a:avLst/>
            </a:prstGeom>
            <a:noFill/>
          </p:spPr>
          <p:txBody>
            <a:bodyPr wrap="none" rtlCol="0">
              <a:spAutoFit/>
            </a:bodyP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2700" b="0" i="0" u="none" strike="noStrike" kern="0" cap="none" spc="0" normalizeH="0" baseline="0" noProof="0" dirty="0">
                <a:ln>
                  <a:noFill/>
                </a:ln>
                <a:solidFill>
                  <a:prstClr val="white">
                    <a:lumMod val="50000"/>
                  </a:prstClr>
                </a:solidFill>
                <a:effectLst/>
                <a:uLnTx/>
                <a:uFillTx/>
                <a:latin typeface="微软雅黑" panose="020B0503020204020204" pitchFamily="34" charset="-122"/>
              </a:endParaRPr>
            </a:p>
          </p:txBody>
        </p:sp>
        <p:sp>
          <p:nvSpPr>
            <p:cNvPr id="23" name="Rectangle 1">
              <a:extLst>
                <a:ext uri="{FF2B5EF4-FFF2-40B4-BE49-F238E27FC236}">
                  <a16:creationId xmlns="" xmlns:a16="http://schemas.microsoft.com/office/drawing/2014/main" id="{9FE7E2B0-17A7-43BA-AFB3-0177566E42C3}"/>
                </a:ext>
              </a:extLst>
            </p:cNvPr>
            <p:cNvSpPr/>
            <p:nvPr/>
          </p:nvSpPr>
          <p:spPr>
            <a:xfrm>
              <a:off x="1387928" y="2433294"/>
              <a:ext cx="3058885" cy="3677872"/>
            </a:xfrm>
            <a:prstGeom prst="rect">
              <a:avLst/>
            </a:prstGeom>
            <a:noFill/>
            <a:ln w="6350" cap="flat" cmpd="sng" algn="ctr">
              <a:solidFill>
                <a:srgbClr val="1EA185"/>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grpSp>
      <p:grpSp>
        <p:nvGrpSpPr>
          <p:cNvPr id="24" name="Group 67">
            <a:extLst>
              <a:ext uri="{FF2B5EF4-FFF2-40B4-BE49-F238E27FC236}">
                <a16:creationId xmlns="" xmlns:a16="http://schemas.microsoft.com/office/drawing/2014/main" id="{D6FAB763-4564-4DDC-A080-20CC1FE9038D}"/>
              </a:ext>
            </a:extLst>
          </p:cNvPr>
          <p:cNvGrpSpPr/>
          <p:nvPr/>
        </p:nvGrpSpPr>
        <p:grpSpPr>
          <a:xfrm>
            <a:off x="5485814" y="2422359"/>
            <a:ext cx="2593288" cy="3413619"/>
            <a:chOff x="4615044" y="2248485"/>
            <a:chExt cx="3058885" cy="4083102"/>
          </a:xfrm>
        </p:grpSpPr>
        <p:sp>
          <p:nvSpPr>
            <p:cNvPr id="25" name="Rectangle 25">
              <a:extLst>
                <a:ext uri="{FF2B5EF4-FFF2-40B4-BE49-F238E27FC236}">
                  <a16:creationId xmlns="" xmlns:a16="http://schemas.microsoft.com/office/drawing/2014/main" id="{3C30AEDD-785B-4163-85AF-B913F14DD8EB}"/>
                </a:ext>
              </a:extLst>
            </p:cNvPr>
            <p:cNvSpPr/>
            <p:nvPr/>
          </p:nvSpPr>
          <p:spPr>
            <a:xfrm>
              <a:off x="4615044" y="2453014"/>
              <a:ext cx="3058885" cy="3878573"/>
            </a:xfrm>
            <a:prstGeom prst="rect">
              <a:avLst/>
            </a:prstGeom>
            <a:solidFill>
              <a:srgbClr val="F9F9F9"/>
            </a:solidFill>
            <a:ln w="12700" cap="sq"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6" name="Rectangle 26">
              <a:extLst>
                <a:ext uri="{FF2B5EF4-FFF2-40B4-BE49-F238E27FC236}">
                  <a16:creationId xmlns="" xmlns:a16="http://schemas.microsoft.com/office/drawing/2014/main" id="{BE5712DA-9B8D-4EE8-8E6F-98B282992497}"/>
                </a:ext>
              </a:extLst>
            </p:cNvPr>
            <p:cNvSpPr/>
            <p:nvPr/>
          </p:nvSpPr>
          <p:spPr>
            <a:xfrm>
              <a:off x="4615044" y="2633940"/>
              <a:ext cx="3058885" cy="1085539"/>
            </a:xfrm>
            <a:prstGeom prst="rect">
              <a:avLst/>
            </a:prstGeom>
            <a:solidFill>
              <a:srgbClr val="9BBB5C"/>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7" name="Rectangle 27">
              <a:extLst>
                <a:ext uri="{FF2B5EF4-FFF2-40B4-BE49-F238E27FC236}">
                  <a16:creationId xmlns="" xmlns:a16="http://schemas.microsoft.com/office/drawing/2014/main" id="{EB49CBD9-776D-4D8D-88D1-34B8788F6861}"/>
                </a:ext>
              </a:extLst>
            </p:cNvPr>
            <p:cNvSpPr/>
            <p:nvPr/>
          </p:nvSpPr>
          <p:spPr>
            <a:xfrm>
              <a:off x="4615044" y="4088465"/>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8" name="Rectangle 28">
              <a:extLst>
                <a:ext uri="{FF2B5EF4-FFF2-40B4-BE49-F238E27FC236}">
                  <a16:creationId xmlns="" xmlns:a16="http://schemas.microsoft.com/office/drawing/2014/main" id="{492B5CA7-FF7B-4B4B-8C7F-7F22AA614E3A}"/>
                </a:ext>
              </a:extLst>
            </p:cNvPr>
            <p:cNvSpPr/>
            <p:nvPr/>
          </p:nvSpPr>
          <p:spPr>
            <a:xfrm>
              <a:off x="4615044" y="4436808"/>
              <a:ext cx="3058885" cy="348343"/>
            </a:xfrm>
            <a:prstGeom prst="rect">
              <a:avLst/>
            </a:prstGeom>
            <a:solidFill>
              <a:srgbClr val="FDFDFD"/>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9" name="Rectangle 29">
              <a:extLst>
                <a:ext uri="{FF2B5EF4-FFF2-40B4-BE49-F238E27FC236}">
                  <a16:creationId xmlns="" xmlns:a16="http://schemas.microsoft.com/office/drawing/2014/main" id="{8609FB98-35F9-4308-9083-8287D0368D7A}"/>
                </a:ext>
              </a:extLst>
            </p:cNvPr>
            <p:cNvSpPr/>
            <p:nvPr/>
          </p:nvSpPr>
          <p:spPr>
            <a:xfrm>
              <a:off x="4615044" y="4785150"/>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30" name="Rectangle 30">
              <a:extLst>
                <a:ext uri="{FF2B5EF4-FFF2-40B4-BE49-F238E27FC236}">
                  <a16:creationId xmlns="" xmlns:a16="http://schemas.microsoft.com/office/drawing/2014/main" id="{369F3856-FE63-4F42-A592-87D12ED91F31}"/>
                </a:ext>
              </a:extLst>
            </p:cNvPr>
            <p:cNvSpPr/>
            <p:nvPr/>
          </p:nvSpPr>
          <p:spPr>
            <a:xfrm>
              <a:off x="4615044" y="5133493"/>
              <a:ext cx="3058885" cy="348343"/>
            </a:xfrm>
            <a:prstGeom prst="rect">
              <a:avLst/>
            </a:prstGeom>
            <a:solidFill>
              <a:srgbClr val="FDFDFD"/>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32" name="Rectangle 32">
              <a:extLst>
                <a:ext uri="{FF2B5EF4-FFF2-40B4-BE49-F238E27FC236}">
                  <a16:creationId xmlns="" xmlns:a16="http://schemas.microsoft.com/office/drawing/2014/main" id="{C1B523DE-D07A-4D70-A7F1-CB44E6B4C189}"/>
                </a:ext>
              </a:extLst>
            </p:cNvPr>
            <p:cNvSpPr/>
            <p:nvPr/>
          </p:nvSpPr>
          <p:spPr>
            <a:xfrm>
              <a:off x="4615044" y="2248486"/>
              <a:ext cx="3058885" cy="387098"/>
            </a:xfrm>
            <a:prstGeom prst="rect">
              <a:avLst/>
            </a:prstGeom>
            <a:solidFill>
              <a:srgbClr val="9BBB5C">
                <a:lumMod val="75000"/>
              </a:srgbClr>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4" name="Rectangle 2">
              <a:extLst>
                <a:ext uri="{FF2B5EF4-FFF2-40B4-BE49-F238E27FC236}">
                  <a16:creationId xmlns="" xmlns:a16="http://schemas.microsoft.com/office/drawing/2014/main" id="{4DA16AE3-51D4-4DFD-AFA2-DB3E127CAAAB}"/>
                </a:ext>
              </a:extLst>
            </p:cNvPr>
            <p:cNvSpPr/>
            <p:nvPr/>
          </p:nvSpPr>
          <p:spPr>
            <a:xfrm>
              <a:off x="4615044" y="2248485"/>
              <a:ext cx="3058885" cy="4083102"/>
            </a:xfrm>
            <a:prstGeom prst="rect">
              <a:avLst/>
            </a:prstGeom>
            <a:noFill/>
            <a:ln w="6350" cap="flat" cmpd="sng" algn="ctr">
              <a:solidFill>
                <a:srgbClr val="9BBB5C"/>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grpSp>
      <p:grpSp>
        <p:nvGrpSpPr>
          <p:cNvPr id="45" name="Group 68">
            <a:extLst>
              <a:ext uri="{FF2B5EF4-FFF2-40B4-BE49-F238E27FC236}">
                <a16:creationId xmlns="" xmlns:a16="http://schemas.microsoft.com/office/drawing/2014/main" id="{82834935-DF84-4DE1-9241-AA531855E87B}"/>
              </a:ext>
            </a:extLst>
          </p:cNvPr>
          <p:cNvGrpSpPr/>
          <p:nvPr/>
        </p:nvGrpSpPr>
        <p:grpSpPr>
          <a:xfrm>
            <a:off x="8222159" y="2422358"/>
            <a:ext cx="2593288" cy="3422348"/>
            <a:chOff x="7842672" y="2433294"/>
            <a:chExt cx="3058885" cy="3677872"/>
          </a:xfrm>
        </p:grpSpPr>
        <p:sp>
          <p:nvSpPr>
            <p:cNvPr id="47" name="Rectangle 45">
              <a:extLst>
                <a:ext uri="{FF2B5EF4-FFF2-40B4-BE49-F238E27FC236}">
                  <a16:creationId xmlns="" xmlns:a16="http://schemas.microsoft.com/office/drawing/2014/main" id="{5514C5B7-9343-44EE-ADD1-7A26F41EAA3B}"/>
                </a:ext>
              </a:extLst>
            </p:cNvPr>
            <p:cNvSpPr/>
            <p:nvPr/>
          </p:nvSpPr>
          <p:spPr>
            <a:xfrm>
              <a:off x="7842672" y="2781639"/>
              <a:ext cx="3058885" cy="967881"/>
            </a:xfrm>
            <a:prstGeom prst="rect">
              <a:avLst/>
            </a:prstGeom>
            <a:solidFill>
              <a:srgbClr val="F29B26"/>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8" name="Rectangle 46">
              <a:extLst>
                <a:ext uri="{FF2B5EF4-FFF2-40B4-BE49-F238E27FC236}">
                  <a16:creationId xmlns="" xmlns:a16="http://schemas.microsoft.com/office/drawing/2014/main" id="{D7DFA860-A313-4AFC-87AA-194C8B1AA807}"/>
                </a:ext>
              </a:extLst>
            </p:cNvPr>
            <p:cNvSpPr/>
            <p:nvPr/>
          </p:nvSpPr>
          <p:spPr>
            <a:xfrm>
              <a:off x="7842672" y="4088465"/>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9" name="Rectangle 47">
              <a:extLst>
                <a:ext uri="{FF2B5EF4-FFF2-40B4-BE49-F238E27FC236}">
                  <a16:creationId xmlns="" xmlns:a16="http://schemas.microsoft.com/office/drawing/2014/main" id="{D2D38007-1F60-485D-9907-09032B96965B}"/>
                </a:ext>
              </a:extLst>
            </p:cNvPr>
            <p:cNvSpPr/>
            <p:nvPr/>
          </p:nvSpPr>
          <p:spPr>
            <a:xfrm>
              <a:off x="7842672" y="4436808"/>
              <a:ext cx="3058885" cy="348343"/>
            </a:xfrm>
            <a:prstGeom prst="rect">
              <a:avLst/>
            </a:prstGeom>
            <a:solidFill>
              <a:srgbClr val="FDFDFD"/>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0" name="Rectangle 48">
              <a:extLst>
                <a:ext uri="{FF2B5EF4-FFF2-40B4-BE49-F238E27FC236}">
                  <a16:creationId xmlns="" xmlns:a16="http://schemas.microsoft.com/office/drawing/2014/main" id="{E4C4BB3C-83B8-48BC-B6F8-F06DA04177FB}"/>
                </a:ext>
              </a:extLst>
            </p:cNvPr>
            <p:cNvSpPr/>
            <p:nvPr/>
          </p:nvSpPr>
          <p:spPr>
            <a:xfrm>
              <a:off x="7842672" y="4785150"/>
              <a:ext cx="3058885" cy="348343"/>
            </a:xfrm>
            <a:prstGeom prst="rect">
              <a:avLst/>
            </a:prstGeom>
            <a:solidFill>
              <a:srgbClr val="F9F9F9"/>
            </a:solidFill>
            <a:ln w="6350" cap="flat" cmpd="sng" algn="ctr">
              <a:solidFill>
                <a:sysClr val="window" lastClr="FFFFFF"/>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2" name="Rectangle 50">
              <a:extLst>
                <a:ext uri="{FF2B5EF4-FFF2-40B4-BE49-F238E27FC236}">
                  <a16:creationId xmlns="" xmlns:a16="http://schemas.microsoft.com/office/drawing/2014/main" id="{2E367C1E-068B-4E5C-BD06-63F5790A1456}"/>
                </a:ext>
              </a:extLst>
            </p:cNvPr>
            <p:cNvSpPr/>
            <p:nvPr/>
          </p:nvSpPr>
          <p:spPr>
            <a:xfrm>
              <a:off x="7842672" y="2453014"/>
              <a:ext cx="3058885" cy="348343"/>
            </a:xfrm>
            <a:prstGeom prst="rect">
              <a:avLst/>
            </a:prstGeom>
            <a:solidFill>
              <a:srgbClr val="445469">
                <a:alpha val="25000"/>
              </a:srgbClr>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3" name="Rectangle 51">
              <a:extLst>
                <a:ext uri="{FF2B5EF4-FFF2-40B4-BE49-F238E27FC236}">
                  <a16:creationId xmlns="" xmlns:a16="http://schemas.microsoft.com/office/drawing/2014/main" id="{305E155E-F5FD-41EF-83D6-0B3B6C576008}"/>
                </a:ext>
              </a:extLst>
            </p:cNvPr>
            <p:cNvSpPr/>
            <p:nvPr/>
          </p:nvSpPr>
          <p:spPr>
            <a:xfrm>
              <a:off x="7842672" y="2433294"/>
              <a:ext cx="3058885" cy="348343"/>
            </a:xfrm>
            <a:prstGeom prst="rect">
              <a:avLst/>
            </a:prstGeom>
            <a:solidFill>
              <a:srgbClr val="F29B26">
                <a:lumMod val="75000"/>
              </a:srgbClr>
            </a:solidFill>
            <a:ln w="635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48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1" name="TextBox 59">
              <a:extLst>
                <a:ext uri="{FF2B5EF4-FFF2-40B4-BE49-F238E27FC236}">
                  <a16:creationId xmlns="" xmlns:a16="http://schemas.microsoft.com/office/drawing/2014/main" id="{8180F244-351F-45E3-BBA5-1078E244C2DB}"/>
                </a:ext>
              </a:extLst>
            </p:cNvPr>
            <p:cNvSpPr txBox="1"/>
            <p:nvPr/>
          </p:nvSpPr>
          <p:spPr>
            <a:xfrm>
              <a:off x="9263168" y="5153155"/>
              <a:ext cx="217897" cy="607427"/>
            </a:xfrm>
            <a:prstGeom prst="rect">
              <a:avLst/>
            </a:prstGeom>
            <a:noFill/>
          </p:spPr>
          <p:txBody>
            <a:bodyPr wrap="none" rtlCol="0">
              <a:spAutoFit/>
            </a:bodyP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id-ID" sz="2700" b="0" i="0" u="none" strike="noStrike" kern="0" cap="none" spc="0" normalizeH="0" baseline="0" noProof="0" dirty="0">
                <a:ln>
                  <a:noFill/>
                </a:ln>
                <a:solidFill>
                  <a:prstClr val="white">
                    <a:lumMod val="65000"/>
                  </a:prstClr>
                </a:solidFill>
                <a:effectLst/>
                <a:uLnTx/>
                <a:uFillTx/>
                <a:latin typeface="微软雅黑" panose="020B0503020204020204" pitchFamily="34" charset="-122"/>
              </a:endParaRPr>
            </a:p>
          </p:txBody>
        </p:sp>
        <p:sp>
          <p:nvSpPr>
            <p:cNvPr id="65" name="Rectangle 65">
              <a:extLst>
                <a:ext uri="{FF2B5EF4-FFF2-40B4-BE49-F238E27FC236}">
                  <a16:creationId xmlns="" xmlns:a16="http://schemas.microsoft.com/office/drawing/2014/main" id="{AFE2FAAC-65C6-46AF-9543-17C75AA82EDE}"/>
                </a:ext>
              </a:extLst>
            </p:cNvPr>
            <p:cNvSpPr/>
            <p:nvPr/>
          </p:nvSpPr>
          <p:spPr>
            <a:xfrm>
              <a:off x="7842672" y="2433294"/>
              <a:ext cx="3058885" cy="3677872"/>
            </a:xfrm>
            <a:prstGeom prst="rect">
              <a:avLst/>
            </a:prstGeom>
            <a:noFill/>
            <a:ln w="6350" cap="flat" cmpd="sng" algn="ctr">
              <a:solidFill>
                <a:srgbClr val="F29B26"/>
              </a:solid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grpSp>
      <p:sp>
        <p:nvSpPr>
          <p:cNvPr id="67" name="文本框 66">
            <a:extLst>
              <a:ext uri="{FF2B5EF4-FFF2-40B4-BE49-F238E27FC236}">
                <a16:creationId xmlns="" xmlns:a16="http://schemas.microsoft.com/office/drawing/2014/main" id="{B8F6FB07-BFF5-4614-8BA7-54249CF4BFB0}"/>
              </a:ext>
            </a:extLst>
          </p:cNvPr>
          <p:cNvSpPr txBox="1"/>
          <p:nvPr/>
        </p:nvSpPr>
        <p:spPr>
          <a:xfrm>
            <a:off x="3327657" y="2931745"/>
            <a:ext cx="1475873" cy="461665"/>
          </a:xfrm>
          <a:prstGeom prst="rect">
            <a:avLst/>
          </a:prstGeom>
          <a:noFill/>
        </p:spPr>
        <p:txBody>
          <a:bodyPr wrap="square" rtlCol="0">
            <a:spAutoFit/>
          </a:bodyPr>
          <a:lstStyle/>
          <a:p>
            <a:r>
              <a:rPr lang="zh-CN" altLang="en-US" sz="2400" b="1" dirty="0">
                <a:solidFill>
                  <a:schemeClr val="bg1"/>
                </a:solidFill>
              </a:rPr>
              <a:t>指导单位</a:t>
            </a:r>
          </a:p>
        </p:txBody>
      </p:sp>
      <p:sp>
        <p:nvSpPr>
          <p:cNvPr id="68" name="文本框 67">
            <a:extLst>
              <a:ext uri="{FF2B5EF4-FFF2-40B4-BE49-F238E27FC236}">
                <a16:creationId xmlns="" xmlns:a16="http://schemas.microsoft.com/office/drawing/2014/main" id="{19F1DD04-8BC6-4558-8FB0-ACCD9E4D29BA}"/>
              </a:ext>
            </a:extLst>
          </p:cNvPr>
          <p:cNvSpPr txBox="1"/>
          <p:nvPr/>
        </p:nvSpPr>
        <p:spPr>
          <a:xfrm>
            <a:off x="6044738" y="2968242"/>
            <a:ext cx="1475873" cy="461665"/>
          </a:xfrm>
          <a:prstGeom prst="rect">
            <a:avLst/>
          </a:prstGeom>
          <a:noFill/>
        </p:spPr>
        <p:txBody>
          <a:bodyPr wrap="square" rtlCol="0">
            <a:spAutoFit/>
          </a:bodyPr>
          <a:lstStyle/>
          <a:p>
            <a:r>
              <a:rPr lang="zh-CN" altLang="en-US" sz="2400" b="1" dirty="0">
                <a:solidFill>
                  <a:schemeClr val="bg1"/>
                </a:solidFill>
              </a:rPr>
              <a:t>主办单位</a:t>
            </a:r>
          </a:p>
        </p:txBody>
      </p:sp>
      <p:sp>
        <p:nvSpPr>
          <p:cNvPr id="69" name="文本框 68">
            <a:extLst>
              <a:ext uri="{FF2B5EF4-FFF2-40B4-BE49-F238E27FC236}">
                <a16:creationId xmlns="" xmlns:a16="http://schemas.microsoft.com/office/drawing/2014/main" id="{0C47371D-0245-41D1-8318-3FF1D02E2F61}"/>
              </a:ext>
            </a:extLst>
          </p:cNvPr>
          <p:cNvSpPr txBox="1"/>
          <p:nvPr/>
        </p:nvSpPr>
        <p:spPr>
          <a:xfrm>
            <a:off x="8780866" y="2936531"/>
            <a:ext cx="1475873" cy="461665"/>
          </a:xfrm>
          <a:prstGeom prst="rect">
            <a:avLst/>
          </a:prstGeom>
          <a:noFill/>
        </p:spPr>
        <p:txBody>
          <a:bodyPr wrap="square" rtlCol="0">
            <a:spAutoFit/>
          </a:bodyPr>
          <a:lstStyle/>
          <a:p>
            <a:r>
              <a:rPr lang="zh-CN" altLang="en-US" sz="2400" b="1" dirty="0">
                <a:solidFill>
                  <a:schemeClr val="bg1"/>
                </a:solidFill>
              </a:rPr>
              <a:t>承办单位</a:t>
            </a:r>
          </a:p>
        </p:txBody>
      </p:sp>
      <p:sp>
        <p:nvSpPr>
          <p:cNvPr id="70" name="文本框 69">
            <a:extLst>
              <a:ext uri="{FF2B5EF4-FFF2-40B4-BE49-F238E27FC236}">
                <a16:creationId xmlns="" xmlns:a16="http://schemas.microsoft.com/office/drawing/2014/main" id="{5CDAA0C2-6F95-431B-B8F5-0D263EAD70FA}"/>
              </a:ext>
            </a:extLst>
          </p:cNvPr>
          <p:cNvSpPr txBox="1"/>
          <p:nvPr/>
        </p:nvSpPr>
        <p:spPr>
          <a:xfrm>
            <a:off x="3392980" y="4429641"/>
            <a:ext cx="2021305" cy="400110"/>
          </a:xfrm>
          <a:prstGeom prst="rect">
            <a:avLst/>
          </a:prstGeom>
          <a:noFill/>
        </p:spPr>
        <p:txBody>
          <a:bodyPr wrap="square" rtlCol="0">
            <a:spAutoFit/>
          </a:bodyPr>
          <a:lstStyle/>
          <a:p>
            <a:r>
              <a:rPr lang="zh-CN" altLang="en-US" sz="2000" b="1" dirty="0"/>
              <a:t>中国科协</a:t>
            </a:r>
          </a:p>
        </p:txBody>
      </p:sp>
      <p:sp>
        <p:nvSpPr>
          <p:cNvPr id="71" name="文本框 70">
            <a:extLst>
              <a:ext uri="{FF2B5EF4-FFF2-40B4-BE49-F238E27FC236}">
                <a16:creationId xmlns="" xmlns:a16="http://schemas.microsoft.com/office/drawing/2014/main" id="{4A4BD404-04C3-4C28-BD3B-9A653DCF388D}"/>
              </a:ext>
            </a:extLst>
          </p:cNvPr>
          <p:cNvSpPr txBox="1"/>
          <p:nvPr/>
        </p:nvSpPr>
        <p:spPr>
          <a:xfrm>
            <a:off x="5659266" y="3826962"/>
            <a:ext cx="2255818" cy="22159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solidFill>
                  <a:prstClr val="black">
                    <a:hueOff val="0"/>
                    <a:satOff val="0"/>
                    <a:lumOff val="0"/>
                    <a:alphaOff val="0"/>
                  </a:prstClr>
                </a:solidFill>
              </a:rPr>
              <a:t>中关村管委会</a:t>
            </a:r>
          </a:p>
          <a:p>
            <a:pPr marL="285750" indent="-285750">
              <a:lnSpc>
                <a:spcPct val="150000"/>
              </a:lnSpc>
              <a:buFont typeface="Arial" panose="020B0604020202020204" pitchFamily="34" charset="0"/>
              <a:buChar char="•"/>
            </a:pPr>
            <a:r>
              <a:rPr lang="zh-CN" altLang="en-US" sz="2000" b="1" dirty="0">
                <a:solidFill>
                  <a:prstClr val="black">
                    <a:hueOff val="0"/>
                    <a:satOff val="0"/>
                    <a:lumOff val="0"/>
                    <a:alphaOff val="0"/>
                  </a:prstClr>
                </a:solidFill>
              </a:rPr>
              <a:t>商汤科技</a:t>
            </a:r>
            <a:endParaRPr lang="en-US" altLang="zh-CN" sz="2000" b="1" dirty="0">
              <a:solidFill>
                <a:prstClr val="black">
                  <a:hueOff val="0"/>
                  <a:satOff val="0"/>
                  <a:lumOff val="0"/>
                  <a:alphaOff val="0"/>
                </a:prstClr>
              </a:solidFill>
            </a:endParaRPr>
          </a:p>
          <a:p>
            <a:pPr marL="285750" indent="-285750">
              <a:lnSpc>
                <a:spcPct val="150000"/>
              </a:lnSpc>
              <a:buFont typeface="Arial" panose="020B0604020202020204" pitchFamily="34" charset="0"/>
              <a:buChar char="•"/>
            </a:pPr>
            <a:r>
              <a:rPr lang="zh-CN" altLang="en-US" sz="2000" b="1" dirty="0">
                <a:solidFill>
                  <a:prstClr val="black">
                    <a:hueOff val="0"/>
                    <a:satOff val="0"/>
                    <a:lumOff val="0"/>
                    <a:alphaOff val="0"/>
                  </a:prstClr>
                </a:solidFill>
              </a:rPr>
              <a:t>北大、清华、上交大、浙大等</a:t>
            </a:r>
          </a:p>
          <a:p>
            <a:endParaRPr lang="zh-CN" altLang="en-US" dirty="0"/>
          </a:p>
        </p:txBody>
      </p:sp>
      <p:sp>
        <p:nvSpPr>
          <p:cNvPr id="72" name="文本框 71">
            <a:extLst>
              <a:ext uri="{FF2B5EF4-FFF2-40B4-BE49-F238E27FC236}">
                <a16:creationId xmlns="" xmlns:a16="http://schemas.microsoft.com/office/drawing/2014/main" id="{9DDFC23E-A0DC-4CB9-A708-25F85B57EA05}"/>
              </a:ext>
            </a:extLst>
          </p:cNvPr>
          <p:cNvSpPr txBox="1"/>
          <p:nvPr/>
        </p:nvSpPr>
        <p:spPr>
          <a:xfrm>
            <a:off x="8873233" y="4445536"/>
            <a:ext cx="1475873" cy="400110"/>
          </a:xfrm>
          <a:prstGeom prst="rect">
            <a:avLst/>
          </a:prstGeom>
          <a:noFill/>
        </p:spPr>
        <p:txBody>
          <a:bodyPr wrap="square" rtlCol="0">
            <a:spAutoFit/>
          </a:bodyPr>
          <a:lstStyle/>
          <a:p>
            <a:r>
              <a:rPr lang="zh-CN" altLang="en-US" sz="2000" b="1" dirty="0">
                <a:solidFill>
                  <a:prstClr val="black">
                    <a:hueOff val="0"/>
                    <a:satOff val="0"/>
                    <a:lumOff val="0"/>
                    <a:alphaOff val="0"/>
                  </a:prstClr>
                </a:solidFill>
              </a:rPr>
              <a:t>未来知名</a:t>
            </a:r>
          </a:p>
        </p:txBody>
      </p:sp>
      <p:sp>
        <p:nvSpPr>
          <p:cNvPr id="73" name="文本框 72">
            <a:extLst>
              <a:ext uri="{FF2B5EF4-FFF2-40B4-BE49-F238E27FC236}">
                <a16:creationId xmlns="" xmlns:a16="http://schemas.microsoft.com/office/drawing/2014/main" id="{E30013DA-39D9-421D-93FB-7BE2005CEDA1}"/>
              </a:ext>
            </a:extLst>
          </p:cNvPr>
          <p:cNvSpPr txBox="1"/>
          <p:nvPr/>
        </p:nvSpPr>
        <p:spPr>
          <a:xfrm>
            <a:off x="-1" y="3960093"/>
            <a:ext cx="2442827" cy="400110"/>
          </a:xfrm>
          <a:prstGeom prst="rect">
            <a:avLst/>
          </a:prstGeom>
          <a:solidFill>
            <a:schemeClr val="accent1"/>
          </a:solidFill>
        </p:spPr>
        <p:txBody>
          <a:bodyPr wrap="square" rtlCol="0">
            <a:spAutoFit/>
          </a:bodyPr>
          <a:lstStyle/>
          <a:p>
            <a:pPr algn="ctr"/>
            <a:r>
              <a:rPr lang="zh-CN" altLang="en-US" sz="2000" b="1" dirty="0">
                <a:solidFill>
                  <a:schemeClr val="bg1"/>
                </a:solidFill>
              </a:rPr>
              <a:t>举办地：北京</a:t>
            </a:r>
            <a:endParaRPr lang="en-US" altLang="zh-CN" sz="2000" b="1" dirty="0">
              <a:solidFill>
                <a:schemeClr val="bg1"/>
              </a:solidFill>
            </a:endParaRPr>
          </a:p>
        </p:txBody>
      </p:sp>
      <p:sp>
        <p:nvSpPr>
          <p:cNvPr id="74" name="矩形 73">
            <a:extLst>
              <a:ext uri="{FF2B5EF4-FFF2-40B4-BE49-F238E27FC236}">
                <a16:creationId xmlns="" xmlns:a16="http://schemas.microsoft.com/office/drawing/2014/main" id="{D69E0B6C-E94B-41CF-B05D-A1959B1D444F}"/>
              </a:ext>
            </a:extLst>
          </p:cNvPr>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Tree>
    <p:extLst>
      <p:ext uri="{BB962C8B-B14F-4D97-AF65-F5344CB8AC3E}">
        <p14:creationId xmlns:p14="http://schemas.microsoft.com/office/powerpoint/2010/main" val="185173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承办单位</a:t>
            </a:r>
            <a:r>
              <a:rPr lang="en-US" altLang="zh-CN" dirty="0">
                <a:sym typeface="微软雅黑"/>
              </a:rPr>
              <a:t>—</a:t>
            </a:r>
            <a:r>
              <a:rPr lang="zh-CN" altLang="en-US" dirty="0">
                <a:sym typeface="微软雅黑"/>
              </a:rPr>
              <a:t>未来知名简介</a:t>
            </a: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3" name="文本框 2">
            <a:extLst>
              <a:ext uri="{FF2B5EF4-FFF2-40B4-BE49-F238E27FC236}">
                <a16:creationId xmlns="" xmlns:a16="http://schemas.microsoft.com/office/drawing/2014/main" id="{79B8AEFD-29DD-4E2E-AF89-B1334526DFC0}"/>
              </a:ext>
            </a:extLst>
          </p:cNvPr>
          <p:cNvSpPr txBox="1"/>
          <p:nvPr/>
        </p:nvSpPr>
        <p:spPr>
          <a:xfrm>
            <a:off x="1303891" y="2978276"/>
            <a:ext cx="9259753" cy="2956579"/>
          </a:xfrm>
          <a:prstGeom prst="rect">
            <a:avLst/>
          </a:prstGeom>
          <a:noFill/>
        </p:spPr>
        <p:txBody>
          <a:bodyPr wrap="square" rtlCol="0">
            <a:spAutoFit/>
          </a:bodyPr>
          <a:lstStyle/>
          <a:p>
            <a:pPr>
              <a:lnSpc>
                <a:spcPct val="150000"/>
              </a:lnSpc>
            </a:pPr>
            <a:r>
              <a:rPr lang="zh-CN" altLang="en-US" dirty="0"/>
              <a:t>        未来知名（北京）教育科技有限公司自成立以来，致力于帮助中学生有效学习、健康成长、全面发展；为全国</a:t>
            </a:r>
            <a:r>
              <a:rPr lang="en-US" altLang="zh-CN" dirty="0"/>
              <a:t>600</a:t>
            </a:r>
            <a:r>
              <a:rPr lang="zh-CN" altLang="en-US" dirty="0"/>
              <a:t>余所重点中学提供领导力课程资源，为学校及学生提供参于社会、服务社会的渠道，成功举办了</a:t>
            </a:r>
            <a:r>
              <a:rPr lang="en-US" altLang="zh-CN" dirty="0"/>
              <a:t>8</a:t>
            </a:r>
            <a:r>
              <a:rPr lang="zh-CN" altLang="en-US" dirty="0"/>
              <a:t>届全国中学生领导力展示会，并提供相应的教师培训课程。</a:t>
            </a:r>
            <a:endParaRPr lang="en-US" altLang="zh-CN" dirty="0"/>
          </a:p>
          <a:p>
            <a:pPr>
              <a:lnSpc>
                <a:spcPct val="150000"/>
              </a:lnSpc>
            </a:pPr>
            <a:r>
              <a:rPr lang="en-US" altLang="zh-CN" dirty="0"/>
              <a:t>        2017</a:t>
            </a:r>
            <a:r>
              <a:rPr lang="zh-CN" altLang="en-US" dirty="0"/>
              <a:t>年以来，未来知名与商汤科技合作，以解放学生的心智，激发学生创新的潜能为宗旨，共同推出了人工智能教学解决方案。希望通过教育课程的增加及方式的转变，让学生以实现民族复兴为已任，激发潜能 ，迎接人工智能新时代。</a:t>
            </a:r>
          </a:p>
        </p:txBody>
      </p:sp>
      <p:pic>
        <p:nvPicPr>
          <p:cNvPr id="5" name="图片 4">
            <a:extLst>
              <a:ext uri="{FF2B5EF4-FFF2-40B4-BE49-F238E27FC236}">
                <a16:creationId xmlns="" xmlns:a16="http://schemas.microsoft.com/office/drawing/2014/main" id="{14A7D6DB-FE3E-45A4-A1A2-E329529FC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202" y="1639529"/>
            <a:ext cx="3955804" cy="1295526"/>
          </a:xfrm>
          <a:prstGeom prst="rect">
            <a:avLst/>
          </a:prstGeom>
        </p:spPr>
      </p:pic>
    </p:spTree>
    <p:extLst>
      <p:ext uri="{BB962C8B-B14F-4D97-AF65-F5344CB8AC3E}">
        <p14:creationId xmlns:p14="http://schemas.microsoft.com/office/powerpoint/2010/main" val="3590252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t>申报资格</a:t>
            </a: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graphicFrame>
        <p:nvGraphicFramePr>
          <p:cNvPr id="6" name="图示 5">
            <a:extLst>
              <a:ext uri="{FF2B5EF4-FFF2-40B4-BE49-F238E27FC236}">
                <a16:creationId xmlns="" xmlns:a16="http://schemas.microsoft.com/office/drawing/2014/main" id="{86BC3C45-B5AD-463E-8FB0-9DFC7E8410DD}"/>
              </a:ext>
            </a:extLst>
          </p:cNvPr>
          <p:cNvGraphicFramePr/>
          <p:nvPr>
            <p:extLst>
              <p:ext uri="{D42A27DB-BD31-4B8C-83A1-F6EECF244321}">
                <p14:modId xmlns:p14="http://schemas.microsoft.com/office/powerpoint/2010/main" val="2331490087"/>
              </p:ext>
            </p:extLst>
          </p:nvPr>
        </p:nvGraphicFramePr>
        <p:xfrm>
          <a:off x="315993" y="1007389"/>
          <a:ext cx="11560014" cy="6039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图片 18">
            <a:extLst>
              <a:ext uri="{FF2B5EF4-FFF2-40B4-BE49-F238E27FC236}">
                <a16:creationId xmlns="" xmlns:a16="http://schemas.microsoft.com/office/drawing/2014/main" id="{9E81D221-DE13-4CC2-B583-B7A0CEC52B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5366" y="3547955"/>
            <a:ext cx="1140904" cy="1140904"/>
          </a:xfrm>
          <a:prstGeom prst="rect">
            <a:avLst/>
          </a:prstGeom>
        </p:spPr>
      </p:pic>
      <p:pic>
        <p:nvPicPr>
          <p:cNvPr id="21" name="图片 20">
            <a:extLst>
              <a:ext uri="{FF2B5EF4-FFF2-40B4-BE49-F238E27FC236}">
                <a16:creationId xmlns="" xmlns:a16="http://schemas.microsoft.com/office/drawing/2014/main" id="{17911446-4026-4F6C-AA43-498B3E64F0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5302" y="1520960"/>
            <a:ext cx="1441032" cy="1212384"/>
          </a:xfrm>
          <a:prstGeom prst="rect">
            <a:avLst/>
          </a:prstGeom>
        </p:spPr>
      </p:pic>
      <p:pic>
        <p:nvPicPr>
          <p:cNvPr id="3" name="图片 2"/>
          <p:cNvPicPr>
            <a:picLocks noChangeAspect="1"/>
          </p:cNvPicPr>
          <p:nvPr/>
        </p:nvPicPr>
        <p:blipFill>
          <a:blip r:embed="rId9"/>
          <a:stretch>
            <a:fillRect/>
          </a:stretch>
        </p:blipFill>
        <p:spPr>
          <a:xfrm>
            <a:off x="10330196" y="5467567"/>
            <a:ext cx="1036074" cy="1036074"/>
          </a:xfrm>
          <a:prstGeom prst="rect">
            <a:avLst/>
          </a:prstGeom>
        </p:spPr>
      </p:pic>
    </p:spTree>
    <p:extLst>
      <p:ext uri="{BB962C8B-B14F-4D97-AF65-F5344CB8AC3E}">
        <p14:creationId xmlns:p14="http://schemas.microsoft.com/office/powerpoint/2010/main" val="3464465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75798" y="590550"/>
            <a:ext cx="9187542" cy="546100"/>
          </a:xfrm>
        </p:spPr>
        <p:txBody>
          <a:bodyPr/>
          <a:lstStyle/>
          <a:p>
            <a:r>
              <a:rPr lang="zh-CN" altLang="en-US" dirty="0"/>
              <a:t>竞赛项目</a:t>
            </a:r>
            <a:r>
              <a:rPr lang="en-US" altLang="zh-CN" dirty="0"/>
              <a:t>——</a:t>
            </a:r>
            <a:r>
              <a:rPr lang="zh-CN" altLang="en-US" dirty="0"/>
              <a:t>学科分类</a:t>
            </a:r>
          </a:p>
          <a:p>
            <a:endParaRPr lang="zh-CN" altLang="en-US" dirty="0"/>
          </a:p>
        </p:txBody>
      </p:sp>
      <p:sp>
        <p:nvSpPr>
          <p:cNvPr id="32" name="矩形 31"/>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graphicFrame>
        <p:nvGraphicFramePr>
          <p:cNvPr id="34" name="图示 33">
            <a:extLst>
              <a:ext uri="{FF2B5EF4-FFF2-40B4-BE49-F238E27FC236}">
                <a16:creationId xmlns="" xmlns:a16="http://schemas.microsoft.com/office/drawing/2014/main" id="{FD77DA6F-2389-49F4-8E6D-9BFA354BDE90}"/>
              </a:ext>
            </a:extLst>
          </p:cNvPr>
          <p:cNvGraphicFramePr/>
          <p:nvPr>
            <p:extLst>
              <p:ext uri="{D42A27DB-BD31-4B8C-83A1-F6EECF244321}">
                <p14:modId xmlns:p14="http://schemas.microsoft.com/office/powerpoint/2010/main" val="30678802"/>
              </p:ext>
            </p:extLst>
          </p:nvPr>
        </p:nvGraphicFramePr>
        <p:xfrm>
          <a:off x="680085" y="1590675"/>
          <a:ext cx="10782704" cy="4951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893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大赛日程计划</a:t>
            </a:r>
            <a:endParaRPr lang="en-US" altLang="zh-CN" dirty="0">
              <a:sym typeface="微软雅黑"/>
            </a:endParaRPr>
          </a:p>
          <a:p>
            <a:pPr defTabSz="768095">
              <a:spcBef>
                <a:spcPts val="400"/>
              </a:spcBef>
              <a:buSzPct val="100000"/>
              <a:buFont typeface="Arial"/>
            </a:pP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p>
        </p:txBody>
      </p:sp>
      <p:graphicFrame>
        <p:nvGraphicFramePr>
          <p:cNvPr id="3" name="图示 2">
            <a:extLst>
              <a:ext uri="{FF2B5EF4-FFF2-40B4-BE49-F238E27FC236}">
                <a16:creationId xmlns="" xmlns:a16="http://schemas.microsoft.com/office/drawing/2014/main" id="{5ADB2791-D80D-4D4A-8ACF-CAE079B38B4C}"/>
              </a:ext>
            </a:extLst>
          </p:cNvPr>
          <p:cNvGraphicFramePr/>
          <p:nvPr>
            <p:extLst>
              <p:ext uri="{D42A27DB-BD31-4B8C-83A1-F6EECF244321}">
                <p14:modId xmlns:p14="http://schemas.microsoft.com/office/powerpoint/2010/main" val="2883222579"/>
              </p:ext>
            </p:extLst>
          </p:nvPr>
        </p:nvGraphicFramePr>
        <p:xfrm>
          <a:off x="1509792" y="1737683"/>
          <a:ext cx="8701008" cy="4841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6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5602833" cy="546100"/>
          </a:xfrm>
        </p:spPr>
        <p:txBody>
          <a:bodyPr/>
          <a:lstStyle/>
          <a:p>
            <a:r>
              <a:rPr lang="zh-CN" altLang="en-US" dirty="0"/>
              <a:t>大赛评价方案</a:t>
            </a:r>
          </a:p>
        </p:txBody>
      </p:sp>
      <p:sp>
        <p:nvSpPr>
          <p:cNvPr id="8" name="文本框 7">
            <a:extLst>
              <a:ext uri="{FF2B5EF4-FFF2-40B4-BE49-F238E27FC236}">
                <a16:creationId xmlns="" xmlns:a16="http://schemas.microsoft.com/office/drawing/2014/main" id="{842FC9AF-2D14-45D9-B39E-7787D4B79F27}"/>
              </a:ext>
            </a:extLst>
          </p:cNvPr>
          <p:cNvSpPr txBox="1"/>
          <p:nvPr/>
        </p:nvSpPr>
        <p:spPr>
          <a:xfrm>
            <a:off x="8617713" y="3223535"/>
            <a:ext cx="3357977" cy="1938992"/>
          </a:xfrm>
          <a:prstGeom prst="rect">
            <a:avLst/>
          </a:prstGeom>
          <a:noFill/>
        </p:spPr>
        <p:txBody>
          <a:bodyPr wrap="square" rtlCol="0">
            <a:spAutoFit/>
          </a:bodyPr>
          <a:lstStyle/>
          <a:p>
            <a:pPr>
              <a:lnSpc>
                <a:spcPct val="150000"/>
              </a:lnSpc>
            </a:pPr>
            <a:r>
              <a:rPr lang="zh-CN" altLang="en-US" sz="2000" b="1" dirty="0"/>
              <a:t>评委构成</a:t>
            </a:r>
            <a:endParaRPr lang="en-US" altLang="zh-CN" sz="2000" b="1" dirty="0"/>
          </a:p>
          <a:p>
            <a:pPr marL="285750" indent="-285750">
              <a:lnSpc>
                <a:spcPct val="150000"/>
              </a:lnSpc>
              <a:buFont typeface="Wingdings" panose="05000000000000000000" pitchFamily="2" charset="2"/>
              <a:buChar char="p"/>
            </a:pPr>
            <a:r>
              <a:rPr lang="zh-CN" altLang="en-US" sz="2000" dirty="0"/>
              <a:t>商汤研究专家</a:t>
            </a:r>
            <a:endParaRPr lang="en-US" altLang="zh-CN" sz="2000" dirty="0"/>
          </a:p>
          <a:p>
            <a:pPr marL="285750" indent="-285750">
              <a:lnSpc>
                <a:spcPct val="150000"/>
              </a:lnSpc>
              <a:buFont typeface="Wingdings" panose="05000000000000000000" pitchFamily="2" charset="2"/>
              <a:buChar char="p"/>
            </a:pPr>
            <a:r>
              <a:rPr lang="zh-CN" altLang="en-US" sz="2000" dirty="0"/>
              <a:t>大学</a:t>
            </a:r>
            <a:r>
              <a:rPr lang="zh-CN" altLang="en-US" sz="2000" dirty="0" smtClean="0"/>
              <a:t>校长、教授</a:t>
            </a:r>
            <a:r>
              <a:rPr lang="zh-CN" altLang="en-US" sz="2000" dirty="0"/>
              <a:t>或招生老师等</a:t>
            </a:r>
          </a:p>
        </p:txBody>
      </p:sp>
      <p:grpSp>
        <p:nvGrpSpPr>
          <p:cNvPr id="43" name="组合 42">
            <a:extLst>
              <a:ext uri="{FF2B5EF4-FFF2-40B4-BE49-F238E27FC236}">
                <a16:creationId xmlns="" xmlns:a16="http://schemas.microsoft.com/office/drawing/2014/main" id="{1A58D0F0-A332-4B71-8243-52DF6A2827D2}"/>
              </a:ext>
            </a:extLst>
          </p:cNvPr>
          <p:cNvGrpSpPr/>
          <p:nvPr/>
        </p:nvGrpSpPr>
        <p:grpSpPr>
          <a:xfrm>
            <a:off x="1852711" y="2243362"/>
            <a:ext cx="3824761" cy="3891947"/>
            <a:chOff x="9036336" y="3219550"/>
            <a:chExt cx="6358591" cy="6220790"/>
          </a:xfrm>
        </p:grpSpPr>
        <p:sp>
          <p:nvSpPr>
            <p:cNvPr id="44" name="Freeform 1">
              <a:extLst>
                <a:ext uri="{FF2B5EF4-FFF2-40B4-BE49-F238E27FC236}">
                  <a16:creationId xmlns="" xmlns:a16="http://schemas.microsoft.com/office/drawing/2014/main" id="{C36A5E55-8A87-40D1-BC00-E677F32707E8}"/>
                </a:ext>
              </a:extLst>
            </p:cNvPr>
            <p:cNvSpPr>
              <a:spLocks noChangeArrowheads="1"/>
            </p:cNvSpPr>
            <p:nvPr/>
          </p:nvSpPr>
          <p:spPr bwMode="auto">
            <a:xfrm>
              <a:off x="9036346" y="4522206"/>
              <a:ext cx="2723651" cy="2530492"/>
            </a:xfrm>
            <a:custGeom>
              <a:avLst/>
              <a:gdLst>
                <a:gd name="T0" fmla="*/ 2687 w 3532"/>
                <a:gd name="T1" fmla="*/ 719 h 3282"/>
                <a:gd name="T2" fmla="*/ 2687 w 3532"/>
                <a:gd name="T3" fmla="*/ 719 h 3282"/>
                <a:gd name="T4" fmla="*/ 2687 w 3532"/>
                <a:gd name="T5" fmla="*/ 594 h 3282"/>
                <a:gd name="T6" fmla="*/ 2218 w 3532"/>
                <a:gd name="T7" fmla="*/ 94 h 3282"/>
                <a:gd name="T8" fmla="*/ 1750 w 3532"/>
                <a:gd name="T9" fmla="*/ 375 h 3282"/>
                <a:gd name="T10" fmla="*/ 781 w 3532"/>
                <a:gd name="T11" fmla="*/ 0 h 3282"/>
                <a:gd name="T12" fmla="*/ 750 w 3532"/>
                <a:gd name="T13" fmla="*/ 0 h 3282"/>
                <a:gd name="T14" fmla="*/ 0 w 3532"/>
                <a:gd name="T15" fmla="*/ 3281 h 3282"/>
                <a:gd name="T16" fmla="*/ 593 w 3532"/>
                <a:gd name="T17" fmla="*/ 2906 h 3282"/>
                <a:gd name="T18" fmla="*/ 750 w 3532"/>
                <a:gd name="T19" fmla="*/ 2343 h 3282"/>
                <a:gd name="T20" fmla="*/ 1750 w 3532"/>
                <a:gd name="T21" fmla="*/ 2219 h 3282"/>
                <a:gd name="T22" fmla="*/ 2031 w 3532"/>
                <a:gd name="T23" fmla="*/ 2062 h 3282"/>
                <a:gd name="T24" fmla="*/ 2718 w 3532"/>
                <a:gd name="T25" fmla="*/ 1625 h 3282"/>
                <a:gd name="T26" fmla="*/ 3531 w 3532"/>
                <a:gd name="T27" fmla="*/ 1000 h 3282"/>
                <a:gd name="T28" fmla="*/ 2687 w 3532"/>
                <a:gd name="T29" fmla="*/ 719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2" h="3282">
                  <a:moveTo>
                    <a:pt x="2687" y="719"/>
                  </a:moveTo>
                  <a:lnTo>
                    <a:pt x="2687" y="719"/>
                  </a:lnTo>
                  <a:cubicBezTo>
                    <a:pt x="2687" y="656"/>
                    <a:pt x="2687" y="625"/>
                    <a:pt x="2687" y="594"/>
                  </a:cubicBezTo>
                  <a:cubicBezTo>
                    <a:pt x="2687" y="312"/>
                    <a:pt x="2468" y="94"/>
                    <a:pt x="2218" y="94"/>
                  </a:cubicBezTo>
                  <a:cubicBezTo>
                    <a:pt x="2000" y="94"/>
                    <a:pt x="1843" y="187"/>
                    <a:pt x="1750" y="375"/>
                  </a:cubicBezTo>
                  <a:cubicBezTo>
                    <a:pt x="781" y="0"/>
                    <a:pt x="781" y="0"/>
                    <a:pt x="781" y="0"/>
                  </a:cubicBezTo>
                  <a:cubicBezTo>
                    <a:pt x="750" y="0"/>
                    <a:pt x="750" y="0"/>
                    <a:pt x="750" y="0"/>
                  </a:cubicBezTo>
                  <a:cubicBezTo>
                    <a:pt x="0" y="3281"/>
                    <a:pt x="0" y="3281"/>
                    <a:pt x="0" y="3281"/>
                  </a:cubicBezTo>
                  <a:cubicBezTo>
                    <a:pt x="593" y="2906"/>
                    <a:pt x="593" y="2906"/>
                    <a:pt x="593" y="2906"/>
                  </a:cubicBezTo>
                  <a:cubicBezTo>
                    <a:pt x="562" y="2719"/>
                    <a:pt x="625" y="2531"/>
                    <a:pt x="750" y="2343"/>
                  </a:cubicBezTo>
                  <a:cubicBezTo>
                    <a:pt x="1000" y="2031"/>
                    <a:pt x="1437" y="2000"/>
                    <a:pt x="1750" y="2219"/>
                  </a:cubicBezTo>
                  <a:cubicBezTo>
                    <a:pt x="2031" y="2062"/>
                    <a:pt x="2031" y="2062"/>
                    <a:pt x="2031" y="2062"/>
                  </a:cubicBezTo>
                  <a:cubicBezTo>
                    <a:pt x="2718" y="1625"/>
                    <a:pt x="2718" y="1625"/>
                    <a:pt x="2718" y="1625"/>
                  </a:cubicBezTo>
                  <a:cubicBezTo>
                    <a:pt x="2937" y="1343"/>
                    <a:pt x="3218" y="1125"/>
                    <a:pt x="3531" y="1000"/>
                  </a:cubicBezTo>
                  <a:lnTo>
                    <a:pt x="2687" y="719"/>
                  </a:lnTo>
                </a:path>
              </a:pathLst>
            </a:custGeom>
            <a:solidFill>
              <a:srgbClr val="F29B26"/>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45" name="Freeform 3">
              <a:extLst>
                <a:ext uri="{FF2B5EF4-FFF2-40B4-BE49-F238E27FC236}">
                  <a16:creationId xmlns="" xmlns:a16="http://schemas.microsoft.com/office/drawing/2014/main" id="{481254DF-A505-4888-9100-1B44B715909F}"/>
                </a:ext>
              </a:extLst>
            </p:cNvPr>
            <p:cNvSpPr>
              <a:spLocks noChangeArrowheads="1"/>
            </p:cNvSpPr>
            <p:nvPr/>
          </p:nvSpPr>
          <p:spPr bwMode="auto">
            <a:xfrm>
              <a:off x="9036336" y="6110570"/>
              <a:ext cx="1927978" cy="3159712"/>
            </a:xfrm>
            <a:custGeom>
              <a:avLst/>
              <a:gdLst>
                <a:gd name="T0" fmla="*/ 2500 w 2501"/>
                <a:gd name="T1" fmla="*/ 0 h 4095"/>
                <a:gd name="T2" fmla="*/ 2500 w 2501"/>
                <a:gd name="T3" fmla="*/ 0 h 4095"/>
                <a:gd name="T4" fmla="*/ 1718 w 2501"/>
                <a:gd name="T5" fmla="*/ 469 h 4095"/>
                <a:gd name="T6" fmla="*/ 1656 w 2501"/>
                <a:gd name="T7" fmla="*/ 375 h 4095"/>
                <a:gd name="T8" fmla="*/ 937 w 2501"/>
                <a:gd name="T9" fmla="*/ 438 h 4095"/>
                <a:gd name="T10" fmla="*/ 875 w 2501"/>
                <a:gd name="T11" fmla="*/ 969 h 4095"/>
                <a:gd name="T12" fmla="*/ 0 w 2501"/>
                <a:gd name="T13" fmla="*/ 1500 h 4095"/>
                <a:gd name="T14" fmla="*/ 2093 w 2501"/>
                <a:gd name="T15" fmla="*/ 4094 h 4095"/>
                <a:gd name="T16" fmla="*/ 2156 w 2501"/>
                <a:gd name="T17" fmla="*/ 3469 h 4095"/>
                <a:gd name="T18" fmla="*/ 1812 w 2501"/>
                <a:gd name="T19" fmla="*/ 3000 h 4095"/>
                <a:gd name="T20" fmla="*/ 2343 w 2501"/>
                <a:gd name="T21" fmla="*/ 2125 h 4095"/>
                <a:gd name="T22" fmla="*/ 2406 w 2501"/>
                <a:gd name="T23" fmla="*/ 1625 h 4095"/>
                <a:gd name="T24" fmla="*/ 2468 w 2501"/>
                <a:gd name="T25" fmla="*/ 1000 h 4095"/>
                <a:gd name="T26" fmla="*/ 2406 w 2501"/>
                <a:gd name="T27" fmla="*/ 532 h 4095"/>
                <a:gd name="T28" fmla="*/ 2500 w 2501"/>
                <a:gd name="T29" fmla="*/ 0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1" h="4095">
                  <a:moveTo>
                    <a:pt x="2500" y="0"/>
                  </a:moveTo>
                  <a:lnTo>
                    <a:pt x="2500" y="0"/>
                  </a:lnTo>
                  <a:cubicBezTo>
                    <a:pt x="1718" y="469"/>
                    <a:pt x="1718" y="469"/>
                    <a:pt x="1718" y="469"/>
                  </a:cubicBezTo>
                  <a:cubicBezTo>
                    <a:pt x="1718" y="438"/>
                    <a:pt x="1687" y="407"/>
                    <a:pt x="1656" y="375"/>
                  </a:cubicBezTo>
                  <a:cubicBezTo>
                    <a:pt x="1437" y="219"/>
                    <a:pt x="1125" y="250"/>
                    <a:pt x="937" y="438"/>
                  </a:cubicBezTo>
                  <a:cubicBezTo>
                    <a:pt x="812" y="594"/>
                    <a:pt x="812" y="813"/>
                    <a:pt x="875" y="969"/>
                  </a:cubicBezTo>
                  <a:cubicBezTo>
                    <a:pt x="0" y="1500"/>
                    <a:pt x="0" y="1500"/>
                    <a:pt x="0" y="1500"/>
                  </a:cubicBezTo>
                  <a:cubicBezTo>
                    <a:pt x="2093" y="4094"/>
                    <a:pt x="2093" y="4094"/>
                    <a:pt x="2093" y="4094"/>
                  </a:cubicBezTo>
                  <a:cubicBezTo>
                    <a:pt x="2156" y="3469"/>
                    <a:pt x="2156" y="3469"/>
                    <a:pt x="2156" y="3469"/>
                  </a:cubicBezTo>
                  <a:cubicBezTo>
                    <a:pt x="2000" y="3375"/>
                    <a:pt x="1875" y="3219"/>
                    <a:pt x="1812" y="3000"/>
                  </a:cubicBezTo>
                  <a:cubicBezTo>
                    <a:pt x="1718" y="2625"/>
                    <a:pt x="1968" y="2250"/>
                    <a:pt x="2343" y="2125"/>
                  </a:cubicBezTo>
                  <a:cubicBezTo>
                    <a:pt x="2406" y="1625"/>
                    <a:pt x="2406" y="1625"/>
                    <a:pt x="2406" y="1625"/>
                  </a:cubicBezTo>
                  <a:cubicBezTo>
                    <a:pt x="2468" y="1000"/>
                    <a:pt x="2468" y="1000"/>
                    <a:pt x="2468" y="1000"/>
                  </a:cubicBezTo>
                  <a:cubicBezTo>
                    <a:pt x="2437" y="844"/>
                    <a:pt x="2406" y="688"/>
                    <a:pt x="2406" y="532"/>
                  </a:cubicBezTo>
                  <a:cubicBezTo>
                    <a:pt x="2406" y="344"/>
                    <a:pt x="2437" y="157"/>
                    <a:pt x="2500" y="0"/>
                  </a:cubicBezTo>
                </a:path>
              </a:pathLst>
            </a:custGeom>
            <a:solidFill>
              <a:srgbClr val="445469"/>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46" name="Freeform 5">
              <a:extLst>
                <a:ext uri="{FF2B5EF4-FFF2-40B4-BE49-F238E27FC236}">
                  <a16:creationId xmlns="" xmlns:a16="http://schemas.microsoft.com/office/drawing/2014/main" id="{45C4B67E-051D-48F6-952F-5FC9BA7ABDA6}"/>
                </a:ext>
              </a:extLst>
            </p:cNvPr>
            <p:cNvSpPr>
              <a:spLocks noChangeArrowheads="1"/>
            </p:cNvSpPr>
            <p:nvPr/>
          </p:nvSpPr>
          <p:spPr bwMode="auto">
            <a:xfrm>
              <a:off x="10580081" y="7222760"/>
              <a:ext cx="2771256" cy="2217580"/>
            </a:xfrm>
            <a:custGeom>
              <a:avLst/>
              <a:gdLst>
                <a:gd name="T0" fmla="*/ 3592 w 3593"/>
                <a:gd name="T1" fmla="*/ 2875 h 2876"/>
                <a:gd name="T2" fmla="*/ 3592 w 3593"/>
                <a:gd name="T3" fmla="*/ 2875 h 2876"/>
                <a:gd name="T4" fmla="*/ 3186 w 3593"/>
                <a:gd name="T5" fmla="*/ 2469 h 2876"/>
                <a:gd name="T6" fmla="*/ 2592 w 3593"/>
                <a:gd name="T7" fmla="*/ 2437 h 2876"/>
                <a:gd name="T8" fmla="*/ 2217 w 3593"/>
                <a:gd name="T9" fmla="*/ 1469 h 2876"/>
                <a:gd name="T10" fmla="*/ 1437 w 3593"/>
                <a:gd name="T11" fmla="*/ 656 h 2876"/>
                <a:gd name="T12" fmla="*/ 687 w 3593"/>
                <a:gd name="T13" fmla="*/ 0 h 2876"/>
                <a:gd name="T14" fmla="*/ 562 w 3593"/>
                <a:gd name="T15" fmla="*/ 906 h 2876"/>
                <a:gd name="T16" fmla="*/ 437 w 3593"/>
                <a:gd name="T17" fmla="*/ 937 h 2876"/>
                <a:gd name="T18" fmla="*/ 62 w 3593"/>
                <a:gd name="T19" fmla="*/ 1500 h 2876"/>
                <a:gd name="T20" fmla="*/ 437 w 3593"/>
                <a:gd name="T21" fmla="*/ 1875 h 2876"/>
                <a:gd name="T22" fmla="*/ 312 w 3593"/>
                <a:gd name="T23" fmla="*/ 2875 h 2876"/>
                <a:gd name="T24" fmla="*/ 3592 w 3593"/>
                <a:gd name="T25" fmla="*/ 2875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3" h="2876">
                  <a:moveTo>
                    <a:pt x="3592" y="2875"/>
                  </a:moveTo>
                  <a:lnTo>
                    <a:pt x="3592" y="2875"/>
                  </a:lnTo>
                  <a:cubicBezTo>
                    <a:pt x="3186" y="2469"/>
                    <a:pt x="3186" y="2469"/>
                    <a:pt x="3186" y="2469"/>
                  </a:cubicBezTo>
                  <a:cubicBezTo>
                    <a:pt x="2999" y="2531"/>
                    <a:pt x="2780" y="2531"/>
                    <a:pt x="2592" y="2437"/>
                  </a:cubicBezTo>
                  <a:cubicBezTo>
                    <a:pt x="2249" y="2250"/>
                    <a:pt x="2093" y="1844"/>
                    <a:pt x="2217" y="1469"/>
                  </a:cubicBezTo>
                  <a:cubicBezTo>
                    <a:pt x="1437" y="656"/>
                    <a:pt x="1437" y="656"/>
                    <a:pt x="1437" y="656"/>
                  </a:cubicBezTo>
                  <a:cubicBezTo>
                    <a:pt x="1125" y="531"/>
                    <a:pt x="843" y="312"/>
                    <a:pt x="687" y="0"/>
                  </a:cubicBezTo>
                  <a:cubicBezTo>
                    <a:pt x="562" y="906"/>
                    <a:pt x="562" y="906"/>
                    <a:pt x="562" y="906"/>
                  </a:cubicBezTo>
                  <a:cubicBezTo>
                    <a:pt x="531" y="906"/>
                    <a:pt x="468" y="906"/>
                    <a:pt x="437" y="937"/>
                  </a:cubicBezTo>
                  <a:cubicBezTo>
                    <a:pt x="156" y="969"/>
                    <a:pt x="0" y="1250"/>
                    <a:pt x="62" y="1500"/>
                  </a:cubicBezTo>
                  <a:cubicBezTo>
                    <a:pt x="93" y="1719"/>
                    <a:pt x="250" y="1844"/>
                    <a:pt x="437" y="1875"/>
                  </a:cubicBezTo>
                  <a:cubicBezTo>
                    <a:pt x="312" y="2875"/>
                    <a:pt x="312" y="2875"/>
                    <a:pt x="312" y="2875"/>
                  </a:cubicBezTo>
                  <a:lnTo>
                    <a:pt x="3592" y="2875"/>
                  </a:lnTo>
                </a:path>
              </a:pathLst>
            </a:custGeom>
            <a:solidFill>
              <a:srgbClr val="445469"/>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47" name="Freeform 7">
              <a:extLst>
                <a:ext uri="{FF2B5EF4-FFF2-40B4-BE49-F238E27FC236}">
                  <a16:creationId xmlns="" xmlns:a16="http://schemas.microsoft.com/office/drawing/2014/main" id="{61AF72DE-2F73-41A6-9891-EA7B72B2AFCA}"/>
                </a:ext>
              </a:extLst>
            </p:cNvPr>
            <p:cNvSpPr>
              <a:spLocks noChangeArrowheads="1"/>
            </p:cNvSpPr>
            <p:nvPr/>
          </p:nvSpPr>
          <p:spPr bwMode="auto">
            <a:xfrm>
              <a:off x="12049022" y="7437038"/>
              <a:ext cx="3179294" cy="1999904"/>
            </a:xfrm>
            <a:custGeom>
              <a:avLst/>
              <a:gdLst>
                <a:gd name="T0" fmla="*/ 4124 w 4125"/>
                <a:gd name="T1" fmla="*/ 0 h 2595"/>
                <a:gd name="T2" fmla="*/ 4124 w 4125"/>
                <a:gd name="T3" fmla="*/ 0 h 2595"/>
                <a:gd name="T4" fmla="*/ 3499 w 4125"/>
                <a:gd name="T5" fmla="*/ 63 h 2595"/>
                <a:gd name="T6" fmla="*/ 3093 w 4125"/>
                <a:gd name="T7" fmla="*/ 500 h 2595"/>
                <a:gd name="T8" fmla="*/ 2124 w 4125"/>
                <a:gd name="T9" fmla="*/ 188 h 2595"/>
                <a:gd name="T10" fmla="*/ 999 w 4125"/>
                <a:gd name="T11" fmla="*/ 313 h 2595"/>
                <a:gd name="T12" fmla="*/ 187 w 4125"/>
                <a:gd name="T13" fmla="*/ 531 h 2595"/>
                <a:gd name="T14" fmla="*/ 0 w 4125"/>
                <a:gd name="T15" fmla="*/ 500 h 2595"/>
                <a:gd name="T16" fmla="*/ 655 w 4125"/>
                <a:gd name="T17" fmla="*/ 1156 h 2595"/>
                <a:gd name="T18" fmla="*/ 561 w 4125"/>
                <a:gd name="T19" fmla="*/ 1250 h 2595"/>
                <a:gd name="T20" fmla="*/ 811 w 4125"/>
                <a:gd name="T21" fmla="*/ 1938 h 2595"/>
                <a:gd name="T22" fmla="*/ 1311 w 4125"/>
                <a:gd name="T23" fmla="*/ 1875 h 2595"/>
                <a:gd name="T24" fmla="*/ 2030 w 4125"/>
                <a:gd name="T25" fmla="*/ 2594 h 2595"/>
                <a:gd name="T26" fmla="*/ 4124 w 4125"/>
                <a:gd name="T27" fmla="*/ 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5" h="2595">
                  <a:moveTo>
                    <a:pt x="4124" y="0"/>
                  </a:moveTo>
                  <a:lnTo>
                    <a:pt x="4124" y="0"/>
                  </a:lnTo>
                  <a:cubicBezTo>
                    <a:pt x="3499" y="63"/>
                    <a:pt x="3499" y="63"/>
                    <a:pt x="3499" y="63"/>
                  </a:cubicBezTo>
                  <a:cubicBezTo>
                    <a:pt x="3436" y="250"/>
                    <a:pt x="3280" y="406"/>
                    <a:pt x="3093" y="500"/>
                  </a:cubicBezTo>
                  <a:cubicBezTo>
                    <a:pt x="2749" y="688"/>
                    <a:pt x="2311" y="531"/>
                    <a:pt x="2124" y="188"/>
                  </a:cubicBezTo>
                  <a:cubicBezTo>
                    <a:pt x="999" y="313"/>
                    <a:pt x="999" y="313"/>
                    <a:pt x="999" y="313"/>
                  </a:cubicBezTo>
                  <a:cubicBezTo>
                    <a:pt x="749" y="438"/>
                    <a:pt x="468" y="531"/>
                    <a:pt x="187" y="531"/>
                  </a:cubicBezTo>
                  <a:cubicBezTo>
                    <a:pt x="125" y="531"/>
                    <a:pt x="62" y="500"/>
                    <a:pt x="0" y="500"/>
                  </a:cubicBezTo>
                  <a:cubicBezTo>
                    <a:pt x="655" y="1156"/>
                    <a:pt x="655" y="1156"/>
                    <a:pt x="655" y="1156"/>
                  </a:cubicBezTo>
                  <a:cubicBezTo>
                    <a:pt x="624" y="1188"/>
                    <a:pt x="593" y="1219"/>
                    <a:pt x="561" y="1250"/>
                  </a:cubicBezTo>
                  <a:cubicBezTo>
                    <a:pt x="468" y="1500"/>
                    <a:pt x="561" y="1813"/>
                    <a:pt x="811" y="1938"/>
                  </a:cubicBezTo>
                  <a:cubicBezTo>
                    <a:pt x="968" y="2000"/>
                    <a:pt x="1186" y="1969"/>
                    <a:pt x="1311" y="1875"/>
                  </a:cubicBezTo>
                  <a:cubicBezTo>
                    <a:pt x="2030" y="2594"/>
                    <a:pt x="2030" y="2594"/>
                    <a:pt x="2030" y="2594"/>
                  </a:cubicBezTo>
                  <a:lnTo>
                    <a:pt x="4124" y="0"/>
                  </a:lnTo>
                </a:path>
              </a:pathLst>
            </a:custGeom>
            <a:solidFill>
              <a:srgbClr val="BD392F"/>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48" name="Freeform 8">
              <a:extLst>
                <a:ext uri="{FF2B5EF4-FFF2-40B4-BE49-F238E27FC236}">
                  <a16:creationId xmlns="" xmlns:a16="http://schemas.microsoft.com/office/drawing/2014/main" id="{B56480A5-0310-417D-BEAC-6E10DD418112}"/>
                </a:ext>
              </a:extLst>
            </p:cNvPr>
            <p:cNvSpPr>
              <a:spLocks noChangeArrowheads="1"/>
            </p:cNvSpPr>
            <p:nvPr/>
          </p:nvSpPr>
          <p:spPr bwMode="auto">
            <a:xfrm>
              <a:off x="13130319" y="4692270"/>
              <a:ext cx="2264608" cy="3061076"/>
            </a:xfrm>
            <a:custGeom>
              <a:avLst/>
              <a:gdLst>
                <a:gd name="T0" fmla="*/ 2938 w 2939"/>
                <a:gd name="T1" fmla="*/ 3281 h 3969"/>
                <a:gd name="T2" fmla="*/ 2938 w 2939"/>
                <a:gd name="T3" fmla="*/ 3281 h 3969"/>
                <a:gd name="T4" fmla="*/ 2188 w 2939"/>
                <a:gd name="T5" fmla="*/ 0 h 3969"/>
                <a:gd name="T6" fmla="*/ 1813 w 2939"/>
                <a:gd name="T7" fmla="*/ 593 h 3969"/>
                <a:gd name="T8" fmla="*/ 1906 w 2939"/>
                <a:gd name="T9" fmla="*/ 1156 h 3969"/>
                <a:gd name="T10" fmla="*/ 1063 w 2939"/>
                <a:gd name="T11" fmla="*/ 1750 h 3969"/>
                <a:gd name="T12" fmla="*/ 469 w 2939"/>
                <a:gd name="T13" fmla="*/ 2687 h 3969"/>
                <a:gd name="T14" fmla="*/ 0 w 2939"/>
                <a:gd name="T15" fmla="*/ 3593 h 3969"/>
                <a:gd name="T16" fmla="*/ 875 w 2939"/>
                <a:gd name="T17" fmla="*/ 3499 h 3969"/>
                <a:gd name="T18" fmla="*/ 938 w 2939"/>
                <a:gd name="T19" fmla="*/ 3625 h 3969"/>
                <a:gd name="T20" fmla="*/ 1594 w 2939"/>
                <a:gd name="T21" fmla="*/ 3843 h 3969"/>
                <a:gd name="T22" fmla="*/ 1875 w 2939"/>
                <a:gd name="T23" fmla="*/ 3406 h 3969"/>
                <a:gd name="T24" fmla="*/ 2938 w 2939"/>
                <a:gd name="T25" fmla="*/ 3312 h 3969"/>
                <a:gd name="T26" fmla="*/ 2938 w 2939"/>
                <a:gd name="T27" fmla="*/ 3281 h 3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9" h="3969">
                  <a:moveTo>
                    <a:pt x="2938" y="3281"/>
                  </a:moveTo>
                  <a:lnTo>
                    <a:pt x="2938" y="3281"/>
                  </a:lnTo>
                  <a:cubicBezTo>
                    <a:pt x="2188" y="0"/>
                    <a:pt x="2188" y="0"/>
                    <a:pt x="2188" y="0"/>
                  </a:cubicBezTo>
                  <a:cubicBezTo>
                    <a:pt x="1813" y="593"/>
                    <a:pt x="1813" y="593"/>
                    <a:pt x="1813" y="593"/>
                  </a:cubicBezTo>
                  <a:cubicBezTo>
                    <a:pt x="1938" y="750"/>
                    <a:pt x="1969" y="968"/>
                    <a:pt x="1906" y="1156"/>
                  </a:cubicBezTo>
                  <a:cubicBezTo>
                    <a:pt x="1844" y="1562"/>
                    <a:pt x="1469" y="1812"/>
                    <a:pt x="1063" y="1750"/>
                  </a:cubicBezTo>
                  <a:cubicBezTo>
                    <a:pt x="469" y="2687"/>
                    <a:pt x="469" y="2687"/>
                    <a:pt x="469" y="2687"/>
                  </a:cubicBezTo>
                  <a:cubicBezTo>
                    <a:pt x="406" y="3031"/>
                    <a:pt x="219" y="3343"/>
                    <a:pt x="0" y="3593"/>
                  </a:cubicBezTo>
                  <a:cubicBezTo>
                    <a:pt x="875" y="3499"/>
                    <a:pt x="875" y="3499"/>
                    <a:pt x="875" y="3499"/>
                  </a:cubicBezTo>
                  <a:cubicBezTo>
                    <a:pt x="906" y="3531"/>
                    <a:pt x="906" y="3562"/>
                    <a:pt x="938" y="3625"/>
                  </a:cubicBezTo>
                  <a:cubicBezTo>
                    <a:pt x="1031" y="3843"/>
                    <a:pt x="1344" y="3968"/>
                    <a:pt x="1594" y="3843"/>
                  </a:cubicBezTo>
                  <a:cubicBezTo>
                    <a:pt x="1781" y="3750"/>
                    <a:pt x="1875" y="3593"/>
                    <a:pt x="1875" y="3406"/>
                  </a:cubicBezTo>
                  <a:cubicBezTo>
                    <a:pt x="2938" y="3312"/>
                    <a:pt x="2938" y="3312"/>
                    <a:pt x="2938" y="3312"/>
                  </a:cubicBezTo>
                  <a:lnTo>
                    <a:pt x="2938" y="3281"/>
                  </a:lnTo>
                </a:path>
              </a:pathLst>
            </a:custGeom>
            <a:solidFill>
              <a:srgbClr val="F29B26"/>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49" name="Freeform 10">
              <a:extLst>
                <a:ext uri="{FF2B5EF4-FFF2-40B4-BE49-F238E27FC236}">
                  <a16:creationId xmlns="" xmlns:a16="http://schemas.microsoft.com/office/drawing/2014/main" id="{C2EA3498-F397-42C4-93DB-86C7ECF38B1C}"/>
                </a:ext>
              </a:extLst>
            </p:cNvPr>
            <p:cNvSpPr>
              <a:spLocks noChangeArrowheads="1"/>
            </p:cNvSpPr>
            <p:nvPr/>
          </p:nvSpPr>
          <p:spPr bwMode="auto">
            <a:xfrm>
              <a:off x="12385655" y="3290983"/>
              <a:ext cx="2387020" cy="3084886"/>
            </a:xfrm>
            <a:custGeom>
              <a:avLst/>
              <a:gdLst>
                <a:gd name="T0" fmla="*/ 2469 w 3095"/>
                <a:gd name="T1" fmla="*/ 2438 h 4001"/>
                <a:gd name="T2" fmla="*/ 2469 w 3095"/>
                <a:gd name="T3" fmla="*/ 2438 h 4001"/>
                <a:gd name="T4" fmla="*/ 3094 w 3095"/>
                <a:gd name="T5" fmla="*/ 1469 h 4001"/>
                <a:gd name="T6" fmla="*/ 0 w 3095"/>
                <a:gd name="T7" fmla="*/ 0 h 4001"/>
                <a:gd name="T8" fmla="*/ 250 w 3095"/>
                <a:gd name="T9" fmla="*/ 719 h 4001"/>
                <a:gd name="T10" fmla="*/ 750 w 3095"/>
                <a:gd name="T11" fmla="*/ 1000 h 4001"/>
                <a:gd name="T12" fmla="*/ 657 w 3095"/>
                <a:gd name="T13" fmla="*/ 2000 h 4001"/>
                <a:gd name="T14" fmla="*/ 1032 w 3095"/>
                <a:gd name="T15" fmla="*/ 3094 h 4001"/>
                <a:gd name="T16" fmla="*/ 1438 w 3095"/>
                <a:gd name="T17" fmla="*/ 4000 h 4001"/>
                <a:gd name="T18" fmla="*/ 1938 w 3095"/>
                <a:gd name="T19" fmla="*/ 3250 h 4001"/>
                <a:gd name="T20" fmla="*/ 2063 w 3095"/>
                <a:gd name="T21" fmla="*/ 3281 h 4001"/>
                <a:gd name="T22" fmla="*/ 2657 w 3095"/>
                <a:gd name="T23" fmla="*/ 2906 h 4001"/>
                <a:gd name="T24" fmla="*/ 2469 w 3095"/>
                <a:gd name="T25" fmla="*/ 2438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5" h="4001">
                  <a:moveTo>
                    <a:pt x="2469" y="2438"/>
                  </a:moveTo>
                  <a:lnTo>
                    <a:pt x="2469" y="2438"/>
                  </a:lnTo>
                  <a:cubicBezTo>
                    <a:pt x="3094" y="1469"/>
                    <a:pt x="3094" y="1469"/>
                    <a:pt x="3094" y="1469"/>
                  </a:cubicBezTo>
                  <a:cubicBezTo>
                    <a:pt x="0" y="0"/>
                    <a:pt x="0" y="0"/>
                    <a:pt x="0" y="0"/>
                  </a:cubicBezTo>
                  <a:cubicBezTo>
                    <a:pt x="250" y="719"/>
                    <a:pt x="250" y="719"/>
                    <a:pt x="250" y="719"/>
                  </a:cubicBezTo>
                  <a:cubicBezTo>
                    <a:pt x="438" y="719"/>
                    <a:pt x="625" y="813"/>
                    <a:pt x="750" y="1000"/>
                  </a:cubicBezTo>
                  <a:cubicBezTo>
                    <a:pt x="1000" y="1313"/>
                    <a:pt x="969" y="1750"/>
                    <a:pt x="657" y="2000"/>
                  </a:cubicBezTo>
                  <a:cubicBezTo>
                    <a:pt x="1032" y="3094"/>
                    <a:pt x="1032" y="3094"/>
                    <a:pt x="1032" y="3094"/>
                  </a:cubicBezTo>
                  <a:cubicBezTo>
                    <a:pt x="1250" y="3344"/>
                    <a:pt x="1407" y="3656"/>
                    <a:pt x="1438" y="4000"/>
                  </a:cubicBezTo>
                  <a:cubicBezTo>
                    <a:pt x="1938" y="3250"/>
                    <a:pt x="1938" y="3250"/>
                    <a:pt x="1938" y="3250"/>
                  </a:cubicBezTo>
                  <a:cubicBezTo>
                    <a:pt x="1969" y="3281"/>
                    <a:pt x="2000" y="3281"/>
                    <a:pt x="2063" y="3281"/>
                  </a:cubicBezTo>
                  <a:cubicBezTo>
                    <a:pt x="2313" y="3344"/>
                    <a:pt x="2594" y="3188"/>
                    <a:pt x="2657" y="2906"/>
                  </a:cubicBezTo>
                  <a:cubicBezTo>
                    <a:pt x="2688" y="2719"/>
                    <a:pt x="2625" y="2531"/>
                    <a:pt x="2469" y="2438"/>
                  </a:cubicBezTo>
                </a:path>
              </a:pathLst>
            </a:custGeom>
            <a:solidFill>
              <a:srgbClr val="9BBB5C"/>
            </a:solidFill>
            <a:ln>
              <a:no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9BBB5C"/>
                </a:solidFill>
                <a:effectLst/>
                <a:uLnTx/>
                <a:uFillTx/>
                <a:latin typeface="微软雅黑" panose="020B0503020204020204" pitchFamily="34" charset="-122"/>
              </a:endParaRPr>
            </a:p>
          </p:txBody>
        </p:sp>
        <p:sp>
          <p:nvSpPr>
            <p:cNvPr id="50" name="Freeform 12">
              <a:extLst>
                <a:ext uri="{FF2B5EF4-FFF2-40B4-BE49-F238E27FC236}">
                  <a16:creationId xmlns="" xmlns:a16="http://schemas.microsoft.com/office/drawing/2014/main" id="{C31A54B1-2C00-4188-971C-9CE2DFDA843A}"/>
                </a:ext>
              </a:extLst>
            </p:cNvPr>
            <p:cNvSpPr>
              <a:spLocks noChangeArrowheads="1"/>
            </p:cNvSpPr>
            <p:nvPr/>
          </p:nvSpPr>
          <p:spPr bwMode="auto">
            <a:xfrm>
              <a:off x="9784407" y="3219550"/>
              <a:ext cx="3155490" cy="2217580"/>
            </a:xfrm>
            <a:custGeom>
              <a:avLst/>
              <a:gdLst>
                <a:gd name="T0" fmla="*/ 3843 w 4094"/>
                <a:gd name="T1" fmla="*/ 1938 h 2876"/>
                <a:gd name="T2" fmla="*/ 3843 w 4094"/>
                <a:gd name="T3" fmla="*/ 1938 h 2876"/>
                <a:gd name="T4" fmla="*/ 3937 w 4094"/>
                <a:gd name="T5" fmla="*/ 1250 h 2876"/>
                <a:gd name="T6" fmla="*/ 3437 w 4094"/>
                <a:gd name="T7" fmla="*/ 1063 h 2876"/>
                <a:gd name="T8" fmla="*/ 3094 w 4094"/>
                <a:gd name="T9" fmla="*/ 0 h 2876"/>
                <a:gd name="T10" fmla="*/ 0 w 4094"/>
                <a:gd name="T11" fmla="*/ 1500 h 2876"/>
                <a:gd name="T12" fmla="*/ 688 w 4094"/>
                <a:gd name="T13" fmla="*/ 1750 h 2876"/>
                <a:gd name="T14" fmla="*/ 1250 w 4094"/>
                <a:gd name="T15" fmla="*/ 1532 h 2876"/>
                <a:gd name="T16" fmla="*/ 1969 w 4094"/>
                <a:gd name="T17" fmla="*/ 2219 h 2876"/>
                <a:gd name="T18" fmla="*/ 3063 w 4094"/>
                <a:gd name="T19" fmla="*/ 2594 h 2876"/>
                <a:gd name="T20" fmla="*/ 3125 w 4094"/>
                <a:gd name="T21" fmla="*/ 2594 h 2876"/>
                <a:gd name="T22" fmla="*/ 4031 w 4094"/>
                <a:gd name="T23" fmla="*/ 2875 h 2876"/>
                <a:gd name="T24" fmla="*/ 3749 w 4094"/>
                <a:gd name="T25" fmla="*/ 2000 h 2876"/>
                <a:gd name="T26" fmla="*/ 3843 w 4094"/>
                <a:gd name="T27" fmla="*/ 1938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4" h="2876">
                  <a:moveTo>
                    <a:pt x="3843" y="1938"/>
                  </a:moveTo>
                  <a:lnTo>
                    <a:pt x="3843" y="1938"/>
                  </a:lnTo>
                  <a:cubicBezTo>
                    <a:pt x="4062" y="1782"/>
                    <a:pt x="4093" y="1469"/>
                    <a:pt x="3937" y="1250"/>
                  </a:cubicBezTo>
                  <a:cubicBezTo>
                    <a:pt x="3812" y="1094"/>
                    <a:pt x="3624" y="1032"/>
                    <a:pt x="3437" y="1063"/>
                  </a:cubicBezTo>
                  <a:cubicBezTo>
                    <a:pt x="3094" y="0"/>
                    <a:pt x="3094" y="0"/>
                    <a:pt x="3094" y="0"/>
                  </a:cubicBezTo>
                  <a:cubicBezTo>
                    <a:pt x="0" y="1500"/>
                    <a:pt x="0" y="1500"/>
                    <a:pt x="0" y="1500"/>
                  </a:cubicBezTo>
                  <a:cubicBezTo>
                    <a:pt x="688" y="1750"/>
                    <a:pt x="688" y="1750"/>
                    <a:pt x="688" y="1750"/>
                  </a:cubicBezTo>
                  <a:cubicBezTo>
                    <a:pt x="844" y="1594"/>
                    <a:pt x="1032" y="1532"/>
                    <a:pt x="1250" y="1532"/>
                  </a:cubicBezTo>
                  <a:cubicBezTo>
                    <a:pt x="1625" y="1532"/>
                    <a:pt x="1969" y="1813"/>
                    <a:pt x="1969" y="2219"/>
                  </a:cubicBezTo>
                  <a:cubicBezTo>
                    <a:pt x="3063" y="2594"/>
                    <a:pt x="3063" y="2594"/>
                    <a:pt x="3063" y="2594"/>
                  </a:cubicBezTo>
                  <a:cubicBezTo>
                    <a:pt x="3094" y="2594"/>
                    <a:pt x="3094" y="2594"/>
                    <a:pt x="3125" y="2594"/>
                  </a:cubicBezTo>
                  <a:cubicBezTo>
                    <a:pt x="3437" y="2594"/>
                    <a:pt x="3749" y="2688"/>
                    <a:pt x="4031" y="2875"/>
                  </a:cubicBezTo>
                  <a:cubicBezTo>
                    <a:pt x="3749" y="2000"/>
                    <a:pt x="3749" y="2000"/>
                    <a:pt x="3749" y="2000"/>
                  </a:cubicBezTo>
                  <a:cubicBezTo>
                    <a:pt x="3781" y="2000"/>
                    <a:pt x="3812" y="1969"/>
                    <a:pt x="3843" y="1938"/>
                  </a:cubicBezTo>
                </a:path>
              </a:pathLst>
            </a:custGeom>
            <a:solidFill>
              <a:srgbClr val="1EA185"/>
            </a:solidFill>
            <a:ln>
              <a:solidFill>
                <a:srgbClr val="1EA185"/>
              </a:solidFill>
            </a:ln>
            <a:effec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nvGrpSpPr>
            <p:cNvPr id="51" name="Group 30">
              <a:extLst>
                <a:ext uri="{FF2B5EF4-FFF2-40B4-BE49-F238E27FC236}">
                  <a16:creationId xmlns="" xmlns:a16="http://schemas.microsoft.com/office/drawing/2014/main" id="{BB44960E-2F3E-4622-82C5-ECCBA737E95D}"/>
                </a:ext>
              </a:extLst>
            </p:cNvPr>
            <p:cNvGrpSpPr>
              <a:grpSpLocks/>
            </p:cNvGrpSpPr>
            <p:nvPr/>
          </p:nvGrpSpPr>
          <p:grpSpPr bwMode="auto">
            <a:xfrm>
              <a:off x="9741842" y="6372181"/>
              <a:ext cx="639359" cy="639526"/>
              <a:chOff x="1865313" y="2312988"/>
              <a:chExt cx="446087" cy="446087"/>
            </a:xfrm>
            <a:solidFill>
              <a:sysClr val="window" lastClr="FFFFFF"/>
            </a:solidFill>
          </p:grpSpPr>
          <p:sp>
            <p:nvSpPr>
              <p:cNvPr id="62" name="Freeform 205">
                <a:extLst>
                  <a:ext uri="{FF2B5EF4-FFF2-40B4-BE49-F238E27FC236}">
                    <a16:creationId xmlns="" xmlns:a16="http://schemas.microsoft.com/office/drawing/2014/main" id="{F9331907-46AE-4C3E-A366-E7CA0DC76786}"/>
                  </a:ext>
                </a:extLst>
              </p:cNvPr>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63" name="Freeform 206">
                <a:extLst>
                  <a:ext uri="{FF2B5EF4-FFF2-40B4-BE49-F238E27FC236}">
                    <a16:creationId xmlns="" xmlns:a16="http://schemas.microsoft.com/office/drawing/2014/main" id="{F82AD1A1-F6F7-4641-AE47-415F30F26567}"/>
                  </a:ext>
                </a:extLst>
              </p:cNvPr>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grpSp>
        <p:grpSp>
          <p:nvGrpSpPr>
            <p:cNvPr id="52" name="Group 43">
              <a:extLst>
                <a:ext uri="{FF2B5EF4-FFF2-40B4-BE49-F238E27FC236}">
                  <a16:creationId xmlns="" xmlns:a16="http://schemas.microsoft.com/office/drawing/2014/main" id="{E82F08BF-C1DA-45CC-B5B0-057C98EDC6CF}"/>
                </a:ext>
              </a:extLst>
            </p:cNvPr>
            <p:cNvGrpSpPr/>
            <p:nvPr/>
          </p:nvGrpSpPr>
          <p:grpSpPr>
            <a:xfrm>
              <a:off x="10375870" y="4715281"/>
              <a:ext cx="530852" cy="630546"/>
              <a:chOff x="2060819" y="1388284"/>
              <a:chExt cx="271040" cy="321860"/>
            </a:xfrm>
            <a:solidFill>
              <a:sysClr val="window" lastClr="FFFFFF"/>
            </a:solidFill>
          </p:grpSpPr>
          <p:sp>
            <p:nvSpPr>
              <p:cNvPr id="58" name="Freeform 201">
                <a:extLst>
                  <a:ext uri="{FF2B5EF4-FFF2-40B4-BE49-F238E27FC236}">
                    <a16:creationId xmlns="" xmlns:a16="http://schemas.microsoft.com/office/drawing/2014/main" id="{587BB662-D163-4674-B484-744FDD309AFF}"/>
                  </a:ext>
                </a:extLst>
              </p:cNvPr>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59" name="Freeform 202">
                <a:extLst>
                  <a:ext uri="{FF2B5EF4-FFF2-40B4-BE49-F238E27FC236}">
                    <a16:creationId xmlns="" xmlns:a16="http://schemas.microsoft.com/office/drawing/2014/main" id="{55D4A387-8696-4E0D-9C35-B9EDDD4294AA}"/>
                  </a:ext>
                </a:extLst>
              </p:cNvPr>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60" name="Freeform 203">
                <a:extLst>
                  <a:ext uri="{FF2B5EF4-FFF2-40B4-BE49-F238E27FC236}">
                    <a16:creationId xmlns="" xmlns:a16="http://schemas.microsoft.com/office/drawing/2014/main" id="{1C313F53-4056-4995-A55D-1723A0E6B59A}"/>
                  </a:ext>
                </a:extLst>
              </p:cNvPr>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61" name="Freeform 204">
                <a:extLst>
                  <a:ext uri="{FF2B5EF4-FFF2-40B4-BE49-F238E27FC236}">
                    <a16:creationId xmlns="" xmlns:a16="http://schemas.microsoft.com/office/drawing/2014/main" id="{42D3AA82-2E8D-411B-8523-6FDF3A4BD332}"/>
                  </a:ext>
                </a:extLst>
              </p:cNvPr>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grpSp>
        <p:sp>
          <p:nvSpPr>
            <p:cNvPr id="53" name="Freeform 298">
              <a:extLst>
                <a:ext uri="{FF2B5EF4-FFF2-40B4-BE49-F238E27FC236}">
                  <a16:creationId xmlns="" xmlns:a16="http://schemas.microsoft.com/office/drawing/2014/main" id="{02DE9CC2-AF84-45C8-846B-99954656F721}"/>
                </a:ext>
              </a:extLst>
            </p:cNvPr>
            <p:cNvSpPr>
              <a:spLocks noChangeArrowheads="1"/>
            </p:cNvSpPr>
            <p:nvPr/>
          </p:nvSpPr>
          <p:spPr bwMode="auto">
            <a:xfrm>
              <a:off x="12508865" y="8278994"/>
              <a:ext cx="618525" cy="61868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ysClr val="window" lastClr="FFFFFF"/>
            </a:solidFill>
            <a:ln>
              <a:noFill/>
            </a:ln>
            <a:effectLst/>
            <a:ex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54" name="Freeform 526">
              <a:extLst>
                <a:ext uri="{FF2B5EF4-FFF2-40B4-BE49-F238E27FC236}">
                  <a16:creationId xmlns="" xmlns:a16="http://schemas.microsoft.com/office/drawing/2014/main" id="{F8DB2C4C-5C3D-468C-9A34-D7B03F86A068}"/>
                </a:ext>
              </a:extLst>
            </p:cNvPr>
            <p:cNvSpPr>
              <a:spLocks noChangeArrowheads="1"/>
            </p:cNvSpPr>
            <p:nvPr/>
          </p:nvSpPr>
          <p:spPr bwMode="auto">
            <a:xfrm rot="20348499">
              <a:off x="12322575" y="4042948"/>
              <a:ext cx="511397" cy="662956"/>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ysClr val="window" lastClr="FFFFFF"/>
            </a:solidFill>
            <a:ln>
              <a:noFill/>
            </a:ln>
            <a:effectLst/>
            <a:ex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55" name="Freeform 168">
              <a:extLst>
                <a:ext uri="{FF2B5EF4-FFF2-40B4-BE49-F238E27FC236}">
                  <a16:creationId xmlns="" xmlns:a16="http://schemas.microsoft.com/office/drawing/2014/main" id="{2DFBEC38-19C3-466E-B94D-AA556B654597}"/>
                </a:ext>
              </a:extLst>
            </p:cNvPr>
            <p:cNvSpPr>
              <a:spLocks noChangeArrowheads="1"/>
            </p:cNvSpPr>
            <p:nvPr/>
          </p:nvSpPr>
          <p:spPr bwMode="auto">
            <a:xfrm>
              <a:off x="13860458" y="5220505"/>
              <a:ext cx="488927" cy="489050"/>
            </a:xfrm>
            <a:custGeom>
              <a:avLst/>
              <a:gdLst>
                <a:gd name="T0" fmla="*/ 521 w 1043"/>
                <a:gd name="T1" fmla="*/ 0 h 1043"/>
                <a:gd name="T2" fmla="*/ 0 w 1043"/>
                <a:gd name="T3" fmla="*/ 521 h 1043"/>
                <a:gd name="T4" fmla="*/ 521 w 1043"/>
                <a:gd name="T5" fmla="*/ 1042 h 1043"/>
                <a:gd name="T6" fmla="*/ 1042 w 1043"/>
                <a:gd name="T7" fmla="*/ 521 h 1043"/>
                <a:gd name="T8" fmla="*/ 521 w 1043"/>
                <a:gd name="T9" fmla="*/ 0 h 1043"/>
                <a:gd name="T10" fmla="*/ 323 w 1043"/>
                <a:gd name="T11" fmla="*/ 781 h 1043"/>
                <a:gd name="T12" fmla="*/ 323 w 1043"/>
                <a:gd name="T13" fmla="*/ 260 h 1043"/>
                <a:gd name="T14" fmla="*/ 844 w 1043"/>
                <a:gd name="T15" fmla="*/ 521 h 1043"/>
                <a:gd name="T16" fmla="*/ 323 w 1043"/>
                <a:gd name="T17" fmla="*/ 781 h 1043"/>
                <a:gd name="T18" fmla="*/ 323 w 1043"/>
                <a:gd name="T19" fmla="*/ 781 h 1043"/>
                <a:gd name="T20" fmla="*/ 323 w 1043"/>
                <a:gd name="T21" fmla="*/ 78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043">
                  <a:moveTo>
                    <a:pt x="521" y="0"/>
                  </a:moveTo>
                  <a:cubicBezTo>
                    <a:pt x="229" y="0"/>
                    <a:pt x="0" y="240"/>
                    <a:pt x="0" y="521"/>
                  </a:cubicBezTo>
                  <a:cubicBezTo>
                    <a:pt x="0" y="812"/>
                    <a:pt x="229" y="1042"/>
                    <a:pt x="521" y="1042"/>
                  </a:cubicBezTo>
                  <a:cubicBezTo>
                    <a:pt x="802" y="1042"/>
                    <a:pt x="1042" y="812"/>
                    <a:pt x="1042" y="521"/>
                  </a:cubicBezTo>
                  <a:cubicBezTo>
                    <a:pt x="1042" y="240"/>
                    <a:pt x="802" y="0"/>
                    <a:pt x="521" y="0"/>
                  </a:cubicBezTo>
                  <a:close/>
                  <a:moveTo>
                    <a:pt x="323" y="781"/>
                  </a:moveTo>
                  <a:cubicBezTo>
                    <a:pt x="323" y="260"/>
                    <a:pt x="323" y="260"/>
                    <a:pt x="323" y="260"/>
                  </a:cubicBezTo>
                  <a:cubicBezTo>
                    <a:pt x="844" y="521"/>
                    <a:pt x="844" y="521"/>
                    <a:pt x="844" y="521"/>
                  </a:cubicBezTo>
                  <a:lnTo>
                    <a:pt x="323" y="781"/>
                  </a:lnTo>
                  <a:close/>
                  <a:moveTo>
                    <a:pt x="323" y="781"/>
                  </a:moveTo>
                  <a:lnTo>
                    <a:pt x="323" y="781"/>
                  </a:lnTo>
                  <a:close/>
                </a:path>
              </a:pathLst>
            </a:custGeom>
            <a:solidFill>
              <a:sysClr val="window" lastClr="FFFFFF"/>
            </a:solidFill>
            <a:ln>
              <a:noFill/>
            </a:ln>
            <a:effectLst/>
            <a:ex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56" name="Freeform 576">
              <a:extLst>
                <a:ext uri="{FF2B5EF4-FFF2-40B4-BE49-F238E27FC236}">
                  <a16:creationId xmlns="" xmlns:a16="http://schemas.microsoft.com/office/drawing/2014/main" id="{F4B22146-E274-4D19-A91F-100F946AF031}"/>
                </a:ext>
              </a:extLst>
            </p:cNvPr>
            <p:cNvSpPr>
              <a:spLocks noChangeArrowheads="1"/>
            </p:cNvSpPr>
            <p:nvPr/>
          </p:nvSpPr>
          <p:spPr bwMode="auto">
            <a:xfrm>
              <a:off x="13924152" y="7047250"/>
              <a:ext cx="574272" cy="574420"/>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ysClr val="window" lastClr="FFFFFF"/>
            </a:solidFill>
            <a:ln>
              <a:noFill/>
            </a:ln>
            <a:effectLst/>
            <a:ex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sp>
          <p:nvSpPr>
            <p:cNvPr id="57" name="Freeform 523">
              <a:extLst>
                <a:ext uri="{FF2B5EF4-FFF2-40B4-BE49-F238E27FC236}">
                  <a16:creationId xmlns="" xmlns:a16="http://schemas.microsoft.com/office/drawing/2014/main" id="{51E82D8A-690A-4DAD-9AED-EEEE00B0775A}"/>
                </a:ext>
              </a:extLst>
            </p:cNvPr>
            <p:cNvSpPr>
              <a:spLocks noChangeArrowheads="1"/>
            </p:cNvSpPr>
            <p:nvPr/>
          </p:nvSpPr>
          <p:spPr bwMode="auto">
            <a:xfrm>
              <a:off x="10720384" y="8036523"/>
              <a:ext cx="487879" cy="484946"/>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ysClr val="window" lastClr="FFFFFF"/>
            </a:solidFill>
            <a:ln>
              <a:noFill/>
            </a:ln>
            <a:effectLst/>
            <a:extLst/>
          </p:spPr>
          <p:txBody>
            <a:bodyPr wrap="none" lIns="243785" tIns="121892" rIns="243785" bIns="121892"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445469"/>
                </a:solidFill>
                <a:effectLst/>
                <a:uLnTx/>
                <a:uFillTx/>
                <a:latin typeface="微软雅黑" panose="020B0503020204020204" pitchFamily="34" charset="-122"/>
                <a:ea typeface="SimSun" charset="0"/>
              </a:endParaRPr>
            </a:p>
          </p:txBody>
        </p:sp>
      </p:grpSp>
      <p:sp>
        <p:nvSpPr>
          <p:cNvPr id="3" name="文本框 2">
            <a:extLst>
              <a:ext uri="{FF2B5EF4-FFF2-40B4-BE49-F238E27FC236}">
                <a16:creationId xmlns="" xmlns:a16="http://schemas.microsoft.com/office/drawing/2014/main" id="{E804B13D-6F70-40A1-B2C9-C1881280C5C2}"/>
              </a:ext>
            </a:extLst>
          </p:cNvPr>
          <p:cNvSpPr txBox="1"/>
          <p:nvPr/>
        </p:nvSpPr>
        <p:spPr>
          <a:xfrm>
            <a:off x="5183529" y="1837651"/>
            <a:ext cx="1971245" cy="646331"/>
          </a:xfrm>
          <a:prstGeom prst="rect">
            <a:avLst/>
          </a:prstGeom>
          <a:noFill/>
        </p:spPr>
        <p:txBody>
          <a:bodyPr wrap="square" rtlCol="0">
            <a:spAutoFit/>
          </a:bodyPr>
          <a:lstStyle/>
          <a:p>
            <a:r>
              <a:rPr lang="zh-CN" altLang="zh-CN" b="1" dirty="0"/>
              <a:t>研究问题的设立</a:t>
            </a:r>
            <a:endParaRPr lang="zh-CN" altLang="en-US" dirty="0"/>
          </a:p>
          <a:p>
            <a:endParaRPr lang="zh-CN" altLang="en-US" dirty="0"/>
          </a:p>
        </p:txBody>
      </p:sp>
      <p:sp>
        <p:nvSpPr>
          <p:cNvPr id="4" name="文本框 3">
            <a:extLst>
              <a:ext uri="{FF2B5EF4-FFF2-40B4-BE49-F238E27FC236}">
                <a16:creationId xmlns="" xmlns:a16="http://schemas.microsoft.com/office/drawing/2014/main" id="{5F321AD3-F19B-4AC4-A1CF-BD4D3EA9E7DA}"/>
              </a:ext>
            </a:extLst>
          </p:cNvPr>
          <p:cNvSpPr txBox="1"/>
          <p:nvPr/>
        </p:nvSpPr>
        <p:spPr>
          <a:xfrm>
            <a:off x="6019974" y="3752975"/>
            <a:ext cx="2597739" cy="369332"/>
          </a:xfrm>
          <a:prstGeom prst="rect">
            <a:avLst/>
          </a:prstGeom>
          <a:noFill/>
        </p:spPr>
        <p:txBody>
          <a:bodyPr wrap="square" rtlCol="0">
            <a:spAutoFit/>
          </a:bodyPr>
          <a:lstStyle/>
          <a:p>
            <a:r>
              <a:rPr lang="zh-CN" altLang="zh-CN" b="1" dirty="0"/>
              <a:t>项目设计和方法选取</a:t>
            </a:r>
            <a:endParaRPr lang="zh-CN" altLang="en-US" sz="2000" dirty="0"/>
          </a:p>
        </p:txBody>
      </p:sp>
      <p:sp>
        <p:nvSpPr>
          <p:cNvPr id="9" name="文本框 8">
            <a:extLst>
              <a:ext uri="{FF2B5EF4-FFF2-40B4-BE49-F238E27FC236}">
                <a16:creationId xmlns="" xmlns:a16="http://schemas.microsoft.com/office/drawing/2014/main" id="{E8B8E0A1-D371-4BD2-91DB-1A26FEF10300}"/>
              </a:ext>
            </a:extLst>
          </p:cNvPr>
          <p:cNvSpPr txBox="1"/>
          <p:nvPr/>
        </p:nvSpPr>
        <p:spPr>
          <a:xfrm>
            <a:off x="5303180" y="6133183"/>
            <a:ext cx="2118932" cy="646331"/>
          </a:xfrm>
          <a:prstGeom prst="rect">
            <a:avLst/>
          </a:prstGeom>
          <a:noFill/>
        </p:spPr>
        <p:txBody>
          <a:bodyPr wrap="square" rtlCol="0">
            <a:spAutoFit/>
          </a:bodyPr>
          <a:lstStyle/>
          <a:p>
            <a:r>
              <a:rPr lang="zh-CN" altLang="zh-CN" b="1" dirty="0"/>
              <a:t>执行，数据的采集，分析和解释</a:t>
            </a:r>
            <a:endParaRPr lang="zh-CN" altLang="en-US" sz="2000" dirty="0"/>
          </a:p>
        </p:txBody>
      </p:sp>
      <p:sp>
        <p:nvSpPr>
          <p:cNvPr id="10" name="文本框 9">
            <a:extLst>
              <a:ext uri="{FF2B5EF4-FFF2-40B4-BE49-F238E27FC236}">
                <a16:creationId xmlns="" xmlns:a16="http://schemas.microsoft.com/office/drawing/2014/main" id="{9E630F35-DC65-479C-95A0-D368A2AA861B}"/>
              </a:ext>
            </a:extLst>
          </p:cNvPr>
          <p:cNvSpPr txBox="1"/>
          <p:nvPr/>
        </p:nvSpPr>
        <p:spPr>
          <a:xfrm>
            <a:off x="1616424" y="6410182"/>
            <a:ext cx="1771102" cy="369332"/>
          </a:xfrm>
          <a:prstGeom prst="rect">
            <a:avLst/>
          </a:prstGeom>
          <a:noFill/>
        </p:spPr>
        <p:txBody>
          <a:bodyPr wrap="square" rtlCol="0">
            <a:spAutoFit/>
          </a:bodyPr>
          <a:lstStyle/>
          <a:p>
            <a:r>
              <a:rPr lang="zh-CN" altLang="en-US" b="1" dirty="0"/>
              <a:t>创新性</a:t>
            </a:r>
            <a:endParaRPr lang="zh-CN" altLang="en-US" sz="2000" dirty="0"/>
          </a:p>
        </p:txBody>
      </p:sp>
      <p:sp>
        <p:nvSpPr>
          <p:cNvPr id="11" name="文本框 10">
            <a:extLst>
              <a:ext uri="{FF2B5EF4-FFF2-40B4-BE49-F238E27FC236}">
                <a16:creationId xmlns="" xmlns:a16="http://schemas.microsoft.com/office/drawing/2014/main" id="{9ADD42BC-0900-4BDC-8E83-C09957137B4B}"/>
              </a:ext>
            </a:extLst>
          </p:cNvPr>
          <p:cNvSpPr txBox="1"/>
          <p:nvPr/>
        </p:nvSpPr>
        <p:spPr>
          <a:xfrm>
            <a:off x="537249" y="5507577"/>
            <a:ext cx="1327452" cy="369332"/>
          </a:xfrm>
          <a:prstGeom prst="rect">
            <a:avLst/>
          </a:prstGeom>
          <a:noFill/>
        </p:spPr>
        <p:txBody>
          <a:bodyPr wrap="square" rtlCol="0">
            <a:spAutoFit/>
          </a:bodyPr>
          <a:lstStyle/>
          <a:p>
            <a:r>
              <a:rPr lang="zh-CN" altLang="en-US" b="1" dirty="0"/>
              <a:t>展示</a:t>
            </a:r>
            <a:endParaRPr lang="zh-CN" altLang="en-US" dirty="0"/>
          </a:p>
        </p:txBody>
      </p:sp>
      <p:sp>
        <p:nvSpPr>
          <p:cNvPr id="12" name="文本框 11">
            <a:extLst>
              <a:ext uri="{FF2B5EF4-FFF2-40B4-BE49-F238E27FC236}">
                <a16:creationId xmlns="" xmlns:a16="http://schemas.microsoft.com/office/drawing/2014/main" id="{D4B6D7EF-9A88-4655-ABA7-3107F3F68B0B}"/>
              </a:ext>
            </a:extLst>
          </p:cNvPr>
          <p:cNvSpPr txBox="1"/>
          <p:nvPr/>
        </p:nvSpPr>
        <p:spPr>
          <a:xfrm>
            <a:off x="17303" y="3752975"/>
            <a:ext cx="1647238" cy="646331"/>
          </a:xfrm>
          <a:prstGeom prst="rect">
            <a:avLst/>
          </a:prstGeom>
          <a:noFill/>
        </p:spPr>
        <p:txBody>
          <a:bodyPr wrap="square" rtlCol="0">
            <a:spAutoFit/>
          </a:bodyPr>
          <a:lstStyle/>
          <a:p>
            <a:r>
              <a:rPr lang="zh-CN" altLang="en-US" b="1" dirty="0"/>
              <a:t>学生素质</a:t>
            </a:r>
            <a:endParaRPr lang="zh-CN" altLang="en-US" dirty="0"/>
          </a:p>
          <a:p>
            <a:endParaRPr lang="zh-CN" altLang="en-US" dirty="0"/>
          </a:p>
        </p:txBody>
      </p:sp>
      <p:sp>
        <p:nvSpPr>
          <p:cNvPr id="13" name="文本框 12">
            <a:extLst>
              <a:ext uri="{FF2B5EF4-FFF2-40B4-BE49-F238E27FC236}">
                <a16:creationId xmlns="" xmlns:a16="http://schemas.microsoft.com/office/drawing/2014/main" id="{672789BE-D15F-4A18-B792-106E2DE99D53}"/>
              </a:ext>
            </a:extLst>
          </p:cNvPr>
          <p:cNvSpPr txBox="1"/>
          <p:nvPr/>
        </p:nvSpPr>
        <p:spPr>
          <a:xfrm>
            <a:off x="840922" y="1837651"/>
            <a:ext cx="1338804" cy="646331"/>
          </a:xfrm>
          <a:prstGeom prst="rect">
            <a:avLst/>
          </a:prstGeom>
          <a:noFill/>
        </p:spPr>
        <p:txBody>
          <a:bodyPr wrap="square" rtlCol="0">
            <a:spAutoFit/>
          </a:bodyPr>
          <a:lstStyle/>
          <a:p>
            <a:r>
              <a:rPr lang="zh-CN" altLang="en-US" b="1" dirty="0"/>
              <a:t>项目独立性</a:t>
            </a:r>
            <a:endParaRPr lang="zh-CN" altLang="en-US" dirty="0"/>
          </a:p>
          <a:p>
            <a:endParaRPr lang="zh-CN" altLang="en-US" dirty="0"/>
          </a:p>
        </p:txBody>
      </p:sp>
      <p:cxnSp>
        <p:nvCxnSpPr>
          <p:cNvPr id="16" name="连接符: 肘形 15">
            <a:extLst>
              <a:ext uri="{FF2B5EF4-FFF2-40B4-BE49-F238E27FC236}">
                <a16:creationId xmlns="" xmlns:a16="http://schemas.microsoft.com/office/drawing/2014/main" id="{F363CBF6-E803-4CCE-A178-2ACBFF8E3E93}"/>
              </a:ext>
            </a:extLst>
          </p:cNvPr>
          <p:cNvCxnSpPr>
            <a:cxnSpLocks/>
          </p:cNvCxnSpPr>
          <p:nvPr/>
        </p:nvCxnSpPr>
        <p:spPr>
          <a:xfrm flipV="1">
            <a:off x="4526945" y="1987255"/>
            <a:ext cx="749148" cy="649363"/>
          </a:xfrm>
          <a:prstGeom prst="bentConnector3">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783FE21B-CE5C-4E05-A0B6-6EEB98DF26DD}"/>
              </a:ext>
            </a:extLst>
          </p:cNvPr>
          <p:cNvCxnSpPr>
            <a:cxnSpLocks/>
          </p:cNvCxnSpPr>
          <p:nvPr/>
        </p:nvCxnSpPr>
        <p:spPr>
          <a:xfrm>
            <a:off x="5538072" y="3937641"/>
            <a:ext cx="616899"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 xmlns:a16="http://schemas.microsoft.com/office/drawing/2014/main" id="{58C65DE4-9EEF-41E3-9500-8C8C30BE2CEA}"/>
              </a:ext>
            </a:extLst>
          </p:cNvPr>
          <p:cNvCxnSpPr>
            <a:cxnSpLocks/>
          </p:cNvCxnSpPr>
          <p:nvPr/>
        </p:nvCxnSpPr>
        <p:spPr>
          <a:xfrm>
            <a:off x="4823763" y="5861106"/>
            <a:ext cx="628905" cy="489161"/>
          </a:xfrm>
          <a:prstGeom prst="bentConnector3">
            <a:avLst>
              <a:gd name="adj1" fmla="val 35214"/>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 xmlns:a16="http://schemas.microsoft.com/office/drawing/2014/main" id="{036081D3-AF78-43F6-A57A-5CEC3CD87A64}"/>
              </a:ext>
            </a:extLst>
          </p:cNvPr>
          <p:cNvCxnSpPr>
            <a:cxnSpLocks/>
          </p:cNvCxnSpPr>
          <p:nvPr/>
        </p:nvCxnSpPr>
        <p:spPr>
          <a:xfrm rot="10800000" flipV="1">
            <a:off x="2469370" y="6133182"/>
            <a:ext cx="1021652" cy="461665"/>
          </a:xfrm>
          <a:prstGeom prst="bentConnector3">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8D8A42BD-1A28-40D0-AF42-F762CEC3A886}"/>
              </a:ext>
            </a:extLst>
          </p:cNvPr>
          <p:cNvCxnSpPr>
            <a:cxnSpLocks/>
          </p:cNvCxnSpPr>
          <p:nvPr/>
        </p:nvCxnSpPr>
        <p:spPr>
          <a:xfrm flipV="1">
            <a:off x="1200975" y="5686346"/>
            <a:ext cx="1316189" cy="5897"/>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B157484B-3380-4772-9498-A1F7CBC3C167}"/>
              </a:ext>
            </a:extLst>
          </p:cNvPr>
          <p:cNvCxnSpPr>
            <a:cxnSpLocks/>
          </p:cNvCxnSpPr>
          <p:nvPr/>
        </p:nvCxnSpPr>
        <p:spPr>
          <a:xfrm>
            <a:off x="1069394" y="3937641"/>
            <a:ext cx="887632" cy="10179"/>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 xmlns:a16="http://schemas.microsoft.com/office/drawing/2014/main" id="{40EAB2FB-0886-41C6-8969-CDEC224550D6}"/>
              </a:ext>
            </a:extLst>
          </p:cNvPr>
          <p:cNvCxnSpPr>
            <a:cxnSpLocks/>
          </p:cNvCxnSpPr>
          <p:nvPr/>
        </p:nvCxnSpPr>
        <p:spPr>
          <a:xfrm>
            <a:off x="2179726" y="1987255"/>
            <a:ext cx="1077879" cy="474732"/>
          </a:xfrm>
          <a:prstGeom prst="bentConnector3">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 xmlns:a16="http://schemas.microsoft.com/office/drawing/2014/main" id="{60460677-3F9E-477A-B376-421E840DC20C}"/>
              </a:ext>
            </a:extLst>
          </p:cNvPr>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Tree>
    <p:extLst>
      <p:ext uri="{BB962C8B-B14F-4D97-AF65-F5344CB8AC3E}">
        <p14:creationId xmlns:p14="http://schemas.microsoft.com/office/powerpoint/2010/main" val="346452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奖项设置</a:t>
            </a:r>
            <a:endParaRPr lang="en-US" altLang="zh-CN" dirty="0">
              <a:sym typeface="微软雅黑"/>
            </a:endParaRPr>
          </a:p>
          <a:p>
            <a:pPr defTabSz="768095">
              <a:spcBef>
                <a:spcPts val="400"/>
              </a:spcBef>
              <a:buSzPct val="100000"/>
              <a:buFont typeface="Arial"/>
            </a:pP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graphicFrame>
        <p:nvGraphicFramePr>
          <p:cNvPr id="10" name="图示 9">
            <a:extLst>
              <a:ext uri="{FF2B5EF4-FFF2-40B4-BE49-F238E27FC236}">
                <a16:creationId xmlns="" xmlns:a16="http://schemas.microsoft.com/office/drawing/2014/main" id="{58765483-0953-46D6-A8E8-2DEA9A4EEF07}"/>
              </a:ext>
            </a:extLst>
          </p:cNvPr>
          <p:cNvGraphicFramePr/>
          <p:nvPr>
            <p:extLst>
              <p:ext uri="{D42A27DB-BD31-4B8C-83A1-F6EECF244321}">
                <p14:modId xmlns:p14="http://schemas.microsoft.com/office/powerpoint/2010/main" val="3994191334"/>
              </p:ext>
            </p:extLst>
          </p:nvPr>
        </p:nvGraphicFramePr>
        <p:xfrm>
          <a:off x="1510493" y="1581150"/>
          <a:ext cx="9447067" cy="5223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6335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BF5A547D-C3A5-4424-BB9C-E40E0EBC3471}"/>
              </a:ext>
            </a:extLst>
          </p:cNvPr>
          <p:cNvSpPr>
            <a:spLocks noGrp="1"/>
          </p:cNvSpPr>
          <p:nvPr>
            <p:ph type="body" sz="quarter" idx="10"/>
          </p:nvPr>
        </p:nvSpPr>
        <p:spPr>
          <a:xfrm>
            <a:off x="3059903" y="590550"/>
            <a:ext cx="4425777" cy="546100"/>
          </a:xfrm>
        </p:spPr>
        <p:txBody>
          <a:bodyPr/>
          <a:lstStyle/>
          <a:p>
            <a:r>
              <a:rPr lang="zh-CN" altLang="en-US" dirty="0"/>
              <a:t>对境外人才的跟踪培养</a:t>
            </a:r>
          </a:p>
        </p:txBody>
      </p:sp>
      <p:sp>
        <p:nvSpPr>
          <p:cNvPr id="3" name="矩形 2">
            <a:extLst>
              <a:ext uri="{FF2B5EF4-FFF2-40B4-BE49-F238E27FC236}">
                <a16:creationId xmlns="" xmlns:a16="http://schemas.microsoft.com/office/drawing/2014/main" id="{D0BA11B9-D128-4FF8-B9E4-F31F1EA1DD43}"/>
              </a:ext>
            </a:extLst>
          </p:cNvPr>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5" name="文本框 4">
            <a:extLst>
              <a:ext uri="{FF2B5EF4-FFF2-40B4-BE49-F238E27FC236}">
                <a16:creationId xmlns="" xmlns:a16="http://schemas.microsoft.com/office/drawing/2014/main" id="{E176A497-A39C-4274-9BD2-020DF41B2F66}"/>
              </a:ext>
            </a:extLst>
          </p:cNvPr>
          <p:cNvSpPr txBox="1"/>
          <p:nvPr/>
        </p:nvSpPr>
        <p:spPr>
          <a:xfrm>
            <a:off x="1109273" y="2023562"/>
            <a:ext cx="9713626" cy="4401205"/>
          </a:xfrm>
          <a:prstGeom prst="rect">
            <a:avLst/>
          </a:prstGeom>
          <a:noFill/>
        </p:spPr>
        <p:txBody>
          <a:bodyPr wrap="square" rtlCol="0">
            <a:spAutoFit/>
          </a:bodyPr>
          <a:lstStyle/>
          <a:p>
            <a:pPr marL="285750" indent="-285750">
              <a:lnSpc>
                <a:spcPct val="200000"/>
              </a:lnSpc>
              <a:buFont typeface="Wingdings" panose="05000000000000000000" pitchFamily="2" charset="2"/>
              <a:buChar char="p"/>
            </a:pPr>
            <a:r>
              <a:rPr lang="zh-CN" altLang="en-US" sz="2000" b="1" dirty="0"/>
              <a:t>跟踪培养</a:t>
            </a:r>
            <a:r>
              <a:rPr lang="zh-CN" altLang="en-US" sz="2000" dirty="0"/>
              <a:t>：赛后的一年内辅导其完成项目或开展新项目，从而参与国内外科创比赛；</a:t>
            </a:r>
            <a:endParaRPr lang="en-US" altLang="zh-CN" sz="2000" b="1" dirty="0"/>
          </a:p>
          <a:p>
            <a:pPr marL="285750" indent="-285750">
              <a:lnSpc>
                <a:spcPct val="200000"/>
              </a:lnSpc>
              <a:buFont typeface="Wingdings" panose="05000000000000000000" pitchFamily="2" charset="2"/>
              <a:buChar char="p"/>
            </a:pPr>
            <a:r>
              <a:rPr lang="zh-CN" altLang="en-US" sz="2000" b="1" dirty="0"/>
              <a:t>商汤奖学金及暑期实习机会等</a:t>
            </a:r>
            <a:r>
              <a:rPr lang="zh-CN" altLang="en-US" sz="2000" dirty="0"/>
              <a:t>：获奖外籍选手将有机会获得商汤奖学金及暑假寒假实习；</a:t>
            </a:r>
            <a:endParaRPr lang="en-US" altLang="zh-CN" sz="2000" dirty="0"/>
          </a:p>
          <a:p>
            <a:pPr marL="285750" indent="-285750">
              <a:lnSpc>
                <a:spcPct val="200000"/>
              </a:lnSpc>
              <a:buFont typeface="Wingdings" panose="05000000000000000000" pitchFamily="2" charset="2"/>
              <a:buChar char="p"/>
            </a:pPr>
            <a:r>
              <a:rPr lang="zh-CN" altLang="en-US" sz="2000" b="1" dirty="0"/>
              <a:t>商汤合作院校参加实习或暑期项目：</a:t>
            </a:r>
            <a:r>
              <a:rPr lang="zh-CN" altLang="en-US" sz="2000" dirty="0"/>
              <a:t>获奖选手将与国内优秀学生零距离交流与接触；有机会赴商汤合作院校参加实习或暑期项目，</a:t>
            </a:r>
            <a:r>
              <a:rPr lang="zh-CN" altLang="en-US" sz="2000" b="1" dirty="0"/>
              <a:t>如：麻省理工学院、香港中文大学、清华大学、北京大学等）。</a:t>
            </a:r>
          </a:p>
          <a:p>
            <a:pPr marL="285750" lvl="0" indent="-285750">
              <a:lnSpc>
                <a:spcPct val="200000"/>
              </a:lnSpc>
              <a:buFont typeface="Wingdings" panose="05000000000000000000" pitchFamily="2" charset="2"/>
              <a:buChar char="p"/>
            </a:pPr>
            <a:endParaRPr lang="zh-CN" altLang="en-US" sz="2000" dirty="0"/>
          </a:p>
        </p:txBody>
      </p:sp>
    </p:spTree>
    <p:extLst>
      <p:ext uri="{BB962C8B-B14F-4D97-AF65-F5344CB8AC3E}">
        <p14:creationId xmlns:p14="http://schemas.microsoft.com/office/powerpoint/2010/main" val="5059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 name="Rectangle 113"/>
          <p:cNvGrpSpPr/>
          <p:nvPr/>
        </p:nvGrpSpPr>
        <p:grpSpPr>
          <a:xfrm>
            <a:off x="1506958" y="1198499"/>
            <a:ext cx="1549286" cy="308785"/>
            <a:chOff x="0" y="0"/>
            <a:chExt cx="1549284" cy="308784"/>
          </a:xfrm>
        </p:grpSpPr>
        <p:sp>
          <p:nvSpPr>
            <p:cNvPr id="371" name="矩形"/>
            <p:cNvSpPr/>
            <p:nvPr/>
          </p:nvSpPr>
          <p:spPr>
            <a:xfrm>
              <a:off x="0" y="-1"/>
              <a:ext cx="1549285" cy="308786"/>
            </a:xfrm>
            <a:prstGeom prst="rect">
              <a:avLst/>
            </a:prstGeom>
            <a:solidFill>
              <a:srgbClr val="FDE4E3"/>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72" name="公司简介"/>
            <p:cNvSpPr txBox="1"/>
            <p:nvPr/>
          </p:nvSpPr>
          <p:spPr>
            <a:xfrm>
              <a:off x="0" y="14692"/>
              <a:ext cx="1549285"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783735">
                <a:defRPr sz="1600">
                  <a:latin typeface="微软雅黑"/>
                  <a:ea typeface="微软雅黑"/>
                  <a:cs typeface="微软雅黑"/>
                  <a:sym typeface="微软雅黑"/>
                </a:defRPr>
              </a:lvl1pPr>
            </a:lstStyle>
            <a:p>
              <a:r>
                <a:t>公司简介</a:t>
              </a:r>
            </a:p>
          </p:txBody>
        </p:sp>
      </p:grpSp>
      <p:grpSp>
        <p:nvGrpSpPr>
          <p:cNvPr id="376" name="Rectangle 114"/>
          <p:cNvGrpSpPr/>
          <p:nvPr/>
        </p:nvGrpSpPr>
        <p:grpSpPr>
          <a:xfrm>
            <a:off x="1506958" y="2658022"/>
            <a:ext cx="1549286" cy="308785"/>
            <a:chOff x="0" y="0"/>
            <a:chExt cx="1549284" cy="308784"/>
          </a:xfrm>
        </p:grpSpPr>
        <p:sp>
          <p:nvSpPr>
            <p:cNvPr id="374" name="矩形"/>
            <p:cNvSpPr/>
            <p:nvPr/>
          </p:nvSpPr>
          <p:spPr>
            <a:xfrm>
              <a:off x="0" y="-1"/>
              <a:ext cx="1549285" cy="308786"/>
            </a:xfrm>
            <a:prstGeom prst="rect">
              <a:avLst/>
            </a:prstGeom>
            <a:solidFill>
              <a:schemeClr val="accent4"/>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75" name="历史业绩"/>
            <p:cNvSpPr txBox="1"/>
            <p:nvPr/>
          </p:nvSpPr>
          <p:spPr>
            <a:xfrm>
              <a:off x="0" y="14692"/>
              <a:ext cx="1549285"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783735">
                <a:defRPr sz="1600">
                  <a:solidFill>
                    <a:srgbClr val="FFFFFF"/>
                  </a:solidFill>
                  <a:latin typeface="微软雅黑"/>
                  <a:ea typeface="微软雅黑"/>
                  <a:cs typeface="微软雅黑"/>
                  <a:sym typeface="微软雅黑"/>
                </a:defRPr>
              </a:lvl1pPr>
            </a:lstStyle>
            <a:p>
              <a:r>
                <a:t>历史业绩</a:t>
              </a:r>
            </a:p>
          </p:txBody>
        </p:sp>
      </p:grpSp>
      <p:grpSp>
        <p:nvGrpSpPr>
          <p:cNvPr id="379" name="Rectangle 115"/>
          <p:cNvGrpSpPr/>
          <p:nvPr/>
        </p:nvGrpSpPr>
        <p:grpSpPr>
          <a:xfrm>
            <a:off x="1506958" y="4205308"/>
            <a:ext cx="1549286" cy="308785"/>
            <a:chOff x="0" y="0"/>
            <a:chExt cx="1549284" cy="308784"/>
          </a:xfrm>
        </p:grpSpPr>
        <p:sp>
          <p:nvSpPr>
            <p:cNvPr id="377" name="矩形"/>
            <p:cNvSpPr/>
            <p:nvPr/>
          </p:nvSpPr>
          <p:spPr>
            <a:xfrm>
              <a:off x="0" y="-1"/>
              <a:ext cx="1549285" cy="308786"/>
            </a:xfrm>
            <a:prstGeom prst="rect">
              <a:avLst/>
            </a:prstGeom>
            <a:solidFill>
              <a:schemeClr val="accent2"/>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78" name="领先技术"/>
            <p:cNvSpPr txBox="1"/>
            <p:nvPr/>
          </p:nvSpPr>
          <p:spPr>
            <a:xfrm>
              <a:off x="0" y="14692"/>
              <a:ext cx="1549285"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783735">
                <a:defRPr sz="1600">
                  <a:solidFill>
                    <a:srgbClr val="FFFFFF"/>
                  </a:solidFill>
                  <a:latin typeface="微软雅黑"/>
                  <a:ea typeface="微软雅黑"/>
                  <a:cs typeface="微软雅黑"/>
                  <a:sym typeface="微软雅黑"/>
                </a:defRPr>
              </a:lvl1pPr>
            </a:lstStyle>
            <a:p>
              <a:r>
                <a:t>领先技术</a:t>
              </a:r>
            </a:p>
          </p:txBody>
        </p:sp>
      </p:grpSp>
      <p:grpSp>
        <p:nvGrpSpPr>
          <p:cNvPr id="382" name="Rectangle 131"/>
          <p:cNvGrpSpPr/>
          <p:nvPr/>
        </p:nvGrpSpPr>
        <p:grpSpPr>
          <a:xfrm>
            <a:off x="1494320" y="1612029"/>
            <a:ext cx="1352648" cy="869097"/>
            <a:chOff x="0" y="0"/>
            <a:chExt cx="1352646" cy="869095"/>
          </a:xfrm>
        </p:grpSpPr>
        <p:sp>
          <p:nvSpPr>
            <p:cNvPr id="380" name="矩形"/>
            <p:cNvSpPr/>
            <p:nvPr/>
          </p:nvSpPr>
          <p:spPr>
            <a:xfrm>
              <a:off x="-1" y="0"/>
              <a:ext cx="1352648" cy="869096"/>
            </a:xfrm>
            <a:prstGeom prst="rect">
              <a:avLst/>
            </a:prstGeom>
            <a:solidFill>
              <a:srgbClr val="F2F2F2"/>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81" name="20年…"/>
            <p:cNvSpPr txBox="1"/>
            <p:nvPr/>
          </p:nvSpPr>
          <p:spPr>
            <a:xfrm>
              <a:off x="-1" y="155147"/>
              <a:ext cx="1352648"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latin typeface="微软雅黑"/>
                  <a:ea typeface="微软雅黑"/>
                  <a:cs typeface="微软雅黑"/>
                  <a:sym typeface="微软雅黑"/>
                </a:defRPr>
              </a:pPr>
              <a:r>
                <a:rPr dirty="0"/>
                <a:t>20年</a:t>
              </a:r>
            </a:p>
            <a:p>
              <a:pPr algn="ctr" defTabSz="783735">
                <a:defRPr sz="1600">
                  <a:latin typeface="微软雅黑"/>
                  <a:ea typeface="微软雅黑"/>
                  <a:cs typeface="微软雅黑"/>
                  <a:sym typeface="微软雅黑"/>
                </a:defRPr>
              </a:pPr>
              <a:r>
                <a:rPr dirty="0" err="1"/>
                <a:t>科研经验</a:t>
              </a:r>
              <a:endParaRPr dirty="0"/>
            </a:p>
          </p:txBody>
        </p:sp>
      </p:grpSp>
      <p:grpSp>
        <p:nvGrpSpPr>
          <p:cNvPr id="385" name="Rectangle 131"/>
          <p:cNvGrpSpPr/>
          <p:nvPr/>
        </p:nvGrpSpPr>
        <p:grpSpPr>
          <a:xfrm>
            <a:off x="2932821" y="1615871"/>
            <a:ext cx="1352649" cy="869098"/>
            <a:chOff x="-1" y="0"/>
            <a:chExt cx="1352648" cy="869096"/>
          </a:xfrm>
        </p:grpSpPr>
        <p:sp>
          <p:nvSpPr>
            <p:cNvPr id="383" name="矩形"/>
            <p:cNvSpPr/>
            <p:nvPr/>
          </p:nvSpPr>
          <p:spPr>
            <a:xfrm>
              <a:off x="-1" y="0"/>
              <a:ext cx="1352648" cy="869096"/>
            </a:xfrm>
            <a:prstGeom prst="rect">
              <a:avLst/>
            </a:prstGeom>
            <a:solidFill>
              <a:srgbClr val="F2F2F2"/>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84" name="800余位…"/>
            <p:cNvSpPr txBox="1"/>
            <p:nvPr/>
          </p:nvSpPr>
          <p:spPr>
            <a:xfrm>
              <a:off x="-1" y="188327"/>
              <a:ext cx="1352648" cy="49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latin typeface="微软雅黑"/>
                  <a:ea typeface="微软雅黑"/>
                  <a:cs typeface="微软雅黑"/>
                  <a:sym typeface="微软雅黑"/>
                </a:defRPr>
              </a:pPr>
              <a:r>
                <a:rPr lang="en-US" altLang="zh-CN" dirty="0"/>
                <a:t>1500</a:t>
              </a:r>
              <a:r>
                <a:rPr dirty="0"/>
                <a:t>余位</a:t>
              </a:r>
            </a:p>
            <a:p>
              <a:pPr algn="ctr" defTabSz="783735">
                <a:defRPr sz="1600">
                  <a:latin typeface="微软雅黑"/>
                  <a:ea typeface="微软雅黑"/>
                  <a:cs typeface="微软雅黑"/>
                  <a:sym typeface="微软雅黑"/>
                </a:defRPr>
              </a:pPr>
              <a:r>
                <a:rPr lang="zh-CN" altLang="en-US" dirty="0"/>
                <a:t>员工</a:t>
              </a:r>
              <a:endParaRPr dirty="0"/>
            </a:p>
          </p:txBody>
        </p:sp>
      </p:grpSp>
      <p:grpSp>
        <p:nvGrpSpPr>
          <p:cNvPr id="388" name="Rectangle 131"/>
          <p:cNvGrpSpPr/>
          <p:nvPr/>
        </p:nvGrpSpPr>
        <p:grpSpPr>
          <a:xfrm>
            <a:off x="4378013" y="1611181"/>
            <a:ext cx="1352649" cy="869098"/>
            <a:chOff x="-1" y="0"/>
            <a:chExt cx="1352648" cy="869096"/>
          </a:xfrm>
        </p:grpSpPr>
        <p:sp>
          <p:nvSpPr>
            <p:cNvPr id="386" name="矩形"/>
            <p:cNvSpPr/>
            <p:nvPr/>
          </p:nvSpPr>
          <p:spPr>
            <a:xfrm>
              <a:off x="-1" y="0"/>
              <a:ext cx="1352648" cy="869096"/>
            </a:xfrm>
            <a:prstGeom prst="rect">
              <a:avLst/>
            </a:prstGeom>
            <a:solidFill>
              <a:srgbClr val="F2F2F2"/>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87" name="140余位…"/>
            <p:cNvSpPr txBox="1"/>
            <p:nvPr/>
          </p:nvSpPr>
          <p:spPr>
            <a:xfrm>
              <a:off x="-1" y="188327"/>
              <a:ext cx="1352648" cy="49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latin typeface="微软雅黑"/>
                  <a:ea typeface="微软雅黑"/>
                  <a:cs typeface="微软雅黑"/>
                  <a:sym typeface="微软雅黑"/>
                </a:defRPr>
              </a:pPr>
              <a:r>
                <a:rPr dirty="0"/>
                <a:t>1</a:t>
              </a:r>
              <a:r>
                <a:rPr lang="en-US" altLang="zh-CN" dirty="0"/>
                <a:t>50</a:t>
              </a:r>
              <a:r>
                <a:rPr dirty="0"/>
                <a:t>余位</a:t>
              </a:r>
            </a:p>
            <a:p>
              <a:pPr algn="ctr" defTabSz="783735">
                <a:defRPr sz="1600">
                  <a:latin typeface="微软雅黑"/>
                  <a:ea typeface="微软雅黑"/>
                  <a:cs typeface="微软雅黑"/>
                  <a:sym typeface="微软雅黑"/>
                </a:defRPr>
              </a:pPr>
              <a:r>
                <a:rPr dirty="0" err="1"/>
                <a:t>人工智能博士</a:t>
              </a:r>
              <a:endParaRPr dirty="0"/>
            </a:p>
          </p:txBody>
        </p:sp>
      </p:grpSp>
      <p:grpSp>
        <p:nvGrpSpPr>
          <p:cNvPr id="391" name="Rectangle 131"/>
          <p:cNvGrpSpPr/>
          <p:nvPr/>
        </p:nvGrpSpPr>
        <p:grpSpPr>
          <a:xfrm>
            <a:off x="5816510" y="1615024"/>
            <a:ext cx="1352647" cy="869096"/>
            <a:chOff x="0" y="0"/>
            <a:chExt cx="1352646" cy="869095"/>
          </a:xfrm>
        </p:grpSpPr>
        <p:sp>
          <p:nvSpPr>
            <p:cNvPr id="389" name="矩形"/>
            <p:cNvSpPr/>
            <p:nvPr/>
          </p:nvSpPr>
          <p:spPr>
            <a:xfrm>
              <a:off x="-1" y="0"/>
              <a:ext cx="1352648" cy="869096"/>
            </a:xfrm>
            <a:prstGeom prst="rect">
              <a:avLst/>
            </a:prstGeom>
            <a:solidFill>
              <a:srgbClr val="F2F2F2"/>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90" name="唯一…"/>
            <p:cNvSpPr txBox="1"/>
            <p:nvPr/>
          </p:nvSpPr>
          <p:spPr>
            <a:xfrm>
              <a:off x="-1" y="15448"/>
              <a:ext cx="1352648"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latin typeface="微软雅黑"/>
                  <a:ea typeface="微软雅黑"/>
                  <a:cs typeface="微软雅黑"/>
                  <a:sym typeface="微软雅黑"/>
                </a:defRPr>
              </a:pPr>
              <a:r>
                <a:t>唯一</a:t>
              </a:r>
            </a:p>
            <a:p>
              <a:pPr algn="ctr" defTabSz="783735">
                <a:defRPr sz="1600">
                  <a:latin typeface="微软雅黑"/>
                  <a:ea typeface="微软雅黑"/>
                  <a:cs typeface="微软雅黑"/>
                  <a:sym typeface="微软雅黑"/>
                </a:defRPr>
              </a:pPr>
              <a:r>
                <a:t>深度学习</a:t>
              </a:r>
            </a:p>
            <a:p>
              <a:pPr algn="ctr" defTabSz="783735">
                <a:defRPr sz="1600">
                  <a:latin typeface="微软雅黑"/>
                  <a:ea typeface="微软雅黑"/>
                  <a:cs typeface="微软雅黑"/>
                  <a:sym typeface="微软雅黑"/>
                </a:defRPr>
              </a:pPr>
              <a:r>
                <a:t>平台公司</a:t>
              </a:r>
            </a:p>
          </p:txBody>
        </p:sp>
      </p:grpSp>
      <p:grpSp>
        <p:nvGrpSpPr>
          <p:cNvPr id="394" name="Rectangle 131"/>
          <p:cNvGrpSpPr/>
          <p:nvPr/>
        </p:nvGrpSpPr>
        <p:grpSpPr>
          <a:xfrm>
            <a:off x="1494321" y="3069187"/>
            <a:ext cx="1349071" cy="869594"/>
            <a:chOff x="0" y="-1"/>
            <a:chExt cx="1349070" cy="869592"/>
          </a:xfrm>
        </p:grpSpPr>
        <p:sp>
          <p:nvSpPr>
            <p:cNvPr id="392" name="矩形"/>
            <p:cNvSpPr/>
            <p:nvPr/>
          </p:nvSpPr>
          <p:spPr>
            <a:xfrm>
              <a:off x="0" y="-1"/>
              <a:ext cx="1349070" cy="869592"/>
            </a:xfrm>
            <a:prstGeom prst="rect">
              <a:avLst/>
            </a:prstGeom>
            <a:solidFill>
              <a:srgbClr val="80808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93" name="&gt;4.5亿美元…"/>
            <p:cNvSpPr txBox="1"/>
            <p:nvPr/>
          </p:nvSpPr>
          <p:spPr>
            <a:xfrm>
              <a:off x="0" y="188575"/>
              <a:ext cx="1349070" cy="49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r>
                <a:rPr dirty="0" err="1"/>
                <a:t>累计融资</a:t>
              </a:r>
              <a:endParaRPr dirty="0"/>
            </a:p>
            <a:p>
              <a:pPr algn="ctr" defTabSz="783735">
                <a:defRPr sz="1600">
                  <a:solidFill>
                    <a:srgbClr val="FFFFFF"/>
                  </a:solidFill>
                  <a:latin typeface="微软雅黑"/>
                  <a:ea typeface="微软雅黑"/>
                  <a:cs typeface="微软雅黑"/>
                  <a:sym typeface="微软雅黑"/>
                </a:defRPr>
              </a:pPr>
              <a:r>
                <a:rPr dirty="0" err="1"/>
                <a:t>全球最大</a:t>
              </a:r>
              <a:endParaRPr dirty="0"/>
            </a:p>
          </p:txBody>
        </p:sp>
      </p:grpSp>
      <p:grpSp>
        <p:nvGrpSpPr>
          <p:cNvPr id="397" name="Rectangle 131"/>
          <p:cNvGrpSpPr/>
          <p:nvPr/>
        </p:nvGrpSpPr>
        <p:grpSpPr>
          <a:xfrm>
            <a:off x="2947386" y="3073031"/>
            <a:ext cx="1349071" cy="869591"/>
            <a:chOff x="0" y="0"/>
            <a:chExt cx="1349069" cy="869590"/>
          </a:xfrm>
        </p:grpSpPr>
        <p:sp>
          <p:nvSpPr>
            <p:cNvPr id="395" name="矩形"/>
            <p:cNvSpPr/>
            <p:nvPr/>
          </p:nvSpPr>
          <p:spPr>
            <a:xfrm>
              <a:off x="0" y="-1"/>
              <a:ext cx="1349070" cy="869592"/>
            </a:xfrm>
            <a:prstGeom prst="rect">
              <a:avLst/>
            </a:prstGeom>
            <a:solidFill>
              <a:srgbClr val="80808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96" name="核心技术…"/>
            <p:cNvSpPr txBox="1"/>
            <p:nvPr/>
          </p:nvSpPr>
          <p:spPr>
            <a:xfrm>
              <a:off x="0" y="155394"/>
              <a:ext cx="134907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r>
                <a:t>核心技术</a:t>
              </a:r>
            </a:p>
            <a:p>
              <a:pPr algn="ctr" defTabSz="783735">
                <a:defRPr sz="1600">
                  <a:solidFill>
                    <a:srgbClr val="FFFFFF"/>
                  </a:solidFill>
                  <a:latin typeface="微软雅黑"/>
                  <a:ea typeface="微软雅黑"/>
                  <a:cs typeface="微软雅黑"/>
                  <a:sym typeface="微软雅黑"/>
                </a:defRPr>
              </a:pPr>
              <a:r>
                <a:t>全球领先</a:t>
              </a:r>
            </a:p>
          </p:txBody>
        </p:sp>
      </p:grpSp>
      <p:grpSp>
        <p:nvGrpSpPr>
          <p:cNvPr id="400" name="Rectangle 131"/>
          <p:cNvGrpSpPr/>
          <p:nvPr/>
        </p:nvGrpSpPr>
        <p:grpSpPr>
          <a:xfrm>
            <a:off x="4378014" y="3064148"/>
            <a:ext cx="1349071" cy="869591"/>
            <a:chOff x="0" y="0"/>
            <a:chExt cx="1349069" cy="869590"/>
          </a:xfrm>
        </p:grpSpPr>
        <p:sp>
          <p:nvSpPr>
            <p:cNvPr id="398" name="矩形"/>
            <p:cNvSpPr/>
            <p:nvPr/>
          </p:nvSpPr>
          <p:spPr>
            <a:xfrm>
              <a:off x="0" y="-1"/>
              <a:ext cx="1349070" cy="869592"/>
            </a:xfrm>
            <a:prstGeom prst="rect">
              <a:avLst/>
            </a:prstGeom>
            <a:solidFill>
              <a:srgbClr val="80808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399" name="商业营收…"/>
            <p:cNvSpPr txBox="1"/>
            <p:nvPr/>
          </p:nvSpPr>
          <p:spPr>
            <a:xfrm>
              <a:off x="0" y="15695"/>
              <a:ext cx="1349070"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r>
                <a:t>商业营收</a:t>
              </a:r>
            </a:p>
            <a:p>
              <a:pPr algn="ctr" defTabSz="783735">
                <a:defRPr sz="1600">
                  <a:solidFill>
                    <a:srgbClr val="FFFFFF"/>
                  </a:solidFill>
                  <a:latin typeface="微软雅黑"/>
                  <a:ea typeface="微软雅黑"/>
                  <a:cs typeface="微软雅黑"/>
                  <a:sym typeface="微软雅黑"/>
                </a:defRPr>
              </a:pPr>
              <a:r>
                <a:t>市占率</a:t>
              </a:r>
            </a:p>
            <a:p>
              <a:pPr algn="ctr" defTabSz="783735">
                <a:defRPr sz="1600">
                  <a:solidFill>
                    <a:srgbClr val="FFFFFF"/>
                  </a:solidFill>
                  <a:latin typeface="微软雅黑"/>
                  <a:ea typeface="微软雅黑"/>
                  <a:cs typeface="微软雅黑"/>
                  <a:sym typeface="微软雅黑"/>
                </a:defRPr>
              </a:pPr>
              <a:r>
                <a:t>行业第一     </a:t>
              </a:r>
            </a:p>
          </p:txBody>
        </p:sp>
      </p:grpSp>
      <p:grpSp>
        <p:nvGrpSpPr>
          <p:cNvPr id="403" name="Rectangle 131"/>
          <p:cNvGrpSpPr/>
          <p:nvPr/>
        </p:nvGrpSpPr>
        <p:grpSpPr>
          <a:xfrm>
            <a:off x="5801943" y="3064147"/>
            <a:ext cx="1349072" cy="869593"/>
            <a:chOff x="0" y="-1"/>
            <a:chExt cx="1349070" cy="869592"/>
          </a:xfrm>
        </p:grpSpPr>
        <p:sp>
          <p:nvSpPr>
            <p:cNvPr id="401" name="矩形"/>
            <p:cNvSpPr/>
            <p:nvPr/>
          </p:nvSpPr>
          <p:spPr>
            <a:xfrm>
              <a:off x="0" y="-1"/>
              <a:ext cx="1349070" cy="869592"/>
            </a:xfrm>
            <a:prstGeom prst="rect">
              <a:avLst/>
            </a:prstGeom>
            <a:solidFill>
              <a:srgbClr val="80808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02" name="400余家…"/>
            <p:cNvSpPr txBox="1"/>
            <p:nvPr/>
          </p:nvSpPr>
          <p:spPr>
            <a:xfrm>
              <a:off x="0" y="65464"/>
              <a:ext cx="1349070" cy="738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r>
                <a:rPr lang="en-US" altLang="zh-CN" dirty="0"/>
                <a:t>7</a:t>
              </a:r>
              <a:r>
                <a:rPr dirty="0"/>
                <a:t>00余家</a:t>
              </a:r>
            </a:p>
            <a:p>
              <a:pPr algn="ctr" defTabSz="783735">
                <a:defRPr sz="1600">
                  <a:solidFill>
                    <a:srgbClr val="FFFFFF"/>
                  </a:solidFill>
                  <a:latin typeface="微软雅黑"/>
                  <a:ea typeface="微软雅黑"/>
                  <a:cs typeface="微软雅黑"/>
                  <a:sym typeface="微软雅黑"/>
                </a:defRPr>
              </a:pPr>
              <a:r>
                <a:rPr dirty="0" err="1"/>
                <a:t>大型客户伙伴</a:t>
              </a:r>
              <a:r>
                <a:rPr dirty="0"/>
                <a:t>      </a:t>
              </a:r>
            </a:p>
            <a:p>
              <a:pPr algn="ctr" defTabSz="783735">
                <a:defRPr sz="1600">
                  <a:solidFill>
                    <a:srgbClr val="FFFFFF"/>
                  </a:solidFill>
                  <a:latin typeface="微软雅黑"/>
                  <a:ea typeface="微软雅黑"/>
                  <a:cs typeface="微软雅黑"/>
                  <a:sym typeface="微软雅黑"/>
                </a:defRPr>
              </a:pPr>
              <a:r>
                <a:rPr dirty="0" err="1"/>
                <a:t>共同发展</a:t>
              </a:r>
              <a:endParaRPr dirty="0"/>
            </a:p>
          </p:txBody>
        </p:sp>
      </p:grpSp>
      <p:grpSp>
        <p:nvGrpSpPr>
          <p:cNvPr id="406" name="Rectangle 131"/>
          <p:cNvGrpSpPr/>
          <p:nvPr/>
        </p:nvGrpSpPr>
        <p:grpSpPr>
          <a:xfrm>
            <a:off x="1494321" y="4602502"/>
            <a:ext cx="1349070" cy="1230607"/>
            <a:chOff x="0" y="0"/>
            <a:chExt cx="1349069" cy="1230606"/>
          </a:xfrm>
        </p:grpSpPr>
        <p:sp>
          <p:nvSpPr>
            <p:cNvPr id="404"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05" name="AI+金融"/>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r>
                <a:t>AI+金融</a:t>
              </a:r>
            </a:p>
          </p:txBody>
        </p:sp>
      </p:grpSp>
      <p:grpSp>
        <p:nvGrpSpPr>
          <p:cNvPr id="409" name="Rectangle 131"/>
          <p:cNvGrpSpPr/>
          <p:nvPr/>
        </p:nvGrpSpPr>
        <p:grpSpPr>
          <a:xfrm>
            <a:off x="2920488" y="4599142"/>
            <a:ext cx="1349071" cy="1230608"/>
            <a:chOff x="0" y="0"/>
            <a:chExt cx="1349069" cy="1230606"/>
          </a:xfrm>
        </p:grpSpPr>
        <p:sp>
          <p:nvSpPr>
            <p:cNvPr id="407"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08" name="AI+智慧城市"/>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r>
                <a:t>AI+智慧城市</a:t>
              </a:r>
            </a:p>
          </p:txBody>
        </p:sp>
      </p:grpSp>
      <p:grpSp>
        <p:nvGrpSpPr>
          <p:cNvPr id="412" name="Rectangle 131"/>
          <p:cNvGrpSpPr/>
          <p:nvPr/>
        </p:nvGrpSpPr>
        <p:grpSpPr>
          <a:xfrm>
            <a:off x="5784755" y="4601655"/>
            <a:ext cx="1349071" cy="1230608"/>
            <a:chOff x="0" y="0"/>
            <a:chExt cx="1349069" cy="1230606"/>
          </a:xfrm>
        </p:grpSpPr>
        <p:sp>
          <p:nvSpPr>
            <p:cNvPr id="410"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11" name="AI+芯片"/>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r>
                <a:t>AI+芯片</a:t>
              </a:r>
            </a:p>
          </p:txBody>
        </p:sp>
      </p:grpSp>
      <p:grpSp>
        <p:nvGrpSpPr>
          <p:cNvPr id="415" name="Rectangle 131"/>
          <p:cNvGrpSpPr/>
          <p:nvPr/>
        </p:nvGrpSpPr>
        <p:grpSpPr>
          <a:xfrm>
            <a:off x="7238130" y="4605497"/>
            <a:ext cx="1349071" cy="1230608"/>
            <a:chOff x="0" y="0"/>
            <a:chExt cx="1349069" cy="1230606"/>
          </a:xfrm>
        </p:grpSpPr>
        <p:sp>
          <p:nvSpPr>
            <p:cNvPr id="413"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14" name="AI+无人驾驶"/>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r>
                <a:t>AI+无人驾驶</a:t>
              </a:r>
            </a:p>
          </p:txBody>
        </p:sp>
      </p:grpSp>
      <p:grpSp>
        <p:nvGrpSpPr>
          <p:cNvPr id="418" name="Rectangle 131"/>
          <p:cNvGrpSpPr/>
          <p:nvPr/>
        </p:nvGrpSpPr>
        <p:grpSpPr>
          <a:xfrm>
            <a:off x="4352621" y="4610184"/>
            <a:ext cx="1349071" cy="1230608"/>
            <a:chOff x="0" y="0"/>
            <a:chExt cx="1349069" cy="1230606"/>
          </a:xfrm>
        </p:grpSpPr>
        <p:sp>
          <p:nvSpPr>
            <p:cNvPr id="416"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17" name="AI+智能手机"/>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endParaRPr/>
            </a:p>
            <a:p>
              <a:pPr algn="ctr" defTabSz="783735">
                <a:defRPr sz="1600">
                  <a:solidFill>
                    <a:srgbClr val="FFFFFF"/>
                  </a:solidFill>
                  <a:latin typeface="微软雅黑"/>
                  <a:ea typeface="微软雅黑"/>
                  <a:cs typeface="微软雅黑"/>
                  <a:sym typeface="微软雅黑"/>
                </a:defRPr>
              </a:pPr>
              <a:r>
                <a:t>AI+智能手机</a:t>
              </a:r>
            </a:p>
          </p:txBody>
        </p:sp>
      </p:grpSp>
      <p:grpSp>
        <p:nvGrpSpPr>
          <p:cNvPr id="421" name="Rectangle 131"/>
          <p:cNvGrpSpPr/>
          <p:nvPr/>
        </p:nvGrpSpPr>
        <p:grpSpPr>
          <a:xfrm>
            <a:off x="8821437" y="4620846"/>
            <a:ext cx="1349071" cy="1230607"/>
            <a:chOff x="0" y="0"/>
            <a:chExt cx="1349069" cy="1230606"/>
          </a:xfrm>
        </p:grpSpPr>
        <p:sp>
          <p:nvSpPr>
            <p:cNvPr id="419"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420" name="AI+医疗图像"/>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dirty="0"/>
            </a:p>
            <a:p>
              <a:pPr algn="ctr" defTabSz="783735">
                <a:defRPr sz="1600">
                  <a:solidFill>
                    <a:srgbClr val="FFFFFF"/>
                  </a:solidFill>
                  <a:latin typeface="微软雅黑"/>
                  <a:ea typeface="微软雅黑"/>
                  <a:cs typeface="微软雅黑"/>
                  <a:sym typeface="微软雅黑"/>
                </a:defRPr>
              </a:pPr>
              <a:endParaRPr dirty="0"/>
            </a:p>
            <a:p>
              <a:pPr algn="ctr" defTabSz="783735">
                <a:defRPr sz="1600">
                  <a:solidFill>
                    <a:srgbClr val="FFFFFF"/>
                  </a:solidFill>
                  <a:latin typeface="微软雅黑"/>
                  <a:ea typeface="微软雅黑"/>
                  <a:cs typeface="微软雅黑"/>
                  <a:sym typeface="微软雅黑"/>
                </a:defRPr>
              </a:pPr>
              <a:r>
                <a:rPr dirty="0" err="1"/>
                <a:t>AI+医疗图像</a:t>
              </a:r>
              <a:endParaRPr dirty="0"/>
            </a:p>
          </p:txBody>
        </p:sp>
      </p:grpSp>
      <p:grpSp>
        <p:nvGrpSpPr>
          <p:cNvPr id="426" name="组合 325"/>
          <p:cNvGrpSpPr/>
          <p:nvPr/>
        </p:nvGrpSpPr>
        <p:grpSpPr>
          <a:xfrm>
            <a:off x="4888062" y="4904170"/>
            <a:ext cx="287901" cy="207399"/>
            <a:chOff x="0" y="0"/>
            <a:chExt cx="287899" cy="207397"/>
          </a:xfrm>
        </p:grpSpPr>
        <p:sp>
          <p:nvSpPr>
            <p:cNvPr id="422" name="Freeform 21"/>
            <p:cNvSpPr/>
            <p:nvPr/>
          </p:nvSpPr>
          <p:spPr>
            <a:xfrm>
              <a:off x="0" y="173"/>
              <a:ext cx="222483" cy="207225"/>
            </a:xfrm>
            <a:custGeom>
              <a:avLst/>
              <a:gdLst/>
              <a:ahLst/>
              <a:cxnLst>
                <a:cxn ang="0">
                  <a:pos x="wd2" y="hd2"/>
                </a:cxn>
                <a:cxn ang="5400000">
                  <a:pos x="wd2" y="hd2"/>
                </a:cxn>
                <a:cxn ang="10800000">
                  <a:pos x="wd2" y="hd2"/>
                </a:cxn>
                <a:cxn ang="16200000">
                  <a:pos x="wd2" y="hd2"/>
                </a:cxn>
              </a:cxnLst>
              <a:rect l="0" t="0" r="r" b="b"/>
              <a:pathLst>
                <a:path w="21563" h="21600" extrusionOk="0">
                  <a:moveTo>
                    <a:pt x="21207" y="21600"/>
                  </a:moveTo>
                  <a:cubicBezTo>
                    <a:pt x="16303" y="21600"/>
                    <a:pt x="16303" y="21600"/>
                    <a:pt x="16303" y="21600"/>
                  </a:cubicBezTo>
                  <a:cubicBezTo>
                    <a:pt x="16179" y="21600"/>
                    <a:pt x="16055" y="21478"/>
                    <a:pt x="15993" y="21357"/>
                  </a:cubicBezTo>
                  <a:cubicBezTo>
                    <a:pt x="14441" y="16976"/>
                    <a:pt x="14441" y="16976"/>
                    <a:pt x="14441" y="16976"/>
                  </a:cubicBezTo>
                  <a:cubicBezTo>
                    <a:pt x="6993" y="16976"/>
                    <a:pt x="6993" y="16976"/>
                    <a:pt x="6993" y="16976"/>
                  </a:cubicBezTo>
                  <a:cubicBezTo>
                    <a:pt x="5441" y="21357"/>
                    <a:pt x="5441" y="21357"/>
                    <a:pt x="5441" y="21357"/>
                  </a:cubicBezTo>
                  <a:cubicBezTo>
                    <a:pt x="5379" y="21478"/>
                    <a:pt x="5255" y="21600"/>
                    <a:pt x="5069" y="21600"/>
                  </a:cubicBezTo>
                  <a:cubicBezTo>
                    <a:pt x="351" y="21600"/>
                    <a:pt x="351" y="21600"/>
                    <a:pt x="351" y="21600"/>
                  </a:cubicBezTo>
                  <a:cubicBezTo>
                    <a:pt x="227" y="21600"/>
                    <a:pt x="165" y="21539"/>
                    <a:pt x="103" y="21417"/>
                  </a:cubicBezTo>
                  <a:cubicBezTo>
                    <a:pt x="-21" y="21357"/>
                    <a:pt x="-21" y="21235"/>
                    <a:pt x="41" y="21113"/>
                  </a:cubicBezTo>
                  <a:cubicBezTo>
                    <a:pt x="8048" y="243"/>
                    <a:pt x="8048" y="243"/>
                    <a:pt x="8048" y="243"/>
                  </a:cubicBezTo>
                  <a:cubicBezTo>
                    <a:pt x="8110" y="122"/>
                    <a:pt x="8296" y="0"/>
                    <a:pt x="8420" y="0"/>
                  </a:cubicBezTo>
                  <a:cubicBezTo>
                    <a:pt x="13200" y="0"/>
                    <a:pt x="13200" y="0"/>
                    <a:pt x="13200" y="0"/>
                  </a:cubicBezTo>
                  <a:cubicBezTo>
                    <a:pt x="13386" y="0"/>
                    <a:pt x="13510" y="122"/>
                    <a:pt x="13572" y="243"/>
                  </a:cubicBezTo>
                  <a:cubicBezTo>
                    <a:pt x="21517" y="21113"/>
                    <a:pt x="21517" y="21113"/>
                    <a:pt x="21517" y="21113"/>
                  </a:cubicBezTo>
                  <a:cubicBezTo>
                    <a:pt x="21579" y="21235"/>
                    <a:pt x="21579" y="21357"/>
                    <a:pt x="21517" y="21417"/>
                  </a:cubicBezTo>
                  <a:cubicBezTo>
                    <a:pt x="21393" y="21539"/>
                    <a:pt x="21331" y="21600"/>
                    <a:pt x="21207" y="21600"/>
                  </a:cubicBezTo>
                  <a:close/>
                  <a:moveTo>
                    <a:pt x="16613" y="20870"/>
                  </a:moveTo>
                  <a:cubicBezTo>
                    <a:pt x="20648" y="20870"/>
                    <a:pt x="20648" y="20870"/>
                    <a:pt x="20648" y="20870"/>
                  </a:cubicBezTo>
                  <a:cubicBezTo>
                    <a:pt x="12951" y="730"/>
                    <a:pt x="12951" y="730"/>
                    <a:pt x="12951" y="730"/>
                  </a:cubicBezTo>
                  <a:cubicBezTo>
                    <a:pt x="8669" y="730"/>
                    <a:pt x="8669" y="730"/>
                    <a:pt x="8669" y="730"/>
                  </a:cubicBezTo>
                  <a:cubicBezTo>
                    <a:pt x="910" y="20870"/>
                    <a:pt x="910" y="20870"/>
                    <a:pt x="910" y="20870"/>
                  </a:cubicBezTo>
                  <a:cubicBezTo>
                    <a:pt x="4820" y="20870"/>
                    <a:pt x="4820" y="20870"/>
                    <a:pt x="4820" y="20870"/>
                  </a:cubicBezTo>
                  <a:cubicBezTo>
                    <a:pt x="6434" y="16489"/>
                    <a:pt x="6434" y="16489"/>
                    <a:pt x="6434" y="16489"/>
                  </a:cubicBezTo>
                  <a:cubicBezTo>
                    <a:pt x="6434" y="16306"/>
                    <a:pt x="6620" y="16246"/>
                    <a:pt x="6745" y="16246"/>
                  </a:cubicBezTo>
                  <a:cubicBezTo>
                    <a:pt x="14689" y="16246"/>
                    <a:pt x="14689" y="16246"/>
                    <a:pt x="14689" y="16246"/>
                  </a:cubicBezTo>
                  <a:cubicBezTo>
                    <a:pt x="14876" y="16246"/>
                    <a:pt x="15000" y="16306"/>
                    <a:pt x="15062" y="16489"/>
                  </a:cubicBezTo>
                  <a:lnTo>
                    <a:pt x="16613" y="20870"/>
                  </a:lnTo>
                  <a:close/>
                  <a:moveTo>
                    <a:pt x="13510" y="13508"/>
                  </a:moveTo>
                  <a:cubicBezTo>
                    <a:pt x="7986" y="13508"/>
                    <a:pt x="7986" y="13508"/>
                    <a:pt x="7986" y="13508"/>
                  </a:cubicBezTo>
                  <a:cubicBezTo>
                    <a:pt x="7862" y="13508"/>
                    <a:pt x="7738" y="13447"/>
                    <a:pt x="7676" y="13386"/>
                  </a:cubicBezTo>
                  <a:cubicBezTo>
                    <a:pt x="7613" y="13264"/>
                    <a:pt x="7613" y="13143"/>
                    <a:pt x="7613" y="13021"/>
                  </a:cubicBezTo>
                  <a:cubicBezTo>
                    <a:pt x="10407" y="5415"/>
                    <a:pt x="10407" y="5415"/>
                    <a:pt x="10407" y="5415"/>
                  </a:cubicBezTo>
                  <a:cubicBezTo>
                    <a:pt x="10469" y="5233"/>
                    <a:pt x="10593" y="5172"/>
                    <a:pt x="10779" y="5172"/>
                  </a:cubicBezTo>
                  <a:cubicBezTo>
                    <a:pt x="10841" y="5172"/>
                    <a:pt x="10841" y="5172"/>
                    <a:pt x="10841" y="5172"/>
                  </a:cubicBezTo>
                  <a:cubicBezTo>
                    <a:pt x="10965" y="5172"/>
                    <a:pt x="11089" y="5233"/>
                    <a:pt x="11151" y="5415"/>
                  </a:cubicBezTo>
                  <a:cubicBezTo>
                    <a:pt x="13820" y="13021"/>
                    <a:pt x="13820" y="13021"/>
                    <a:pt x="13820" y="13021"/>
                  </a:cubicBezTo>
                  <a:cubicBezTo>
                    <a:pt x="13882" y="13143"/>
                    <a:pt x="13882" y="13264"/>
                    <a:pt x="13820" y="13386"/>
                  </a:cubicBezTo>
                  <a:cubicBezTo>
                    <a:pt x="13696" y="13447"/>
                    <a:pt x="13634" y="13508"/>
                    <a:pt x="13510" y="13508"/>
                  </a:cubicBezTo>
                  <a:close/>
                  <a:moveTo>
                    <a:pt x="8482" y="12777"/>
                  </a:moveTo>
                  <a:cubicBezTo>
                    <a:pt x="12951" y="12777"/>
                    <a:pt x="12951" y="12777"/>
                    <a:pt x="12951" y="12777"/>
                  </a:cubicBezTo>
                  <a:cubicBezTo>
                    <a:pt x="10779" y="6510"/>
                    <a:pt x="10779" y="6510"/>
                    <a:pt x="10779" y="6510"/>
                  </a:cubicBezTo>
                  <a:lnTo>
                    <a:pt x="8482" y="12777"/>
                  </a:lnTo>
                  <a:close/>
                </a:path>
              </a:pathLst>
            </a:custGeom>
            <a:solidFill>
              <a:srgbClr val="06ADCB"/>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23" name="Rectangle 22"/>
            <p:cNvSpPr/>
            <p:nvPr/>
          </p:nvSpPr>
          <p:spPr>
            <a:xfrm>
              <a:off x="254461" y="6350"/>
              <a:ext cx="12701" cy="193747"/>
            </a:xfrm>
            <a:prstGeom prst="rect">
              <a:avLst/>
            </a:prstGeom>
            <a:solidFill>
              <a:srgbClr val="06ADCB"/>
            </a:solidFill>
            <a:ln w="9525" cap="flat">
              <a:solidFill>
                <a:srgbClr val="FFFFFF"/>
              </a:solidFill>
              <a:prstDash val="solid"/>
              <a:miter lim="8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24" name="Rectangle 23"/>
            <p:cNvSpPr/>
            <p:nvPr/>
          </p:nvSpPr>
          <p:spPr>
            <a:xfrm>
              <a:off x="234339" y="193746"/>
              <a:ext cx="53561" cy="12701"/>
            </a:xfrm>
            <a:prstGeom prst="rect">
              <a:avLst/>
            </a:prstGeom>
            <a:solidFill>
              <a:srgbClr val="06ADCB"/>
            </a:solidFill>
            <a:ln w="9525" cap="flat">
              <a:solidFill>
                <a:srgbClr val="FFFFFF"/>
              </a:solidFill>
              <a:prstDash val="solid"/>
              <a:miter lim="8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25" name="Rectangle 24"/>
            <p:cNvSpPr/>
            <p:nvPr/>
          </p:nvSpPr>
          <p:spPr>
            <a:xfrm>
              <a:off x="234339" y="0"/>
              <a:ext cx="53561" cy="12700"/>
            </a:xfrm>
            <a:prstGeom prst="rect">
              <a:avLst/>
            </a:prstGeom>
            <a:solidFill>
              <a:srgbClr val="06ADCB"/>
            </a:solidFill>
            <a:ln w="9525" cap="flat">
              <a:solidFill>
                <a:srgbClr val="FFFFFF"/>
              </a:solidFill>
              <a:prstDash val="solid"/>
              <a:miter lim="8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grpSp>
      <p:grpSp>
        <p:nvGrpSpPr>
          <p:cNvPr id="437" name="组合 330"/>
          <p:cNvGrpSpPr/>
          <p:nvPr/>
        </p:nvGrpSpPr>
        <p:grpSpPr>
          <a:xfrm>
            <a:off x="6236192" y="4884134"/>
            <a:ext cx="423217" cy="291624"/>
            <a:chOff x="0" y="0"/>
            <a:chExt cx="423215" cy="291622"/>
          </a:xfrm>
        </p:grpSpPr>
        <p:sp>
          <p:nvSpPr>
            <p:cNvPr id="427" name="Freeform 178"/>
            <p:cNvSpPr/>
            <p:nvPr/>
          </p:nvSpPr>
          <p:spPr>
            <a:xfrm>
              <a:off x="54241" y="22218"/>
              <a:ext cx="110175" cy="39579"/>
            </a:xfrm>
            <a:custGeom>
              <a:avLst/>
              <a:gdLst/>
              <a:ahLst/>
              <a:cxnLst>
                <a:cxn ang="0">
                  <a:pos x="wd2" y="hd2"/>
                </a:cxn>
                <a:cxn ang="5400000">
                  <a:pos x="wd2" y="hd2"/>
                </a:cxn>
                <a:cxn ang="10800000">
                  <a:pos x="wd2" y="hd2"/>
                </a:cxn>
                <a:cxn ang="16200000">
                  <a:pos x="wd2" y="hd2"/>
                </a:cxn>
              </a:cxnLst>
              <a:rect l="0" t="0" r="r" b="b"/>
              <a:pathLst>
                <a:path w="21561" h="21600" extrusionOk="0">
                  <a:moveTo>
                    <a:pt x="21561" y="21600"/>
                  </a:moveTo>
                  <a:cubicBezTo>
                    <a:pt x="5515" y="21600"/>
                    <a:pt x="5515" y="21600"/>
                    <a:pt x="5515" y="21600"/>
                  </a:cubicBezTo>
                  <a:cubicBezTo>
                    <a:pt x="5207" y="21600"/>
                    <a:pt x="4898" y="21200"/>
                    <a:pt x="4744" y="20400"/>
                  </a:cubicBezTo>
                  <a:cubicBezTo>
                    <a:pt x="115" y="3600"/>
                    <a:pt x="115" y="3600"/>
                    <a:pt x="115" y="3600"/>
                  </a:cubicBezTo>
                  <a:cubicBezTo>
                    <a:pt x="-39" y="2800"/>
                    <a:pt x="-39" y="2000"/>
                    <a:pt x="115" y="1200"/>
                  </a:cubicBezTo>
                  <a:cubicBezTo>
                    <a:pt x="270" y="400"/>
                    <a:pt x="578" y="0"/>
                    <a:pt x="887" y="0"/>
                  </a:cubicBezTo>
                  <a:cubicBezTo>
                    <a:pt x="21561" y="0"/>
                    <a:pt x="21561" y="0"/>
                    <a:pt x="21561" y="0"/>
                  </a:cubicBezTo>
                  <a:cubicBezTo>
                    <a:pt x="21561" y="4800"/>
                    <a:pt x="21561" y="4800"/>
                    <a:pt x="21561" y="4800"/>
                  </a:cubicBezTo>
                  <a:cubicBezTo>
                    <a:pt x="2738" y="4800"/>
                    <a:pt x="2738" y="4800"/>
                    <a:pt x="2738" y="4800"/>
                  </a:cubicBezTo>
                  <a:cubicBezTo>
                    <a:pt x="5978" y="16800"/>
                    <a:pt x="5978" y="16800"/>
                    <a:pt x="5978" y="16800"/>
                  </a:cubicBezTo>
                  <a:cubicBezTo>
                    <a:pt x="21561" y="16800"/>
                    <a:pt x="21561" y="16800"/>
                    <a:pt x="21561" y="16800"/>
                  </a:cubicBezTo>
                  <a:lnTo>
                    <a:pt x="21561" y="216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28" name="Freeform 179"/>
            <p:cNvSpPr/>
            <p:nvPr/>
          </p:nvSpPr>
          <p:spPr>
            <a:xfrm>
              <a:off x="316650" y="22218"/>
              <a:ext cx="54806" cy="39579"/>
            </a:xfrm>
            <a:custGeom>
              <a:avLst/>
              <a:gdLst/>
              <a:ahLst/>
              <a:cxnLst>
                <a:cxn ang="0">
                  <a:pos x="wd2" y="hd2"/>
                </a:cxn>
                <a:cxn ang="5400000">
                  <a:pos x="wd2" y="hd2"/>
                </a:cxn>
                <a:cxn ang="10800000">
                  <a:pos x="wd2" y="hd2"/>
                </a:cxn>
                <a:cxn ang="16200000">
                  <a:pos x="wd2" y="hd2"/>
                </a:cxn>
              </a:cxnLst>
              <a:rect l="0" t="0" r="r" b="b"/>
              <a:pathLst>
                <a:path w="21600" h="21600" extrusionOk="0">
                  <a:moveTo>
                    <a:pt x="19722" y="21600"/>
                  </a:moveTo>
                  <a:cubicBezTo>
                    <a:pt x="313" y="21600"/>
                    <a:pt x="313" y="21600"/>
                    <a:pt x="313" y="21600"/>
                  </a:cubicBezTo>
                  <a:cubicBezTo>
                    <a:pt x="313" y="16800"/>
                    <a:pt x="313" y="16800"/>
                    <a:pt x="313" y="16800"/>
                  </a:cubicBezTo>
                  <a:cubicBezTo>
                    <a:pt x="17843" y="16800"/>
                    <a:pt x="17843" y="16800"/>
                    <a:pt x="17843" y="16800"/>
                  </a:cubicBezTo>
                  <a:cubicBezTo>
                    <a:pt x="17843" y="4800"/>
                    <a:pt x="17843" y="4800"/>
                    <a:pt x="17843" y="4800"/>
                  </a:cubicBezTo>
                  <a:cubicBezTo>
                    <a:pt x="0" y="4800"/>
                    <a:pt x="0" y="4800"/>
                    <a:pt x="0" y="4800"/>
                  </a:cubicBezTo>
                  <a:cubicBezTo>
                    <a:pt x="0" y="0"/>
                    <a:pt x="0" y="0"/>
                    <a:pt x="0" y="0"/>
                  </a:cubicBezTo>
                  <a:cubicBezTo>
                    <a:pt x="19722" y="0"/>
                    <a:pt x="19722" y="0"/>
                    <a:pt x="19722" y="0"/>
                  </a:cubicBezTo>
                  <a:cubicBezTo>
                    <a:pt x="20035" y="0"/>
                    <a:pt x="20661" y="0"/>
                    <a:pt x="20974" y="400"/>
                  </a:cubicBezTo>
                  <a:cubicBezTo>
                    <a:pt x="21287" y="1200"/>
                    <a:pt x="21600" y="1600"/>
                    <a:pt x="21600" y="2400"/>
                  </a:cubicBezTo>
                  <a:cubicBezTo>
                    <a:pt x="21600" y="19200"/>
                    <a:pt x="21600" y="19200"/>
                    <a:pt x="21600" y="19200"/>
                  </a:cubicBezTo>
                  <a:cubicBezTo>
                    <a:pt x="21600" y="20400"/>
                    <a:pt x="20661" y="21600"/>
                    <a:pt x="19722" y="21600"/>
                  </a:cubicBez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29" name="Freeform 180"/>
            <p:cNvSpPr/>
            <p:nvPr/>
          </p:nvSpPr>
          <p:spPr>
            <a:xfrm>
              <a:off x="54241" y="52769"/>
              <a:ext cx="110175" cy="38884"/>
            </a:xfrm>
            <a:custGeom>
              <a:avLst/>
              <a:gdLst/>
              <a:ahLst/>
              <a:cxnLst>
                <a:cxn ang="0">
                  <a:pos x="wd2" y="hd2"/>
                </a:cxn>
                <a:cxn ang="5400000">
                  <a:pos x="wd2" y="hd2"/>
                </a:cxn>
                <a:cxn ang="10800000">
                  <a:pos x="wd2" y="hd2"/>
                </a:cxn>
                <a:cxn ang="16200000">
                  <a:pos x="wd2" y="hd2"/>
                </a:cxn>
              </a:cxnLst>
              <a:rect l="0" t="0" r="r" b="b"/>
              <a:pathLst>
                <a:path w="21561" h="21600" extrusionOk="0">
                  <a:moveTo>
                    <a:pt x="21561" y="21600"/>
                  </a:moveTo>
                  <a:cubicBezTo>
                    <a:pt x="887" y="21600"/>
                    <a:pt x="887" y="21600"/>
                    <a:pt x="887" y="21600"/>
                  </a:cubicBezTo>
                  <a:cubicBezTo>
                    <a:pt x="578" y="21600"/>
                    <a:pt x="270" y="21200"/>
                    <a:pt x="115" y="20400"/>
                  </a:cubicBezTo>
                  <a:cubicBezTo>
                    <a:pt x="-39" y="19600"/>
                    <a:pt x="-39" y="18400"/>
                    <a:pt x="115" y="18000"/>
                  </a:cubicBezTo>
                  <a:cubicBezTo>
                    <a:pt x="4744" y="800"/>
                    <a:pt x="4744" y="800"/>
                    <a:pt x="4744" y="800"/>
                  </a:cubicBezTo>
                  <a:cubicBezTo>
                    <a:pt x="4898" y="400"/>
                    <a:pt x="5207" y="0"/>
                    <a:pt x="5515" y="0"/>
                  </a:cubicBezTo>
                  <a:cubicBezTo>
                    <a:pt x="21561" y="0"/>
                    <a:pt x="21561" y="0"/>
                    <a:pt x="21561" y="0"/>
                  </a:cubicBezTo>
                  <a:cubicBezTo>
                    <a:pt x="21561" y="4800"/>
                    <a:pt x="21561" y="4800"/>
                    <a:pt x="21561" y="4800"/>
                  </a:cubicBezTo>
                  <a:cubicBezTo>
                    <a:pt x="5978" y="4800"/>
                    <a:pt x="5978" y="4800"/>
                    <a:pt x="5978" y="4800"/>
                  </a:cubicBezTo>
                  <a:cubicBezTo>
                    <a:pt x="2738" y="16800"/>
                    <a:pt x="2738" y="16800"/>
                    <a:pt x="2738" y="16800"/>
                  </a:cubicBezTo>
                  <a:cubicBezTo>
                    <a:pt x="21561" y="16800"/>
                    <a:pt x="21561" y="16800"/>
                    <a:pt x="21561" y="16800"/>
                  </a:cubicBezTo>
                  <a:lnTo>
                    <a:pt x="21561" y="216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0" name="Freeform 181"/>
            <p:cNvSpPr/>
            <p:nvPr/>
          </p:nvSpPr>
          <p:spPr>
            <a:xfrm>
              <a:off x="317412" y="52769"/>
              <a:ext cx="54045" cy="38884"/>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cubicBezTo>
                    <a:pt x="0" y="21600"/>
                    <a:pt x="0" y="21600"/>
                    <a:pt x="0" y="21600"/>
                  </a:cubicBezTo>
                  <a:cubicBezTo>
                    <a:pt x="0" y="16800"/>
                    <a:pt x="0" y="16800"/>
                    <a:pt x="0" y="16800"/>
                  </a:cubicBezTo>
                  <a:cubicBezTo>
                    <a:pt x="17788" y="16800"/>
                    <a:pt x="17788" y="16800"/>
                    <a:pt x="17788" y="16800"/>
                  </a:cubicBezTo>
                  <a:cubicBezTo>
                    <a:pt x="17788" y="4800"/>
                    <a:pt x="17788" y="4800"/>
                    <a:pt x="17788" y="4800"/>
                  </a:cubicBezTo>
                  <a:cubicBezTo>
                    <a:pt x="0" y="4800"/>
                    <a:pt x="0" y="4800"/>
                    <a:pt x="0" y="4800"/>
                  </a:cubicBezTo>
                  <a:cubicBezTo>
                    <a:pt x="0" y="0"/>
                    <a:pt x="0" y="0"/>
                    <a:pt x="0" y="0"/>
                  </a:cubicBezTo>
                  <a:cubicBezTo>
                    <a:pt x="19694" y="0"/>
                    <a:pt x="19694" y="0"/>
                    <a:pt x="19694" y="0"/>
                  </a:cubicBezTo>
                  <a:cubicBezTo>
                    <a:pt x="20647" y="0"/>
                    <a:pt x="21600" y="1200"/>
                    <a:pt x="21600" y="2400"/>
                  </a:cubicBezTo>
                  <a:cubicBezTo>
                    <a:pt x="21600" y="19200"/>
                    <a:pt x="21600" y="19200"/>
                    <a:pt x="21600" y="19200"/>
                  </a:cubicBezTo>
                  <a:cubicBezTo>
                    <a:pt x="21600" y="20000"/>
                    <a:pt x="21282" y="20400"/>
                    <a:pt x="20965" y="20800"/>
                  </a:cubicBezTo>
                  <a:cubicBezTo>
                    <a:pt x="20647" y="21200"/>
                    <a:pt x="20012" y="21600"/>
                    <a:pt x="19694" y="21600"/>
                  </a:cubicBez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1" name="Freeform 182"/>
            <p:cNvSpPr/>
            <p:nvPr/>
          </p:nvSpPr>
          <p:spPr>
            <a:xfrm>
              <a:off x="361560" y="22218"/>
              <a:ext cx="31210" cy="69435"/>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3323" y="21600"/>
                    <a:pt x="3323" y="21600"/>
                    <a:pt x="3323" y="21600"/>
                  </a:cubicBezTo>
                  <a:cubicBezTo>
                    <a:pt x="1108" y="21600"/>
                    <a:pt x="0" y="20925"/>
                    <a:pt x="0" y="20250"/>
                  </a:cubicBezTo>
                  <a:cubicBezTo>
                    <a:pt x="0" y="1350"/>
                    <a:pt x="0" y="1350"/>
                    <a:pt x="0" y="1350"/>
                  </a:cubicBezTo>
                  <a:cubicBezTo>
                    <a:pt x="0" y="450"/>
                    <a:pt x="1108" y="0"/>
                    <a:pt x="3323" y="0"/>
                  </a:cubicBezTo>
                  <a:cubicBezTo>
                    <a:pt x="18277" y="0"/>
                    <a:pt x="18277" y="0"/>
                    <a:pt x="18277" y="0"/>
                  </a:cubicBezTo>
                  <a:cubicBezTo>
                    <a:pt x="18277" y="0"/>
                    <a:pt x="18277" y="0"/>
                    <a:pt x="18277" y="0"/>
                  </a:cubicBezTo>
                  <a:cubicBezTo>
                    <a:pt x="18831" y="0"/>
                    <a:pt x="19938" y="0"/>
                    <a:pt x="20492" y="225"/>
                  </a:cubicBezTo>
                  <a:cubicBezTo>
                    <a:pt x="21046" y="675"/>
                    <a:pt x="21600" y="900"/>
                    <a:pt x="21600" y="1350"/>
                  </a:cubicBezTo>
                  <a:cubicBezTo>
                    <a:pt x="21600" y="20250"/>
                    <a:pt x="21600" y="20250"/>
                    <a:pt x="21600" y="20250"/>
                  </a:cubicBezTo>
                  <a:cubicBezTo>
                    <a:pt x="21600" y="20475"/>
                    <a:pt x="21046" y="20925"/>
                    <a:pt x="20492" y="21150"/>
                  </a:cubicBezTo>
                  <a:cubicBezTo>
                    <a:pt x="19938" y="21375"/>
                    <a:pt x="18831" y="21600"/>
                    <a:pt x="18277" y="21600"/>
                  </a:cubicBezTo>
                  <a:close/>
                  <a:moveTo>
                    <a:pt x="6646" y="18900"/>
                  </a:moveTo>
                  <a:cubicBezTo>
                    <a:pt x="14954" y="18900"/>
                    <a:pt x="14954" y="18900"/>
                    <a:pt x="14954" y="18900"/>
                  </a:cubicBezTo>
                  <a:cubicBezTo>
                    <a:pt x="14954" y="2700"/>
                    <a:pt x="14954" y="2700"/>
                    <a:pt x="14954" y="2700"/>
                  </a:cubicBezTo>
                  <a:cubicBezTo>
                    <a:pt x="6646" y="2700"/>
                    <a:pt x="6646" y="2700"/>
                    <a:pt x="6646" y="2700"/>
                  </a:cubicBezTo>
                  <a:lnTo>
                    <a:pt x="6646" y="189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2" name="Freeform 183"/>
            <p:cNvSpPr/>
            <p:nvPr/>
          </p:nvSpPr>
          <p:spPr>
            <a:xfrm>
              <a:off x="383634" y="22218"/>
              <a:ext cx="39582" cy="69435"/>
            </a:xfrm>
            <a:custGeom>
              <a:avLst/>
              <a:gdLst/>
              <a:ahLst/>
              <a:cxnLst>
                <a:cxn ang="0">
                  <a:pos x="wd2" y="hd2"/>
                </a:cxn>
                <a:cxn ang="5400000">
                  <a:pos x="wd2" y="hd2"/>
                </a:cxn>
                <a:cxn ang="10800000">
                  <a:pos x="wd2" y="hd2"/>
                </a:cxn>
                <a:cxn ang="16200000">
                  <a:pos x="wd2" y="hd2"/>
                </a:cxn>
              </a:cxnLst>
              <a:rect l="0" t="0" r="r" b="b"/>
              <a:pathLst>
                <a:path w="21600" h="21600" extrusionOk="0">
                  <a:moveTo>
                    <a:pt x="11012" y="21600"/>
                  </a:moveTo>
                  <a:cubicBezTo>
                    <a:pt x="11012" y="21600"/>
                    <a:pt x="11012" y="21600"/>
                    <a:pt x="11012" y="21600"/>
                  </a:cubicBezTo>
                  <a:cubicBezTo>
                    <a:pt x="2541" y="21600"/>
                    <a:pt x="2541" y="21600"/>
                    <a:pt x="2541" y="21600"/>
                  </a:cubicBezTo>
                  <a:cubicBezTo>
                    <a:pt x="847" y="21600"/>
                    <a:pt x="0" y="20925"/>
                    <a:pt x="0" y="20250"/>
                  </a:cubicBezTo>
                  <a:cubicBezTo>
                    <a:pt x="0" y="1350"/>
                    <a:pt x="0" y="1350"/>
                    <a:pt x="0" y="1350"/>
                  </a:cubicBezTo>
                  <a:cubicBezTo>
                    <a:pt x="0" y="450"/>
                    <a:pt x="847" y="0"/>
                    <a:pt x="2541" y="0"/>
                  </a:cubicBezTo>
                  <a:cubicBezTo>
                    <a:pt x="11012" y="0"/>
                    <a:pt x="11012" y="0"/>
                    <a:pt x="11012" y="0"/>
                  </a:cubicBezTo>
                  <a:cubicBezTo>
                    <a:pt x="16941" y="0"/>
                    <a:pt x="21600" y="2250"/>
                    <a:pt x="21600" y="5175"/>
                  </a:cubicBezTo>
                  <a:cubicBezTo>
                    <a:pt x="21600" y="16200"/>
                    <a:pt x="21600" y="16200"/>
                    <a:pt x="21600" y="16200"/>
                  </a:cubicBezTo>
                  <a:cubicBezTo>
                    <a:pt x="21600" y="19125"/>
                    <a:pt x="16941" y="21600"/>
                    <a:pt x="11012" y="21600"/>
                  </a:cubicBezTo>
                  <a:close/>
                  <a:moveTo>
                    <a:pt x="5082" y="18900"/>
                  </a:moveTo>
                  <a:cubicBezTo>
                    <a:pt x="11012" y="18900"/>
                    <a:pt x="11012" y="18900"/>
                    <a:pt x="11012" y="18900"/>
                  </a:cubicBezTo>
                  <a:cubicBezTo>
                    <a:pt x="13976" y="18900"/>
                    <a:pt x="16518" y="17550"/>
                    <a:pt x="16518" y="16200"/>
                  </a:cubicBezTo>
                  <a:cubicBezTo>
                    <a:pt x="16518" y="5175"/>
                    <a:pt x="16518" y="5175"/>
                    <a:pt x="16518" y="5175"/>
                  </a:cubicBezTo>
                  <a:cubicBezTo>
                    <a:pt x="16518" y="3825"/>
                    <a:pt x="13976" y="2700"/>
                    <a:pt x="11012" y="2700"/>
                  </a:cubicBezTo>
                  <a:cubicBezTo>
                    <a:pt x="5082" y="2700"/>
                    <a:pt x="5082" y="2700"/>
                    <a:pt x="5082" y="2700"/>
                  </a:cubicBezTo>
                  <a:lnTo>
                    <a:pt x="5082" y="189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3" name="Freeform 184"/>
            <p:cNvSpPr/>
            <p:nvPr/>
          </p:nvSpPr>
          <p:spPr>
            <a:xfrm>
              <a:off x="0" y="22218"/>
              <a:ext cx="87142" cy="69435"/>
            </a:xfrm>
            <a:custGeom>
              <a:avLst/>
              <a:gdLst/>
              <a:ahLst/>
              <a:cxnLst>
                <a:cxn ang="0">
                  <a:pos x="wd2" y="hd2"/>
                </a:cxn>
                <a:cxn ang="5400000">
                  <a:pos x="wd2" y="hd2"/>
                </a:cxn>
                <a:cxn ang="10800000">
                  <a:pos x="wd2" y="hd2"/>
                </a:cxn>
                <a:cxn ang="16200000">
                  <a:pos x="wd2" y="hd2"/>
                </a:cxn>
              </a:cxnLst>
              <a:rect l="0" t="0" r="r" b="b"/>
              <a:pathLst>
                <a:path w="21503" h="21386" extrusionOk="0">
                  <a:moveTo>
                    <a:pt x="14400" y="21386"/>
                  </a:moveTo>
                  <a:cubicBezTo>
                    <a:pt x="14205" y="21386"/>
                    <a:pt x="14011" y="21386"/>
                    <a:pt x="13816" y="21163"/>
                  </a:cubicBezTo>
                  <a:cubicBezTo>
                    <a:pt x="584" y="11811"/>
                    <a:pt x="584" y="11811"/>
                    <a:pt x="584" y="11811"/>
                  </a:cubicBezTo>
                  <a:cubicBezTo>
                    <a:pt x="195" y="11588"/>
                    <a:pt x="0" y="11143"/>
                    <a:pt x="0" y="10697"/>
                  </a:cubicBezTo>
                  <a:cubicBezTo>
                    <a:pt x="0" y="10252"/>
                    <a:pt x="195" y="9807"/>
                    <a:pt x="584" y="9584"/>
                  </a:cubicBezTo>
                  <a:cubicBezTo>
                    <a:pt x="13816" y="231"/>
                    <a:pt x="13816" y="231"/>
                    <a:pt x="13816" y="231"/>
                  </a:cubicBezTo>
                  <a:cubicBezTo>
                    <a:pt x="14400" y="-214"/>
                    <a:pt x="14984" y="9"/>
                    <a:pt x="15373" y="677"/>
                  </a:cubicBezTo>
                  <a:cubicBezTo>
                    <a:pt x="21211" y="9807"/>
                    <a:pt x="21211" y="9807"/>
                    <a:pt x="21211" y="9807"/>
                  </a:cubicBezTo>
                  <a:cubicBezTo>
                    <a:pt x="21600" y="10252"/>
                    <a:pt x="21600" y="10920"/>
                    <a:pt x="21211" y="11365"/>
                  </a:cubicBezTo>
                  <a:cubicBezTo>
                    <a:pt x="15373" y="20718"/>
                    <a:pt x="15373" y="20718"/>
                    <a:pt x="15373" y="20718"/>
                  </a:cubicBezTo>
                  <a:cubicBezTo>
                    <a:pt x="15178" y="21163"/>
                    <a:pt x="14789" y="21386"/>
                    <a:pt x="14400" y="21386"/>
                  </a:cubicBezTo>
                  <a:close/>
                  <a:moveTo>
                    <a:pt x="3308" y="10697"/>
                  </a:moveTo>
                  <a:cubicBezTo>
                    <a:pt x="14011" y="18268"/>
                    <a:pt x="14011" y="18268"/>
                    <a:pt x="14011" y="18268"/>
                  </a:cubicBezTo>
                  <a:cubicBezTo>
                    <a:pt x="18876" y="10697"/>
                    <a:pt x="18876" y="10697"/>
                    <a:pt x="18876" y="10697"/>
                  </a:cubicBezTo>
                  <a:cubicBezTo>
                    <a:pt x="14011" y="3126"/>
                    <a:pt x="14011" y="3126"/>
                    <a:pt x="14011" y="3126"/>
                  </a:cubicBezTo>
                  <a:lnTo>
                    <a:pt x="3308" y="10697"/>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4" name="Rectangle 185"/>
            <p:cNvSpPr/>
            <p:nvPr/>
          </p:nvSpPr>
          <p:spPr>
            <a:xfrm>
              <a:off x="29806" y="38883"/>
              <a:ext cx="12701" cy="36106"/>
            </a:xfrm>
            <a:prstGeom prst="rect">
              <a:avLst/>
            </a:prstGeom>
            <a:solidFill>
              <a:srgbClr val="FABE45"/>
            </a:solidFill>
            <a:ln w="9525" cap="flat">
              <a:solidFill>
                <a:srgbClr val="FFFFFF"/>
              </a:solidFill>
              <a:prstDash val="solid"/>
              <a:miter lim="8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5" name="Freeform 186"/>
            <p:cNvSpPr/>
            <p:nvPr/>
          </p:nvSpPr>
          <p:spPr>
            <a:xfrm>
              <a:off x="115699" y="90958"/>
              <a:ext cx="55567" cy="2006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949" y="21600"/>
                    <a:pt x="17949" y="21600"/>
                    <a:pt x="17949" y="21600"/>
                  </a:cubicBezTo>
                  <a:cubicBezTo>
                    <a:pt x="17949" y="7847"/>
                    <a:pt x="17949" y="7847"/>
                    <a:pt x="17949" y="7847"/>
                  </a:cubicBezTo>
                  <a:cubicBezTo>
                    <a:pt x="3346" y="4740"/>
                    <a:pt x="3346" y="4740"/>
                    <a:pt x="3346" y="4740"/>
                  </a:cubicBezTo>
                  <a:cubicBezTo>
                    <a:pt x="3042" y="4740"/>
                    <a:pt x="3042" y="4740"/>
                    <a:pt x="3042" y="4740"/>
                  </a:cubicBezTo>
                  <a:cubicBezTo>
                    <a:pt x="1217" y="4273"/>
                    <a:pt x="0" y="3652"/>
                    <a:pt x="0" y="3030"/>
                  </a:cubicBezTo>
                  <a:cubicBezTo>
                    <a:pt x="0" y="0"/>
                    <a:pt x="0" y="0"/>
                    <a:pt x="0" y="0"/>
                  </a:cubicBezTo>
                  <a:cubicBezTo>
                    <a:pt x="3651" y="0"/>
                    <a:pt x="3651" y="0"/>
                    <a:pt x="3651" y="0"/>
                  </a:cubicBezTo>
                  <a:cubicBezTo>
                    <a:pt x="3651" y="3030"/>
                    <a:pt x="3651" y="3030"/>
                    <a:pt x="3651" y="3030"/>
                  </a:cubicBezTo>
                  <a:cubicBezTo>
                    <a:pt x="3651" y="3419"/>
                    <a:pt x="4563" y="3807"/>
                    <a:pt x="5476" y="4040"/>
                  </a:cubicBezTo>
                  <a:cubicBezTo>
                    <a:pt x="5780" y="4040"/>
                    <a:pt x="5780" y="4118"/>
                    <a:pt x="5780" y="4118"/>
                  </a:cubicBezTo>
                  <a:cubicBezTo>
                    <a:pt x="20992" y="7304"/>
                    <a:pt x="20992" y="7304"/>
                    <a:pt x="20992" y="7304"/>
                  </a:cubicBezTo>
                  <a:cubicBezTo>
                    <a:pt x="21296" y="7381"/>
                    <a:pt x="21600" y="7537"/>
                    <a:pt x="21600" y="7692"/>
                  </a:cubicBezTo>
                  <a:lnTo>
                    <a:pt x="21600" y="216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6" name="Freeform 187"/>
            <p:cNvSpPr/>
            <p:nvPr/>
          </p:nvSpPr>
          <p:spPr>
            <a:xfrm>
              <a:off x="152997" y="0"/>
              <a:ext cx="169744" cy="291624"/>
            </a:xfrm>
            <a:custGeom>
              <a:avLst/>
              <a:gdLst/>
              <a:ahLst/>
              <a:cxnLst>
                <a:cxn ang="0">
                  <a:pos x="wd2" y="hd2"/>
                </a:cxn>
                <a:cxn ang="5400000">
                  <a:pos x="wd2" y="hd2"/>
                </a:cxn>
                <a:cxn ang="10800000">
                  <a:pos x="wd2" y="hd2"/>
                </a:cxn>
                <a:cxn ang="16200000">
                  <a:pos x="wd2" y="hd2"/>
                </a:cxn>
              </a:cxnLst>
              <a:rect l="0" t="0" r="r" b="b"/>
              <a:pathLst>
                <a:path w="21600" h="21600" extrusionOk="0">
                  <a:moveTo>
                    <a:pt x="16049" y="21600"/>
                  </a:moveTo>
                  <a:cubicBezTo>
                    <a:pt x="14837" y="21600"/>
                    <a:pt x="14837" y="21600"/>
                    <a:pt x="14837" y="21600"/>
                  </a:cubicBezTo>
                  <a:cubicBezTo>
                    <a:pt x="14837" y="11923"/>
                    <a:pt x="14837" y="11923"/>
                    <a:pt x="14837" y="11923"/>
                  </a:cubicBezTo>
                  <a:cubicBezTo>
                    <a:pt x="14837" y="11816"/>
                    <a:pt x="14938" y="11709"/>
                    <a:pt x="15039" y="11655"/>
                  </a:cubicBezTo>
                  <a:cubicBezTo>
                    <a:pt x="15746" y="11388"/>
                    <a:pt x="19480" y="9998"/>
                    <a:pt x="20389" y="8234"/>
                  </a:cubicBezTo>
                  <a:cubicBezTo>
                    <a:pt x="20389" y="2192"/>
                    <a:pt x="20389" y="2192"/>
                    <a:pt x="20389" y="2192"/>
                  </a:cubicBezTo>
                  <a:cubicBezTo>
                    <a:pt x="20389" y="1657"/>
                    <a:pt x="19581" y="1230"/>
                    <a:pt x="18572" y="1230"/>
                  </a:cubicBezTo>
                  <a:cubicBezTo>
                    <a:pt x="17563" y="1230"/>
                    <a:pt x="16755" y="1657"/>
                    <a:pt x="16755" y="2192"/>
                  </a:cubicBezTo>
                  <a:cubicBezTo>
                    <a:pt x="16755" y="4598"/>
                    <a:pt x="16755" y="4598"/>
                    <a:pt x="16755" y="4598"/>
                  </a:cubicBezTo>
                  <a:cubicBezTo>
                    <a:pt x="16755" y="4812"/>
                    <a:pt x="16452" y="4919"/>
                    <a:pt x="16150" y="4919"/>
                  </a:cubicBezTo>
                  <a:cubicBezTo>
                    <a:pt x="15746" y="4919"/>
                    <a:pt x="15443" y="4812"/>
                    <a:pt x="15443" y="4598"/>
                  </a:cubicBezTo>
                  <a:cubicBezTo>
                    <a:pt x="15443" y="1657"/>
                    <a:pt x="15443" y="1657"/>
                    <a:pt x="15443" y="1657"/>
                  </a:cubicBezTo>
                  <a:cubicBezTo>
                    <a:pt x="15443" y="1123"/>
                    <a:pt x="14636" y="695"/>
                    <a:pt x="13626" y="695"/>
                  </a:cubicBezTo>
                  <a:cubicBezTo>
                    <a:pt x="12617" y="695"/>
                    <a:pt x="11809" y="1123"/>
                    <a:pt x="11809" y="1657"/>
                  </a:cubicBezTo>
                  <a:cubicBezTo>
                    <a:pt x="11809" y="4598"/>
                    <a:pt x="11809" y="4598"/>
                    <a:pt x="11809" y="4598"/>
                  </a:cubicBezTo>
                  <a:cubicBezTo>
                    <a:pt x="11809" y="4812"/>
                    <a:pt x="11507" y="4919"/>
                    <a:pt x="11204" y="4919"/>
                  </a:cubicBezTo>
                  <a:cubicBezTo>
                    <a:pt x="10901" y="4919"/>
                    <a:pt x="10598" y="4812"/>
                    <a:pt x="10598" y="4598"/>
                  </a:cubicBezTo>
                  <a:cubicBezTo>
                    <a:pt x="10598" y="1657"/>
                    <a:pt x="10598" y="1657"/>
                    <a:pt x="10598" y="1657"/>
                  </a:cubicBezTo>
                  <a:cubicBezTo>
                    <a:pt x="10598" y="1123"/>
                    <a:pt x="9791" y="695"/>
                    <a:pt x="8781" y="695"/>
                  </a:cubicBezTo>
                  <a:cubicBezTo>
                    <a:pt x="7772" y="695"/>
                    <a:pt x="6964" y="1123"/>
                    <a:pt x="6964" y="1657"/>
                  </a:cubicBezTo>
                  <a:cubicBezTo>
                    <a:pt x="6964" y="4598"/>
                    <a:pt x="6964" y="4598"/>
                    <a:pt x="6964" y="4598"/>
                  </a:cubicBezTo>
                  <a:cubicBezTo>
                    <a:pt x="6964" y="4812"/>
                    <a:pt x="6662" y="4919"/>
                    <a:pt x="6359" y="4919"/>
                  </a:cubicBezTo>
                  <a:cubicBezTo>
                    <a:pt x="6056" y="4919"/>
                    <a:pt x="5753" y="4812"/>
                    <a:pt x="5753" y="4598"/>
                  </a:cubicBezTo>
                  <a:cubicBezTo>
                    <a:pt x="5753" y="1657"/>
                    <a:pt x="5753" y="1657"/>
                    <a:pt x="5753" y="1657"/>
                  </a:cubicBezTo>
                  <a:cubicBezTo>
                    <a:pt x="5753" y="1123"/>
                    <a:pt x="4946" y="642"/>
                    <a:pt x="3936" y="642"/>
                  </a:cubicBezTo>
                  <a:cubicBezTo>
                    <a:pt x="2927" y="642"/>
                    <a:pt x="2019" y="1123"/>
                    <a:pt x="2019" y="1657"/>
                  </a:cubicBezTo>
                  <a:cubicBezTo>
                    <a:pt x="2019" y="7539"/>
                    <a:pt x="2019" y="7539"/>
                    <a:pt x="2019" y="7539"/>
                  </a:cubicBezTo>
                  <a:cubicBezTo>
                    <a:pt x="2019" y="7752"/>
                    <a:pt x="1817" y="7859"/>
                    <a:pt x="1413" y="7859"/>
                  </a:cubicBezTo>
                  <a:cubicBezTo>
                    <a:pt x="0" y="7859"/>
                    <a:pt x="0" y="7859"/>
                    <a:pt x="0" y="7859"/>
                  </a:cubicBezTo>
                  <a:cubicBezTo>
                    <a:pt x="0" y="7218"/>
                    <a:pt x="0" y="7218"/>
                    <a:pt x="0" y="7218"/>
                  </a:cubicBezTo>
                  <a:cubicBezTo>
                    <a:pt x="807" y="7218"/>
                    <a:pt x="807" y="7218"/>
                    <a:pt x="807" y="7218"/>
                  </a:cubicBezTo>
                  <a:cubicBezTo>
                    <a:pt x="807" y="1657"/>
                    <a:pt x="807" y="1657"/>
                    <a:pt x="807" y="1657"/>
                  </a:cubicBezTo>
                  <a:cubicBezTo>
                    <a:pt x="807" y="749"/>
                    <a:pt x="2221" y="0"/>
                    <a:pt x="3936" y="0"/>
                  </a:cubicBezTo>
                  <a:cubicBezTo>
                    <a:pt x="4946" y="0"/>
                    <a:pt x="5854" y="267"/>
                    <a:pt x="6359" y="695"/>
                  </a:cubicBezTo>
                  <a:cubicBezTo>
                    <a:pt x="6964" y="321"/>
                    <a:pt x="7772" y="53"/>
                    <a:pt x="8781" y="53"/>
                  </a:cubicBezTo>
                  <a:cubicBezTo>
                    <a:pt x="9791" y="53"/>
                    <a:pt x="10699" y="321"/>
                    <a:pt x="11204" y="695"/>
                  </a:cubicBezTo>
                  <a:cubicBezTo>
                    <a:pt x="11809" y="321"/>
                    <a:pt x="12617" y="53"/>
                    <a:pt x="13626" y="53"/>
                  </a:cubicBezTo>
                  <a:cubicBezTo>
                    <a:pt x="14938" y="53"/>
                    <a:pt x="15948" y="481"/>
                    <a:pt x="16452" y="1016"/>
                  </a:cubicBezTo>
                  <a:cubicBezTo>
                    <a:pt x="16957" y="749"/>
                    <a:pt x="17764" y="588"/>
                    <a:pt x="18572" y="588"/>
                  </a:cubicBezTo>
                  <a:cubicBezTo>
                    <a:pt x="20187" y="588"/>
                    <a:pt x="21600" y="1337"/>
                    <a:pt x="21600" y="2192"/>
                  </a:cubicBezTo>
                  <a:cubicBezTo>
                    <a:pt x="21600" y="8287"/>
                    <a:pt x="21600" y="8287"/>
                    <a:pt x="21600" y="8287"/>
                  </a:cubicBezTo>
                  <a:cubicBezTo>
                    <a:pt x="21600" y="8287"/>
                    <a:pt x="21600" y="8341"/>
                    <a:pt x="21600" y="8341"/>
                  </a:cubicBezTo>
                  <a:cubicBezTo>
                    <a:pt x="20692" y="10212"/>
                    <a:pt x="17159" y="11655"/>
                    <a:pt x="16049" y="12083"/>
                  </a:cubicBezTo>
                  <a:lnTo>
                    <a:pt x="16049" y="21600"/>
                  </a:lnTo>
                  <a:close/>
                </a:path>
              </a:pathLst>
            </a:custGeom>
            <a:solidFill>
              <a:srgbClr val="FABE45"/>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grpSp>
      <p:grpSp>
        <p:nvGrpSpPr>
          <p:cNvPr id="442" name="组合 114"/>
          <p:cNvGrpSpPr/>
          <p:nvPr/>
        </p:nvGrpSpPr>
        <p:grpSpPr>
          <a:xfrm>
            <a:off x="2021492" y="4872755"/>
            <a:ext cx="311218" cy="267653"/>
            <a:chOff x="0" y="0"/>
            <a:chExt cx="311216" cy="267652"/>
          </a:xfrm>
        </p:grpSpPr>
        <p:sp>
          <p:nvSpPr>
            <p:cNvPr id="438" name="Freeform 30"/>
            <p:cNvSpPr/>
            <p:nvPr/>
          </p:nvSpPr>
          <p:spPr>
            <a:xfrm>
              <a:off x="97626" y="0"/>
              <a:ext cx="115965" cy="116177"/>
            </a:xfrm>
            <a:custGeom>
              <a:avLst/>
              <a:gdLst/>
              <a:ahLst/>
              <a:cxnLst>
                <a:cxn ang="0">
                  <a:pos x="wd2" y="hd2"/>
                </a:cxn>
                <a:cxn ang="5400000">
                  <a:pos x="wd2" y="hd2"/>
                </a:cxn>
                <a:cxn ang="10800000">
                  <a:pos x="wd2" y="hd2"/>
                </a:cxn>
                <a:cxn ang="16200000">
                  <a:pos x="wd2" y="hd2"/>
                </a:cxn>
              </a:cxnLst>
              <a:rect l="0" t="0" r="r" b="b"/>
              <a:pathLst>
                <a:path w="21600" h="21540" extrusionOk="0">
                  <a:moveTo>
                    <a:pt x="10693" y="1"/>
                  </a:moveTo>
                  <a:cubicBezTo>
                    <a:pt x="7913" y="62"/>
                    <a:pt x="5703" y="2137"/>
                    <a:pt x="5774" y="4577"/>
                  </a:cubicBezTo>
                  <a:cubicBezTo>
                    <a:pt x="5846" y="7079"/>
                    <a:pt x="8127" y="10069"/>
                    <a:pt x="10907" y="10008"/>
                  </a:cubicBezTo>
                  <a:cubicBezTo>
                    <a:pt x="13687" y="10008"/>
                    <a:pt x="15897" y="6896"/>
                    <a:pt x="15826" y="4455"/>
                  </a:cubicBezTo>
                  <a:cubicBezTo>
                    <a:pt x="15754" y="1954"/>
                    <a:pt x="13473" y="-60"/>
                    <a:pt x="10693" y="1"/>
                  </a:cubicBezTo>
                  <a:close/>
                  <a:moveTo>
                    <a:pt x="10764" y="15865"/>
                  </a:moveTo>
                  <a:cubicBezTo>
                    <a:pt x="14115" y="11899"/>
                    <a:pt x="14115" y="11899"/>
                    <a:pt x="14115" y="11899"/>
                  </a:cubicBezTo>
                  <a:cubicBezTo>
                    <a:pt x="14329" y="11655"/>
                    <a:pt x="14685" y="11533"/>
                    <a:pt x="14970" y="11533"/>
                  </a:cubicBezTo>
                  <a:cubicBezTo>
                    <a:pt x="18535" y="12082"/>
                    <a:pt x="18535" y="12082"/>
                    <a:pt x="18535" y="12082"/>
                  </a:cubicBezTo>
                  <a:cubicBezTo>
                    <a:pt x="19818" y="12265"/>
                    <a:pt x="20531" y="13181"/>
                    <a:pt x="20673" y="13669"/>
                  </a:cubicBezTo>
                  <a:cubicBezTo>
                    <a:pt x="21172" y="16659"/>
                    <a:pt x="21457" y="18489"/>
                    <a:pt x="21600" y="20076"/>
                  </a:cubicBezTo>
                  <a:cubicBezTo>
                    <a:pt x="21600" y="20442"/>
                    <a:pt x="21457" y="20808"/>
                    <a:pt x="21172" y="21113"/>
                  </a:cubicBezTo>
                  <a:cubicBezTo>
                    <a:pt x="20816" y="21357"/>
                    <a:pt x="20459" y="21540"/>
                    <a:pt x="19960" y="21540"/>
                  </a:cubicBezTo>
                  <a:cubicBezTo>
                    <a:pt x="1640" y="21540"/>
                    <a:pt x="1640" y="21540"/>
                    <a:pt x="1640" y="21540"/>
                  </a:cubicBezTo>
                  <a:cubicBezTo>
                    <a:pt x="1141" y="21540"/>
                    <a:pt x="784" y="21357"/>
                    <a:pt x="428" y="21113"/>
                  </a:cubicBezTo>
                  <a:cubicBezTo>
                    <a:pt x="143" y="20808"/>
                    <a:pt x="0" y="20442"/>
                    <a:pt x="0" y="20076"/>
                  </a:cubicBezTo>
                  <a:cubicBezTo>
                    <a:pt x="143" y="18489"/>
                    <a:pt x="428" y="16659"/>
                    <a:pt x="927" y="13669"/>
                  </a:cubicBezTo>
                  <a:cubicBezTo>
                    <a:pt x="1069" y="13181"/>
                    <a:pt x="1782" y="12265"/>
                    <a:pt x="3065" y="12082"/>
                  </a:cubicBezTo>
                  <a:cubicBezTo>
                    <a:pt x="6630" y="11533"/>
                    <a:pt x="6630" y="11533"/>
                    <a:pt x="6630" y="11533"/>
                  </a:cubicBezTo>
                  <a:cubicBezTo>
                    <a:pt x="6915" y="11533"/>
                    <a:pt x="7271" y="11655"/>
                    <a:pt x="7485" y="11899"/>
                  </a:cubicBezTo>
                  <a:cubicBezTo>
                    <a:pt x="10764" y="15865"/>
                    <a:pt x="10764" y="15865"/>
                    <a:pt x="10764" y="15865"/>
                  </a:cubicBezTo>
                  <a:close/>
                </a:path>
              </a:pathLst>
            </a:custGeom>
            <a:solidFill>
              <a:srgbClr val="7F7F7F"/>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39" name="Freeform 31"/>
            <p:cNvSpPr/>
            <p:nvPr/>
          </p:nvSpPr>
          <p:spPr>
            <a:xfrm>
              <a:off x="0" y="134892"/>
              <a:ext cx="116159" cy="132761"/>
            </a:xfrm>
            <a:custGeom>
              <a:avLst/>
              <a:gdLst/>
              <a:ahLst/>
              <a:cxnLst>
                <a:cxn ang="0">
                  <a:pos x="wd2" y="hd2"/>
                </a:cxn>
                <a:cxn ang="5400000">
                  <a:pos x="wd2" y="hd2"/>
                </a:cxn>
                <a:cxn ang="10800000">
                  <a:pos x="wd2" y="hd2"/>
                </a:cxn>
                <a:cxn ang="16200000">
                  <a:pos x="wd2" y="hd2"/>
                </a:cxn>
              </a:cxnLst>
              <a:rect l="0" t="0" r="r" b="b"/>
              <a:pathLst>
                <a:path w="21134" h="21548" extrusionOk="0">
                  <a:moveTo>
                    <a:pt x="10448" y="1"/>
                  </a:moveTo>
                  <a:cubicBezTo>
                    <a:pt x="7730" y="1"/>
                    <a:pt x="5570" y="1819"/>
                    <a:pt x="5640" y="4011"/>
                  </a:cubicBezTo>
                  <a:cubicBezTo>
                    <a:pt x="5710" y="6203"/>
                    <a:pt x="7939" y="8823"/>
                    <a:pt x="10657" y="8770"/>
                  </a:cubicBezTo>
                  <a:cubicBezTo>
                    <a:pt x="13374" y="8716"/>
                    <a:pt x="15534" y="6043"/>
                    <a:pt x="15464" y="3851"/>
                  </a:cubicBezTo>
                  <a:cubicBezTo>
                    <a:pt x="15395" y="1659"/>
                    <a:pt x="13165" y="-52"/>
                    <a:pt x="10448" y="1"/>
                  </a:cubicBezTo>
                  <a:close/>
                  <a:moveTo>
                    <a:pt x="10587" y="13902"/>
                  </a:moveTo>
                  <a:cubicBezTo>
                    <a:pt x="13792" y="10374"/>
                    <a:pt x="13792" y="10374"/>
                    <a:pt x="13792" y="10374"/>
                  </a:cubicBezTo>
                  <a:cubicBezTo>
                    <a:pt x="14001" y="10160"/>
                    <a:pt x="14350" y="10053"/>
                    <a:pt x="14628" y="10106"/>
                  </a:cubicBezTo>
                  <a:cubicBezTo>
                    <a:pt x="18112" y="10588"/>
                    <a:pt x="18112" y="10588"/>
                    <a:pt x="18112" y="10588"/>
                  </a:cubicBezTo>
                  <a:cubicBezTo>
                    <a:pt x="19366" y="10748"/>
                    <a:pt x="20063" y="11497"/>
                    <a:pt x="20202" y="11978"/>
                  </a:cubicBezTo>
                  <a:cubicBezTo>
                    <a:pt x="20969" y="16469"/>
                    <a:pt x="21387" y="17912"/>
                    <a:pt x="20969" y="20532"/>
                  </a:cubicBezTo>
                  <a:cubicBezTo>
                    <a:pt x="20899" y="21120"/>
                    <a:pt x="20272" y="21548"/>
                    <a:pt x="19436" y="21548"/>
                  </a:cubicBezTo>
                  <a:cubicBezTo>
                    <a:pt x="1668" y="21548"/>
                    <a:pt x="1668" y="21548"/>
                    <a:pt x="1668" y="21548"/>
                  </a:cubicBezTo>
                  <a:cubicBezTo>
                    <a:pt x="832" y="21548"/>
                    <a:pt x="205" y="21120"/>
                    <a:pt x="135" y="20532"/>
                  </a:cubicBezTo>
                  <a:cubicBezTo>
                    <a:pt x="-213" y="17912"/>
                    <a:pt x="135" y="16469"/>
                    <a:pt x="902" y="11978"/>
                  </a:cubicBezTo>
                  <a:cubicBezTo>
                    <a:pt x="1041" y="11497"/>
                    <a:pt x="1738" y="10748"/>
                    <a:pt x="2992" y="10588"/>
                  </a:cubicBezTo>
                  <a:cubicBezTo>
                    <a:pt x="6476" y="10106"/>
                    <a:pt x="6476" y="10106"/>
                    <a:pt x="6476" y="10106"/>
                  </a:cubicBezTo>
                  <a:cubicBezTo>
                    <a:pt x="6755" y="10053"/>
                    <a:pt x="7103" y="10160"/>
                    <a:pt x="7312" y="10374"/>
                  </a:cubicBezTo>
                  <a:cubicBezTo>
                    <a:pt x="10587" y="13902"/>
                    <a:pt x="10587" y="13902"/>
                    <a:pt x="10587" y="13902"/>
                  </a:cubicBezTo>
                  <a:close/>
                </a:path>
              </a:pathLst>
            </a:custGeom>
            <a:solidFill>
              <a:srgbClr val="7F7F7F"/>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40" name="Freeform 32"/>
            <p:cNvSpPr/>
            <p:nvPr/>
          </p:nvSpPr>
          <p:spPr>
            <a:xfrm>
              <a:off x="116595" y="128718"/>
              <a:ext cx="78027" cy="58094"/>
            </a:xfrm>
            <a:custGeom>
              <a:avLst/>
              <a:gdLst/>
              <a:ahLst/>
              <a:cxnLst>
                <a:cxn ang="0">
                  <a:pos x="wd2" y="hd2"/>
                </a:cxn>
                <a:cxn ang="5400000">
                  <a:pos x="wd2" y="hd2"/>
                </a:cxn>
                <a:cxn ang="10800000">
                  <a:pos x="wd2" y="hd2"/>
                </a:cxn>
                <a:cxn ang="16200000">
                  <a:pos x="wd2" y="hd2"/>
                </a:cxn>
              </a:cxnLst>
              <a:rect l="0" t="0" r="r" b="b"/>
              <a:pathLst>
                <a:path w="21064" h="21287" extrusionOk="0">
                  <a:moveTo>
                    <a:pt x="8517" y="2293"/>
                  </a:moveTo>
                  <a:cubicBezTo>
                    <a:pt x="8517" y="965"/>
                    <a:pt x="9447" y="0"/>
                    <a:pt x="10480" y="0"/>
                  </a:cubicBezTo>
                  <a:cubicBezTo>
                    <a:pt x="11617" y="0"/>
                    <a:pt x="12547" y="965"/>
                    <a:pt x="12547" y="2293"/>
                  </a:cubicBezTo>
                  <a:cubicBezTo>
                    <a:pt x="12547" y="11826"/>
                    <a:pt x="12547" y="11826"/>
                    <a:pt x="12547" y="11826"/>
                  </a:cubicBezTo>
                  <a:cubicBezTo>
                    <a:pt x="20092" y="17015"/>
                    <a:pt x="20092" y="17015"/>
                    <a:pt x="20092" y="17015"/>
                  </a:cubicBezTo>
                  <a:cubicBezTo>
                    <a:pt x="21022" y="17618"/>
                    <a:pt x="21332" y="19066"/>
                    <a:pt x="20815" y="20152"/>
                  </a:cubicBezTo>
                  <a:cubicBezTo>
                    <a:pt x="20195" y="21238"/>
                    <a:pt x="19058" y="21600"/>
                    <a:pt x="18128" y="20997"/>
                  </a:cubicBezTo>
                  <a:cubicBezTo>
                    <a:pt x="10480" y="15808"/>
                    <a:pt x="10480" y="15808"/>
                    <a:pt x="10480" y="15808"/>
                  </a:cubicBezTo>
                  <a:cubicBezTo>
                    <a:pt x="2936" y="20997"/>
                    <a:pt x="2936" y="20997"/>
                    <a:pt x="2936" y="20997"/>
                  </a:cubicBezTo>
                  <a:cubicBezTo>
                    <a:pt x="2006" y="21600"/>
                    <a:pt x="869" y="21238"/>
                    <a:pt x="249" y="20152"/>
                  </a:cubicBezTo>
                  <a:cubicBezTo>
                    <a:pt x="-268" y="19066"/>
                    <a:pt x="42" y="17618"/>
                    <a:pt x="972" y="17015"/>
                  </a:cubicBezTo>
                  <a:cubicBezTo>
                    <a:pt x="8517" y="11826"/>
                    <a:pt x="8517" y="11826"/>
                    <a:pt x="8517" y="11826"/>
                  </a:cubicBezTo>
                  <a:cubicBezTo>
                    <a:pt x="8517" y="2293"/>
                    <a:pt x="8517" y="2293"/>
                    <a:pt x="8517" y="2293"/>
                  </a:cubicBezTo>
                  <a:close/>
                </a:path>
              </a:pathLst>
            </a:custGeom>
            <a:solidFill>
              <a:srgbClr val="7F7F7F"/>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441" name="Freeform 33"/>
            <p:cNvSpPr/>
            <p:nvPr/>
          </p:nvSpPr>
          <p:spPr>
            <a:xfrm>
              <a:off x="195057" y="134892"/>
              <a:ext cx="116160" cy="132761"/>
            </a:xfrm>
            <a:custGeom>
              <a:avLst/>
              <a:gdLst/>
              <a:ahLst/>
              <a:cxnLst>
                <a:cxn ang="0">
                  <a:pos x="wd2" y="hd2"/>
                </a:cxn>
                <a:cxn ang="5400000">
                  <a:pos x="wd2" y="hd2"/>
                </a:cxn>
                <a:cxn ang="10800000">
                  <a:pos x="wd2" y="hd2"/>
                </a:cxn>
                <a:cxn ang="16200000">
                  <a:pos x="wd2" y="hd2"/>
                </a:cxn>
              </a:cxnLst>
              <a:rect l="0" t="0" r="r" b="b"/>
              <a:pathLst>
                <a:path w="21134" h="21548" extrusionOk="0">
                  <a:moveTo>
                    <a:pt x="10477" y="1"/>
                  </a:moveTo>
                  <a:cubicBezTo>
                    <a:pt x="7760" y="1"/>
                    <a:pt x="5600" y="1819"/>
                    <a:pt x="5670" y="4011"/>
                  </a:cubicBezTo>
                  <a:cubicBezTo>
                    <a:pt x="5739" y="6203"/>
                    <a:pt x="7969" y="8823"/>
                    <a:pt x="10686" y="8770"/>
                  </a:cubicBezTo>
                  <a:cubicBezTo>
                    <a:pt x="13404" y="8716"/>
                    <a:pt x="15564" y="6043"/>
                    <a:pt x="15494" y="3851"/>
                  </a:cubicBezTo>
                  <a:cubicBezTo>
                    <a:pt x="15424" y="1659"/>
                    <a:pt x="13195" y="-52"/>
                    <a:pt x="10477" y="1"/>
                  </a:cubicBezTo>
                  <a:close/>
                  <a:moveTo>
                    <a:pt x="10547" y="13902"/>
                  </a:moveTo>
                  <a:cubicBezTo>
                    <a:pt x="13822" y="10374"/>
                    <a:pt x="13822" y="10374"/>
                    <a:pt x="13822" y="10374"/>
                  </a:cubicBezTo>
                  <a:cubicBezTo>
                    <a:pt x="14031" y="10160"/>
                    <a:pt x="14310" y="10053"/>
                    <a:pt x="14658" y="10106"/>
                  </a:cubicBezTo>
                  <a:cubicBezTo>
                    <a:pt x="18142" y="10588"/>
                    <a:pt x="18142" y="10588"/>
                    <a:pt x="18142" y="10588"/>
                  </a:cubicBezTo>
                  <a:cubicBezTo>
                    <a:pt x="19396" y="10748"/>
                    <a:pt x="20093" y="11497"/>
                    <a:pt x="20232" y="11978"/>
                  </a:cubicBezTo>
                  <a:cubicBezTo>
                    <a:pt x="20999" y="16469"/>
                    <a:pt x="21347" y="17912"/>
                    <a:pt x="20999" y="20532"/>
                  </a:cubicBezTo>
                  <a:cubicBezTo>
                    <a:pt x="20929" y="21120"/>
                    <a:pt x="20302" y="21548"/>
                    <a:pt x="19466" y="21548"/>
                  </a:cubicBezTo>
                  <a:cubicBezTo>
                    <a:pt x="1698" y="21548"/>
                    <a:pt x="1698" y="21548"/>
                    <a:pt x="1698" y="21548"/>
                  </a:cubicBezTo>
                  <a:cubicBezTo>
                    <a:pt x="862" y="21548"/>
                    <a:pt x="235" y="21120"/>
                    <a:pt x="165" y="20532"/>
                  </a:cubicBezTo>
                  <a:cubicBezTo>
                    <a:pt x="-253" y="17912"/>
                    <a:pt x="165" y="16469"/>
                    <a:pt x="932" y="11978"/>
                  </a:cubicBezTo>
                  <a:cubicBezTo>
                    <a:pt x="1071" y="11497"/>
                    <a:pt x="1768" y="10748"/>
                    <a:pt x="3022" y="10588"/>
                  </a:cubicBezTo>
                  <a:cubicBezTo>
                    <a:pt x="6506" y="10106"/>
                    <a:pt x="6506" y="10106"/>
                    <a:pt x="6506" y="10106"/>
                  </a:cubicBezTo>
                  <a:cubicBezTo>
                    <a:pt x="6784" y="10053"/>
                    <a:pt x="7133" y="10160"/>
                    <a:pt x="7342" y="10374"/>
                  </a:cubicBezTo>
                  <a:cubicBezTo>
                    <a:pt x="10547" y="13902"/>
                    <a:pt x="10547" y="13902"/>
                    <a:pt x="10547" y="13902"/>
                  </a:cubicBezTo>
                  <a:close/>
                </a:path>
              </a:pathLst>
            </a:custGeom>
            <a:solidFill>
              <a:srgbClr val="7F7F7F"/>
            </a:solidFill>
            <a:ln w="9525" cap="flat">
              <a:solidFill>
                <a:srgbClr val="FFFFFF"/>
              </a:solidFill>
              <a:prstDash val="solid"/>
              <a:round/>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grpSp>
      <p:grpSp>
        <p:nvGrpSpPr>
          <p:cNvPr id="447" name="组 10"/>
          <p:cNvGrpSpPr/>
          <p:nvPr/>
        </p:nvGrpSpPr>
        <p:grpSpPr>
          <a:xfrm>
            <a:off x="3405241" y="4841276"/>
            <a:ext cx="326789" cy="326409"/>
            <a:chOff x="0" y="0"/>
            <a:chExt cx="326788" cy="326408"/>
          </a:xfrm>
        </p:grpSpPr>
        <p:sp>
          <p:nvSpPr>
            <p:cNvPr id="443" name="罐形 6"/>
            <p:cNvSpPr/>
            <p:nvPr/>
          </p:nvSpPr>
          <p:spPr>
            <a:xfrm rot="14209197">
              <a:off x="101383" y="-19347"/>
              <a:ext cx="119901" cy="307126"/>
            </a:xfrm>
            <a:custGeom>
              <a:avLst/>
              <a:gdLst/>
              <a:ahLst/>
              <a:cxnLst>
                <a:cxn ang="0">
                  <a:pos x="wd2" y="hd2"/>
                </a:cxn>
                <a:cxn ang="5400000">
                  <a:pos x="wd2" y="hd2"/>
                </a:cxn>
                <a:cxn ang="10800000">
                  <a:pos x="wd2" y="hd2"/>
                </a:cxn>
                <a:cxn ang="16200000">
                  <a:pos x="wd2" y="hd2"/>
                </a:cxn>
              </a:cxnLst>
              <a:rect l="0" t="0" r="r" b="b"/>
              <a:pathLst>
                <a:path w="21600" h="21600" extrusionOk="0">
                  <a:moveTo>
                    <a:pt x="21600" y="1054"/>
                  </a:moveTo>
                  <a:cubicBezTo>
                    <a:pt x="21600" y="1636"/>
                    <a:pt x="16765" y="2108"/>
                    <a:pt x="10800" y="2108"/>
                  </a:cubicBezTo>
                  <a:cubicBezTo>
                    <a:pt x="4835" y="2108"/>
                    <a:pt x="0" y="1636"/>
                    <a:pt x="0" y="1054"/>
                  </a:cubicBezTo>
                  <a:cubicBezTo>
                    <a:pt x="0" y="472"/>
                    <a:pt x="4835" y="0"/>
                    <a:pt x="10800" y="0"/>
                  </a:cubicBezTo>
                  <a:cubicBezTo>
                    <a:pt x="16765" y="0"/>
                    <a:pt x="21600" y="472"/>
                    <a:pt x="21600" y="1054"/>
                  </a:cubicBezTo>
                  <a:lnTo>
                    <a:pt x="21600" y="20546"/>
                  </a:lnTo>
                  <a:cubicBezTo>
                    <a:pt x="21600" y="21128"/>
                    <a:pt x="16765" y="21600"/>
                    <a:pt x="10800" y="21600"/>
                  </a:cubicBezTo>
                  <a:cubicBezTo>
                    <a:pt x="4835" y="21600"/>
                    <a:pt x="0" y="21128"/>
                    <a:pt x="0" y="20546"/>
                  </a:cubicBezTo>
                  <a:lnTo>
                    <a:pt x="0" y="1054"/>
                  </a:lnTo>
                </a:path>
              </a:pathLst>
            </a:custGeom>
            <a:noFill/>
            <a:ln w="19050" cap="flat">
              <a:solidFill>
                <a:srgbClr val="FFFFFF"/>
              </a:solidFill>
              <a:prstDash val="solid"/>
              <a:round/>
            </a:ln>
            <a:effectLst/>
          </p:spPr>
          <p:txBody>
            <a:bodyPr wrap="square" lIns="45719" tIns="45719" rIns="45719" bIns="45719" numCol="1" anchor="ctr">
              <a:noAutofit/>
            </a:bodyPr>
            <a:lstStyle/>
            <a:p>
              <a:pPr algn="ctr" defTabSz="783735">
                <a:defRPr>
                  <a:latin typeface="微软雅黑"/>
                  <a:ea typeface="微软雅黑"/>
                  <a:cs typeface="微软雅黑"/>
                  <a:sym typeface="微软雅黑"/>
                </a:defRPr>
              </a:pPr>
              <a:endParaRPr/>
            </a:p>
          </p:txBody>
        </p:sp>
        <p:sp>
          <p:nvSpPr>
            <p:cNvPr id="444" name="矩形 34"/>
            <p:cNvSpPr/>
            <p:nvPr/>
          </p:nvSpPr>
          <p:spPr>
            <a:xfrm rot="19579429">
              <a:off x="190685" y="193614"/>
              <a:ext cx="34887" cy="7999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783735">
                <a:defRPr>
                  <a:latin typeface="微软雅黑"/>
                  <a:ea typeface="微软雅黑"/>
                  <a:cs typeface="微软雅黑"/>
                  <a:sym typeface="微软雅黑"/>
                </a:defRPr>
              </a:pPr>
              <a:endParaRPr/>
            </a:p>
          </p:txBody>
        </p:sp>
        <p:sp>
          <p:nvSpPr>
            <p:cNvPr id="445" name="矩形 35"/>
            <p:cNvSpPr/>
            <p:nvPr/>
          </p:nvSpPr>
          <p:spPr>
            <a:xfrm>
              <a:off x="214179" y="242531"/>
              <a:ext cx="79600" cy="30112"/>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783735">
                <a:defRPr>
                  <a:latin typeface="微软雅黑"/>
                  <a:ea typeface="微软雅黑"/>
                  <a:cs typeface="微软雅黑"/>
                  <a:sym typeface="微软雅黑"/>
                </a:defRPr>
              </a:pPr>
              <a:endParaRPr/>
            </a:p>
          </p:txBody>
        </p:sp>
        <p:sp>
          <p:nvSpPr>
            <p:cNvPr id="446" name="矩形 36"/>
            <p:cNvSpPr/>
            <p:nvPr/>
          </p:nvSpPr>
          <p:spPr>
            <a:xfrm>
              <a:off x="293779" y="168375"/>
              <a:ext cx="33010" cy="158034"/>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783735">
                <a:defRPr>
                  <a:latin typeface="微软雅黑"/>
                  <a:ea typeface="微软雅黑"/>
                  <a:cs typeface="微软雅黑"/>
                  <a:sym typeface="微软雅黑"/>
                </a:defRPr>
              </a:pPr>
              <a:endParaRPr/>
            </a:p>
          </p:txBody>
        </p:sp>
      </p:grpSp>
      <p:sp>
        <p:nvSpPr>
          <p:cNvPr id="448" name="梯形 25"/>
          <p:cNvSpPr/>
          <p:nvPr/>
        </p:nvSpPr>
        <p:spPr>
          <a:xfrm>
            <a:off x="7656076" y="4892804"/>
            <a:ext cx="506022" cy="18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52" y="0"/>
                </a:lnTo>
                <a:lnTo>
                  <a:pt x="19648" y="0"/>
                </a:lnTo>
                <a:lnTo>
                  <a:pt x="21600" y="21600"/>
                </a:lnTo>
                <a:close/>
              </a:path>
            </a:pathLst>
          </a:custGeom>
          <a:solidFill>
            <a:srgbClr val="FFFFFF"/>
          </a:solidFill>
          <a:ln>
            <a:solidFill>
              <a:srgbClr val="FFFFFF"/>
            </a:solidFill>
          </a:ln>
        </p:spPr>
        <p:txBody>
          <a:bodyPr lIns="45719" rIns="45719" anchor="ctr"/>
          <a:lstStyle/>
          <a:p>
            <a:pPr algn="ctr" defTabSz="783735">
              <a:defRPr>
                <a:latin typeface="微软雅黑"/>
                <a:ea typeface="微软雅黑"/>
                <a:cs typeface="微软雅黑"/>
                <a:sym typeface="微软雅黑"/>
              </a:defRPr>
            </a:pPr>
            <a:endParaRPr/>
          </a:p>
        </p:txBody>
      </p:sp>
      <p:sp>
        <p:nvSpPr>
          <p:cNvPr id="449" name="椭圆 26"/>
          <p:cNvSpPr/>
          <p:nvPr/>
        </p:nvSpPr>
        <p:spPr>
          <a:xfrm>
            <a:off x="7732458" y="5023441"/>
            <a:ext cx="143215" cy="130639"/>
          </a:xfrm>
          <a:prstGeom prst="ellipse">
            <a:avLst/>
          </a:prstGeom>
          <a:solidFill>
            <a:srgbClr val="FFFFF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0" name="椭圆 27"/>
          <p:cNvSpPr/>
          <p:nvPr/>
        </p:nvSpPr>
        <p:spPr>
          <a:xfrm>
            <a:off x="7952051" y="5023441"/>
            <a:ext cx="143215" cy="130639"/>
          </a:xfrm>
          <a:prstGeom prst="ellipse">
            <a:avLst/>
          </a:prstGeom>
          <a:solidFill>
            <a:srgbClr val="FFFFF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1" name="圆角矩形 14"/>
          <p:cNvSpPr/>
          <p:nvPr/>
        </p:nvSpPr>
        <p:spPr>
          <a:xfrm>
            <a:off x="7761099" y="4927641"/>
            <a:ext cx="105024" cy="95802"/>
          </a:xfrm>
          <a:prstGeom prst="roundRect">
            <a:avLst>
              <a:gd name="adj" fmla="val 16667"/>
            </a:avLst>
          </a:prstGeom>
          <a:solidFill>
            <a:srgbClr val="7F7F7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2" name="圆角矩形 57"/>
          <p:cNvSpPr/>
          <p:nvPr/>
        </p:nvSpPr>
        <p:spPr>
          <a:xfrm>
            <a:off x="7942504" y="4927641"/>
            <a:ext cx="105024" cy="95802"/>
          </a:xfrm>
          <a:prstGeom prst="roundRect">
            <a:avLst>
              <a:gd name="adj" fmla="val 16667"/>
            </a:avLst>
          </a:prstGeom>
          <a:solidFill>
            <a:srgbClr val="7F7F7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3" name="圆角矩形 17"/>
          <p:cNvSpPr/>
          <p:nvPr/>
        </p:nvSpPr>
        <p:spPr>
          <a:xfrm>
            <a:off x="9174139" y="4823131"/>
            <a:ext cx="362808" cy="330950"/>
          </a:xfrm>
          <a:prstGeom prst="roundRect">
            <a:avLst>
              <a:gd name="adj" fmla="val 16667"/>
            </a:avLst>
          </a:prstGeom>
          <a:ln w="12700">
            <a:solidFill>
              <a:srgbClr val="FFFFFF"/>
            </a:solidFill>
          </a:ln>
        </p:spPr>
        <p:txBody>
          <a:bodyPr lIns="45719" rIns="45719" anchor="ctr"/>
          <a:lstStyle/>
          <a:p>
            <a:pPr algn="ctr" defTabSz="783735">
              <a:defRPr>
                <a:latin typeface="微软雅黑"/>
                <a:ea typeface="微软雅黑"/>
                <a:cs typeface="微软雅黑"/>
                <a:sym typeface="微软雅黑"/>
              </a:defRPr>
            </a:pPr>
            <a:endParaRPr/>
          </a:p>
        </p:txBody>
      </p:sp>
      <p:sp>
        <p:nvSpPr>
          <p:cNvPr id="454" name="矩形 31"/>
          <p:cNvSpPr/>
          <p:nvPr/>
        </p:nvSpPr>
        <p:spPr>
          <a:xfrm>
            <a:off x="9260068" y="4945059"/>
            <a:ext cx="200500" cy="78384"/>
          </a:xfrm>
          <a:prstGeom prst="rect">
            <a:avLst/>
          </a:prstGeom>
          <a:solidFill>
            <a:srgbClr val="FFFFF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5" name="矩形 32"/>
          <p:cNvSpPr/>
          <p:nvPr/>
        </p:nvSpPr>
        <p:spPr>
          <a:xfrm>
            <a:off x="9326122" y="4886940"/>
            <a:ext cx="65761" cy="187959"/>
          </a:xfrm>
          <a:prstGeom prst="rect">
            <a:avLst/>
          </a:prstGeom>
          <a:solidFill>
            <a:srgbClr val="FFFFFF"/>
          </a:solidFill>
          <a:ln w="12700">
            <a:miter lim="400000"/>
          </a:ln>
        </p:spPr>
        <p:txBody>
          <a:bodyPr lIns="45719" rIns="45719" anchor="ctr"/>
          <a:lstStyle/>
          <a:p>
            <a:pPr algn="ctr" defTabSz="783735">
              <a:defRPr>
                <a:latin typeface="微软雅黑"/>
                <a:ea typeface="微软雅黑"/>
                <a:cs typeface="微软雅黑"/>
                <a:sym typeface="微软雅黑"/>
              </a:defRPr>
            </a:pPr>
            <a:endParaRPr/>
          </a:p>
        </p:txBody>
      </p:sp>
      <p:sp>
        <p:nvSpPr>
          <p:cNvPr id="456" name="梯形 56"/>
          <p:cNvSpPr/>
          <p:nvPr/>
        </p:nvSpPr>
        <p:spPr>
          <a:xfrm>
            <a:off x="7773585" y="2797298"/>
            <a:ext cx="3099045" cy="459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69" y="0"/>
                </a:lnTo>
                <a:lnTo>
                  <a:pt x="18631" y="0"/>
                </a:lnTo>
                <a:lnTo>
                  <a:pt x="21600" y="21600"/>
                </a:lnTo>
                <a:close/>
              </a:path>
            </a:pathLst>
          </a:custGeom>
          <a:gradFill>
            <a:gsLst>
              <a:gs pos="0">
                <a:srgbClr val="F2F2F2"/>
              </a:gs>
              <a:gs pos="100000">
                <a:srgbClr val="D9D9D9"/>
              </a:gs>
            </a:gsLst>
            <a:lin ang="5400000"/>
          </a:gradFill>
          <a:ln w="12700">
            <a:miter lim="400000"/>
          </a:ln>
        </p:spPr>
        <p:txBody>
          <a:bodyPr lIns="45719" rIns="45719" anchor="ctr"/>
          <a:lstStyle/>
          <a:p>
            <a:pPr algn="ctr">
              <a:lnSpc>
                <a:spcPct val="150000"/>
              </a:lnSpc>
              <a:defRPr sz="1100"/>
            </a:pPr>
            <a:endParaRPr/>
          </a:p>
        </p:txBody>
      </p:sp>
      <p:pic>
        <p:nvPicPr>
          <p:cNvPr id="91" name="图片 9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91728" y="2153372"/>
            <a:ext cx="3004779" cy="846074"/>
          </a:xfrm>
          <a:prstGeom prst="rect">
            <a:avLst/>
          </a:prstGeom>
        </p:spPr>
      </p:pic>
      <p:sp>
        <p:nvSpPr>
          <p:cNvPr id="92" name="文本占位符 1">
            <a:extLst>
              <a:ext uri="{FF2B5EF4-FFF2-40B4-BE49-F238E27FC236}">
                <a16:creationId xmlns="" xmlns:a16="http://schemas.microsoft.com/office/drawing/2014/main" id="{10A1A244-9A86-4B1D-AA5B-B12D772F37FF}"/>
              </a:ext>
            </a:extLst>
          </p:cNvPr>
          <p:cNvSpPr txBox="1">
            <a:spLocks/>
          </p:cNvSpPr>
          <p:nvPr/>
        </p:nvSpPr>
        <p:spPr>
          <a:xfrm>
            <a:off x="514652" y="355260"/>
            <a:ext cx="7726721" cy="546100"/>
          </a:xfrm>
          <a:prstGeom prst="rect">
            <a:avLst/>
          </a:prstGeom>
          <a:ln w="12700">
            <a:miter lim="400000"/>
          </a:ln>
        </p:spPr>
        <p:txBody>
          <a:bodyPr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768095">
              <a:spcBef>
                <a:spcPts val="400"/>
              </a:spcBef>
              <a:buSzPct val="100000"/>
              <a:buFont typeface="Arial"/>
              <a:defRPr sz="3200" b="1">
                <a:solidFill>
                  <a:srgbClr val="E72427"/>
                </a:solidFill>
                <a:latin typeface="微软雅黑"/>
                <a:ea typeface="微软雅黑"/>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sz="2016">
                <a:latin typeface="微软雅黑"/>
                <a:ea typeface="微软雅黑"/>
                <a:cs typeface="微软雅黑"/>
                <a:sym typeface="微软雅黑"/>
              </a:defRPr>
            </a:pPr>
            <a:r>
              <a:rPr lang="zh-CN" altLang="en-US" sz="2800" dirty="0">
                <a:solidFill>
                  <a:srgbClr val="028842"/>
                </a:solidFill>
                <a:latin typeface="+mn-ea"/>
                <a:ea typeface="+mn-ea"/>
              </a:rPr>
              <a:t>商汤科技 </a:t>
            </a:r>
            <a:r>
              <a:rPr lang="en-US" altLang="zh-CN" sz="2800" dirty="0">
                <a:solidFill>
                  <a:srgbClr val="028842"/>
                </a:solidFill>
                <a:latin typeface="+mn-ea"/>
                <a:ea typeface="+mn-ea"/>
              </a:rPr>
              <a:t>| </a:t>
            </a:r>
            <a:r>
              <a:rPr lang="zh-CN" altLang="en-US" sz="2800" dirty="0">
                <a:solidFill>
                  <a:srgbClr val="028842"/>
                </a:solidFill>
                <a:latin typeface="+mn-ea"/>
                <a:ea typeface="+mn-ea"/>
              </a:rPr>
              <a:t>中国最大的人工智能独角兽企业</a:t>
            </a:r>
          </a:p>
        </p:txBody>
      </p:sp>
      <p:grpSp>
        <p:nvGrpSpPr>
          <p:cNvPr id="115" name="Rectangle 131"/>
          <p:cNvGrpSpPr/>
          <p:nvPr/>
        </p:nvGrpSpPr>
        <p:grpSpPr>
          <a:xfrm>
            <a:off x="10357875" y="4609476"/>
            <a:ext cx="1349071" cy="1230607"/>
            <a:chOff x="0" y="0"/>
            <a:chExt cx="1349069" cy="1230606"/>
          </a:xfrm>
        </p:grpSpPr>
        <p:sp>
          <p:nvSpPr>
            <p:cNvPr id="116" name="矩形"/>
            <p:cNvSpPr/>
            <p:nvPr/>
          </p:nvSpPr>
          <p:spPr>
            <a:xfrm>
              <a:off x="0" y="0"/>
              <a:ext cx="1349070" cy="1230607"/>
            </a:xfrm>
            <a:prstGeom prst="rect">
              <a:avLst/>
            </a:prstGeom>
            <a:solidFill>
              <a:srgbClr val="7F7F7F"/>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783735"/>
              <a:endParaRPr/>
            </a:p>
          </p:txBody>
        </p:sp>
        <p:sp>
          <p:nvSpPr>
            <p:cNvPr id="117" name="AI+医疗图像"/>
            <p:cNvSpPr txBox="1"/>
            <p:nvPr/>
          </p:nvSpPr>
          <p:spPr>
            <a:xfrm>
              <a:off x="0" y="234303"/>
              <a:ext cx="1349070" cy="762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783735">
                <a:defRPr sz="1600">
                  <a:solidFill>
                    <a:srgbClr val="FFFFFF"/>
                  </a:solidFill>
                  <a:latin typeface="微软雅黑"/>
                  <a:ea typeface="微软雅黑"/>
                  <a:cs typeface="微软雅黑"/>
                  <a:sym typeface="微软雅黑"/>
                </a:defRPr>
              </a:pPr>
              <a:endParaRPr dirty="0"/>
            </a:p>
            <a:p>
              <a:pPr algn="ctr" defTabSz="783735">
                <a:defRPr sz="1600">
                  <a:solidFill>
                    <a:srgbClr val="FFFFFF"/>
                  </a:solidFill>
                  <a:latin typeface="微软雅黑"/>
                  <a:ea typeface="微软雅黑"/>
                  <a:cs typeface="微软雅黑"/>
                  <a:sym typeface="微软雅黑"/>
                </a:defRPr>
              </a:pPr>
              <a:endParaRPr dirty="0"/>
            </a:p>
            <a:p>
              <a:pPr algn="ctr" defTabSz="783735">
                <a:defRPr sz="1600">
                  <a:solidFill>
                    <a:srgbClr val="FFFFFF"/>
                  </a:solidFill>
                  <a:latin typeface="微软雅黑"/>
                  <a:ea typeface="微软雅黑"/>
                  <a:cs typeface="微软雅黑"/>
                  <a:sym typeface="微软雅黑"/>
                </a:defRPr>
              </a:pPr>
              <a:r>
                <a:rPr dirty="0"/>
                <a:t>AI+</a:t>
              </a:r>
              <a:r>
                <a:rPr lang="zh-CN" altLang="en-US" dirty="0"/>
                <a:t>教育</a:t>
              </a:r>
              <a:endParaRPr dirty="0"/>
            </a:p>
          </p:txBody>
        </p:sp>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3111" y="4629047"/>
            <a:ext cx="699037" cy="699037"/>
          </a:xfrm>
          <a:prstGeom prst="rect">
            <a:avLst/>
          </a:prstGeom>
        </p:spPr>
      </p:pic>
    </p:spTree>
    <p:extLst>
      <p:ext uri="{BB962C8B-B14F-4D97-AF65-F5344CB8AC3E}">
        <p14:creationId xmlns:p14="http://schemas.microsoft.com/office/powerpoint/2010/main" val="11745932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9858" y="1325677"/>
            <a:ext cx="3295650" cy="830997"/>
          </a:xfrm>
          <a:prstGeom prst="rect">
            <a:avLst/>
          </a:prstGeom>
          <a:noFill/>
        </p:spPr>
        <p:txBody>
          <a:bodyPr wrap="square" rtlCol="0">
            <a:spAutoFit/>
          </a:bodyPr>
          <a:lstStyle/>
          <a:p>
            <a:r>
              <a:rPr lang="en-US" altLang="zh-CN" sz="4800" b="1" dirty="0">
                <a:solidFill>
                  <a:schemeClr val="bg1"/>
                </a:solidFill>
              </a:rPr>
              <a:t>CONTENTS</a:t>
            </a:r>
            <a:endParaRPr lang="zh-CN" altLang="en-US" sz="4800" b="1" dirty="0">
              <a:solidFill>
                <a:schemeClr val="bg1"/>
              </a:solidFill>
            </a:endParaRPr>
          </a:p>
        </p:txBody>
      </p:sp>
      <p:sp>
        <p:nvSpPr>
          <p:cNvPr id="3" name="文本框 2"/>
          <p:cNvSpPr txBox="1"/>
          <p:nvPr/>
        </p:nvSpPr>
        <p:spPr>
          <a:xfrm>
            <a:off x="5869497" y="3774364"/>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kumimoji="1" lang="zh-CN" altLang="en-US" sz="2400" dirty="0">
                <a:solidFill>
                  <a:schemeClr val="bg1"/>
                </a:solidFill>
              </a:rPr>
              <a:t>    </a:t>
            </a:r>
            <a:r>
              <a:rPr lang="zh-CN" altLang="en-US" sz="2400" dirty="0">
                <a:solidFill>
                  <a:schemeClr val="bg1"/>
                </a:solidFill>
                <a:latin typeface="微软雅黑" panose="020B0503020204020204" pitchFamily="34" charset="-122"/>
                <a:ea typeface="微软雅黑" panose="020B0503020204020204" pitchFamily="34" charset="-122"/>
              </a:rPr>
              <a:t>大赛策划方案</a:t>
            </a:r>
          </a:p>
        </p:txBody>
      </p:sp>
      <p:sp>
        <p:nvSpPr>
          <p:cNvPr id="4" name="文本框 3"/>
          <p:cNvSpPr txBox="1"/>
          <p:nvPr/>
        </p:nvSpPr>
        <p:spPr>
          <a:xfrm>
            <a:off x="5869497" y="4698625"/>
            <a:ext cx="5791200"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   </a:t>
            </a:r>
            <a:r>
              <a:rPr lang="zh-CN" altLang="en-US" sz="2400" b="1" dirty="0">
                <a:solidFill>
                  <a:schemeClr val="bg1"/>
                </a:solidFill>
                <a:latin typeface="微软雅黑" panose="020B0503020204020204" pitchFamily="34" charset="-122"/>
                <a:ea typeface="微软雅黑" panose="020B0503020204020204" pitchFamily="34" charset="-122"/>
              </a:rPr>
              <a:t>需要中关村提供的支持</a:t>
            </a:r>
          </a:p>
        </p:txBody>
      </p:sp>
      <p:sp>
        <p:nvSpPr>
          <p:cNvPr id="5" name="文本框 4">
            <a:extLst>
              <a:ext uri="{FF2B5EF4-FFF2-40B4-BE49-F238E27FC236}">
                <a16:creationId xmlns="" xmlns:a16="http://schemas.microsoft.com/office/drawing/2014/main" id="{463A4D89-900B-4266-A87F-18469A04783F}"/>
              </a:ext>
            </a:extLst>
          </p:cNvPr>
          <p:cNvSpPr txBox="1"/>
          <p:nvPr/>
        </p:nvSpPr>
        <p:spPr>
          <a:xfrm>
            <a:off x="5869497" y="2850103"/>
            <a:ext cx="579120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   </a:t>
            </a:r>
            <a:r>
              <a:rPr lang="zh-CN" altLang="en-US" sz="2400" dirty="0">
                <a:solidFill>
                  <a:schemeClr val="bg1"/>
                </a:solidFill>
                <a:latin typeface="微软雅黑" panose="020B0503020204020204" pitchFamily="34" charset="-122"/>
                <a:ea typeface="微软雅黑" panose="020B0503020204020204" pitchFamily="34" charset="-122"/>
              </a:rPr>
              <a:t>商汤科技简介</a:t>
            </a:r>
          </a:p>
        </p:txBody>
      </p:sp>
    </p:spTree>
    <p:extLst>
      <p:ext uri="{BB962C8B-B14F-4D97-AF65-F5344CB8AC3E}">
        <p14:creationId xmlns:p14="http://schemas.microsoft.com/office/powerpoint/2010/main" val="867978658"/>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需要支持</a:t>
            </a:r>
            <a:endParaRPr lang="en-US" altLang="zh-CN" dirty="0">
              <a:sym typeface="微软雅黑"/>
            </a:endParaRPr>
          </a:p>
          <a:p>
            <a:pPr defTabSz="768095">
              <a:spcBef>
                <a:spcPts val="400"/>
              </a:spcBef>
              <a:buSzPct val="100000"/>
              <a:buFont typeface="Arial"/>
            </a:pP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aphicFrame>
        <p:nvGraphicFramePr>
          <p:cNvPr id="6" name="图示 5">
            <a:extLst>
              <a:ext uri="{FF2B5EF4-FFF2-40B4-BE49-F238E27FC236}">
                <a16:creationId xmlns="" xmlns:a16="http://schemas.microsoft.com/office/drawing/2014/main" id="{FB809B1E-6115-4A52-BCD5-A4E92ECC88AE}"/>
              </a:ext>
            </a:extLst>
          </p:cNvPr>
          <p:cNvGraphicFramePr/>
          <p:nvPr>
            <p:extLst>
              <p:ext uri="{D42A27DB-BD31-4B8C-83A1-F6EECF244321}">
                <p14:modId xmlns:p14="http://schemas.microsoft.com/office/powerpoint/2010/main" val="642348762"/>
              </p:ext>
            </p:extLst>
          </p:nvPr>
        </p:nvGraphicFramePr>
        <p:xfrm>
          <a:off x="1000125" y="1731001"/>
          <a:ext cx="8701008" cy="4841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117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对外籍获奖选手的支持</a:t>
            </a:r>
            <a:endParaRPr lang="en-US" altLang="zh-CN" dirty="0">
              <a:sym typeface="微软雅黑"/>
            </a:endParaRPr>
          </a:p>
          <a:p>
            <a:pPr defTabSz="768095">
              <a:spcBef>
                <a:spcPts val="400"/>
              </a:spcBef>
              <a:buSzPct val="100000"/>
              <a:buFont typeface="Arial"/>
            </a:pP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pSp>
        <p:nvGrpSpPr>
          <p:cNvPr id="5" name="Group 43">
            <a:extLst>
              <a:ext uri="{FF2B5EF4-FFF2-40B4-BE49-F238E27FC236}">
                <a16:creationId xmlns="" xmlns:a16="http://schemas.microsoft.com/office/drawing/2014/main" id="{CAB27857-1968-46C0-8AE1-E1A6300F511C}"/>
              </a:ext>
            </a:extLst>
          </p:cNvPr>
          <p:cNvGrpSpPr/>
          <p:nvPr/>
        </p:nvGrpSpPr>
        <p:grpSpPr>
          <a:xfrm>
            <a:off x="4018242" y="4735125"/>
            <a:ext cx="2161026" cy="1130030"/>
            <a:chOff x="6725834" y="9135119"/>
            <a:chExt cx="4387851" cy="2294467"/>
          </a:xfrm>
        </p:grpSpPr>
        <p:sp>
          <p:nvSpPr>
            <p:cNvPr id="7" name="Freeform 19">
              <a:extLst>
                <a:ext uri="{FF2B5EF4-FFF2-40B4-BE49-F238E27FC236}">
                  <a16:creationId xmlns="" xmlns:a16="http://schemas.microsoft.com/office/drawing/2014/main" id="{9F5A37F0-16EF-4DAB-AA1A-1964E5EED3A6}"/>
                </a:ext>
              </a:extLst>
            </p:cNvPr>
            <p:cNvSpPr>
              <a:spLocks/>
            </p:cNvSpPr>
            <p:nvPr/>
          </p:nvSpPr>
          <p:spPr bwMode="auto">
            <a:xfrm>
              <a:off x="6725834" y="9772236"/>
              <a:ext cx="2197101" cy="1657350"/>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rgbClr val="9BBB5C">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8" name="Freeform 20">
              <a:extLst>
                <a:ext uri="{FF2B5EF4-FFF2-40B4-BE49-F238E27FC236}">
                  <a16:creationId xmlns="" xmlns:a16="http://schemas.microsoft.com/office/drawing/2014/main" id="{08DCA3ED-7049-4CD8-A5BC-B96A9678BDB3}"/>
                </a:ext>
              </a:extLst>
            </p:cNvPr>
            <p:cNvSpPr>
              <a:spLocks/>
            </p:cNvSpPr>
            <p:nvPr/>
          </p:nvSpPr>
          <p:spPr bwMode="auto">
            <a:xfrm>
              <a:off x="8918701" y="9772236"/>
              <a:ext cx="2194984" cy="1657350"/>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rgbClr val="9BBB5C">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10" name="Freeform 21">
              <a:extLst>
                <a:ext uri="{FF2B5EF4-FFF2-40B4-BE49-F238E27FC236}">
                  <a16:creationId xmlns="" xmlns:a16="http://schemas.microsoft.com/office/drawing/2014/main" id="{6475AE23-3BEE-4673-BBFB-24EB47DF84A7}"/>
                </a:ext>
              </a:extLst>
            </p:cNvPr>
            <p:cNvSpPr>
              <a:spLocks/>
            </p:cNvSpPr>
            <p:nvPr/>
          </p:nvSpPr>
          <p:spPr bwMode="auto">
            <a:xfrm>
              <a:off x="6725834" y="9135119"/>
              <a:ext cx="4387851" cy="1259417"/>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rgbClr val="9BBB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11" name="Group 47">
            <a:extLst>
              <a:ext uri="{FF2B5EF4-FFF2-40B4-BE49-F238E27FC236}">
                <a16:creationId xmlns="" xmlns:a16="http://schemas.microsoft.com/office/drawing/2014/main" id="{0DD61526-DA02-4562-A94D-3AEB3DC826AA}"/>
              </a:ext>
            </a:extLst>
          </p:cNvPr>
          <p:cNvGrpSpPr/>
          <p:nvPr/>
        </p:nvGrpSpPr>
        <p:grpSpPr>
          <a:xfrm>
            <a:off x="6179267" y="4225361"/>
            <a:ext cx="2161026" cy="1130030"/>
            <a:chOff x="6725834" y="9135119"/>
            <a:chExt cx="4387851" cy="2294467"/>
          </a:xfrm>
        </p:grpSpPr>
        <p:sp>
          <p:nvSpPr>
            <p:cNvPr id="12" name="Freeform 19">
              <a:extLst>
                <a:ext uri="{FF2B5EF4-FFF2-40B4-BE49-F238E27FC236}">
                  <a16:creationId xmlns="" xmlns:a16="http://schemas.microsoft.com/office/drawing/2014/main" id="{04D1EABC-572A-4B68-B30B-A6EDB29782D2}"/>
                </a:ext>
              </a:extLst>
            </p:cNvPr>
            <p:cNvSpPr>
              <a:spLocks/>
            </p:cNvSpPr>
            <p:nvPr/>
          </p:nvSpPr>
          <p:spPr bwMode="auto">
            <a:xfrm>
              <a:off x="6725834" y="9772236"/>
              <a:ext cx="2197101" cy="1657350"/>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rgbClr val="F29B26">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13" name="Freeform 20">
              <a:extLst>
                <a:ext uri="{FF2B5EF4-FFF2-40B4-BE49-F238E27FC236}">
                  <a16:creationId xmlns="" xmlns:a16="http://schemas.microsoft.com/office/drawing/2014/main" id="{CAB20931-49DB-4D5B-BC0A-1D4A43F2716C}"/>
                </a:ext>
              </a:extLst>
            </p:cNvPr>
            <p:cNvSpPr>
              <a:spLocks/>
            </p:cNvSpPr>
            <p:nvPr/>
          </p:nvSpPr>
          <p:spPr bwMode="auto">
            <a:xfrm>
              <a:off x="8918701" y="9772236"/>
              <a:ext cx="2194984" cy="1657350"/>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rgbClr val="F29B26">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14" name="Freeform 21">
              <a:extLst>
                <a:ext uri="{FF2B5EF4-FFF2-40B4-BE49-F238E27FC236}">
                  <a16:creationId xmlns="" xmlns:a16="http://schemas.microsoft.com/office/drawing/2014/main" id="{015D636B-7BED-4988-9DA6-3655FF267697}"/>
                </a:ext>
              </a:extLst>
            </p:cNvPr>
            <p:cNvSpPr>
              <a:spLocks/>
            </p:cNvSpPr>
            <p:nvPr/>
          </p:nvSpPr>
          <p:spPr bwMode="auto">
            <a:xfrm>
              <a:off x="6725834" y="9135119"/>
              <a:ext cx="4387851" cy="1259417"/>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rgbClr val="F29B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15" name="Group 51">
            <a:extLst>
              <a:ext uri="{FF2B5EF4-FFF2-40B4-BE49-F238E27FC236}">
                <a16:creationId xmlns="" xmlns:a16="http://schemas.microsoft.com/office/drawing/2014/main" id="{51CB6655-6E50-4737-A3C5-DD85D96B2C4E}"/>
              </a:ext>
            </a:extLst>
          </p:cNvPr>
          <p:cNvGrpSpPr/>
          <p:nvPr/>
        </p:nvGrpSpPr>
        <p:grpSpPr>
          <a:xfrm>
            <a:off x="8340292" y="3728296"/>
            <a:ext cx="2161026" cy="1130030"/>
            <a:chOff x="6725834" y="9135119"/>
            <a:chExt cx="4387851" cy="2294467"/>
          </a:xfrm>
        </p:grpSpPr>
        <p:sp>
          <p:nvSpPr>
            <p:cNvPr id="16" name="Freeform 19">
              <a:extLst>
                <a:ext uri="{FF2B5EF4-FFF2-40B4-BE49-F238E27FC236}">
                  <a16:creationId xmlns="" xmlns:a16="http://schemas.microsoft.com/office/drawing/2014/main" id="{B99A7FBB-D187-4082-96AD-FAE84F36439D}"/>
                </a:ext>
              </a:extLst>
            </p:cNvPr>
            <p:cNvSpPr>
              <a:spLocks/>
            </p:cNvSpPr>
            <p:nvPr/>
          </p:nvSpPr>
          <p:spPr bwMode="auto">
            <a:xfrm>
              <a:off x="6725834" y="9772236"/>
              <a:ext cx="2197101" cy="1657350"/>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rgbClr val="BD392F">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17" name="Freeform 20">
              <a:extLst>
                <a:ext uri="{FF2B5EF4-FFF2-40B4-BE49-F238E27FC236}">
                  <a16:creationId xmlns="" xmlns:a16="http://schemas.microsoft.com/office/drawing/2014/main" id="{A0E4003A-8AAD-4CDA-B4F3-7BFA9B5F7A96}"/>
                </a:ext>
              </a:extLst>
            </p:cNvPr>
            <p:cNvSpPr>
              <a:spLocks/>
            </p:cNvSpPr>
            <p:nvPr/>
          </p:nvSpPr>
          <p:spPr bwMode="auto">
            <a:xfrm>
              <a:off x="8918701" y="9772236"/>
              <a:ext cx="2194984" cy="1657350"/>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rgbClr val="BD392F">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18" name="Freeform 21">
              <a:extLst>
                <a:ext uri="{FF2B5EF4-FFF2-40B4-BE49-F238E27FC236}">
                  <a16:creationId xmlns="" xmlns:a16="http://schemas.microsoft.com/office/drawing/2014/main" id="{2FB0ACF3-F790-4FF1-A0BF-A2FA345C5F27}"/>
                </a:ext>
              </a:extLst>
            </p:cNvPr>
            <p:cNvSpPr>
              <a:spLocks/>
            </p:cNvSpPr>
            <p:nvPr/>
          </p:nvSpPr>
          <p:spPr bwMode="auto">
            <a:xfrm>
              <a:off x="6725834" y="9135119"/>
              <a:ext cx="4387851" cy="1259417"/>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rgbClr val="BD392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19" name="Group 7">
            <a:extLst>
              <a:ext uri="{FF2B5EF4-FFF2-40B4-BE49-F238E27FC236}">
                <a16:creationId xmlns="" xmlns:a16="http://schemas.microsoft.com/office/drawing/2014/main" id="{24A9AD91-77DE-4C65-898D-BF140A6F6814}"/>
              </a:ext>
            </a:extLst>
          </p:cNvPr>
          <p:cNvGrpSpPr/>
          <p:nvPr/>
        </p:nvGrpSpPr>
        <p:grpSpPr>
          <a:xfrm>
            <a:off x="1833706" y="3089031"/>
            <a:ext cx="2184536" cy="1064883"/>
            <a:chOff x="3553816" y="4545829"/>
            <a:chExt cx="4369072" cy="2129765"/>
          </a:xfrm>
        </p:grpSpPr>
        <p:grpSp>
          <p:nvGrpSpPr>
            <p:cNvPr id="20" name="Group 6">
              <a:extLst>
                <a:ext uri="{FF2B5EF4-FFF2-40B4-BE49-F238E27FC236}">
                  <a16:creationId xmlns="" xmlns:a16="http://schemas.microsoft.com/office/drawing/2014/main" id="{E804D4F6-5485-4B7C-9E45-0F590FD676F8}"/>
                </a:ext>
              </a:extLst>
            </p:cNvPr>
            <p:cNvGrpSpPr/>
            <p:nvPr/>
          </p:nvGrpSpPr>
          <p:grpSpPr>
            <a:xfrm>
              <a:off x="4973680" y="4545829"/>
              <a:ext cx="1529720" cy="1530119"/>
              <a:chOff x="4818927" y="8917227"/>
              <a:chExt cx="1529720" cy="1530119"/>
            </a:xfrm>
          </p:grpSpPr>
          <p:sp>
            <p:nvSpPr>
              <p:cNvPr id="22" name="Oval 57">
                <a:extLst>
                  <a:ext uri="{FF2B5EF4-FFF2-40B4-BE49-F238E27FC236}">
                    <a16:creationId xmlns="" xmlns:a16="http://schemas.microsoft.com/office/drawing/2014/main" id="{38DCAEA0-A0A5-4BA8-B4EF-59649F4BA8FE}"/>
                  </a:ext>
                </a:extLst>
              </p:cNvPr>
              <p:cNvSpPr/>
              <p:nvPr/>
            </p:nvSpPr>
            <p:spPr bwMode="auto">
              <a:xfrm>
                <a:off x="4818927" y="8917227"/>
                <a:ext cx="1529720" cy="1530119"/>
              </a:xfrm>
              <a:prstGeom prst="ellipse">
                <a:avLst/>
              </a:prstGeom>
              <a:solidFill>
                <a:srgbClr val="1EA185"/>
              </a:solidFill>
              <a:ln w="6350" cap="flat" cmpd="sng" algn="ctr">
                <a:noFill/>
                <a:prstDash val="solid"/>
                <a:miter lim="800000"/>
              </a:ln>
              <a:effectLst/>
            </p:spPr>
            <p:txBody>
              <a:bodyPr anchor="ctr"/>
              <a:lstStyle/>
              <a:p>
                <a:pPr marL="0" marR="0" lvl="0" indent="0" algn="ctr" defTabSz="6094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23" name="Freeform 36">
                <a:extLst>
                  <a:ext uri="{FF2B5EF4-FFF2-40B4-BE49-F238E27FC236}">
                    <a16:creationId xmlns="" xmlns:a16="http://schemas.microsoft.com/office/drawing/2014/main" id="{59377AC3-EED4-4691-9070-75A55F27A66A}"/>
                  </a:ext>
                </a:extLst>
              </p:cNvPr>
              <p:cNvSpPr>
                <a:spLocks noChangeArrowheads="1"/>
              </p:cNvSpPr>
              <p:nvPr/>
            </p:nvSpPr>
            <p:spPr bwMode="auto">
              <a:xfrm>
                <a:off x="5315759" y="9328146"/>
                <a:ext cx="545389" cy="709746"/>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ysClr val="window" lastClr="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sp>
          <p:nvSpPr>
            <p:cNvPr id="21" name="TextBox 68">
              <a:extLst>
                <a:ext uri="{FF2B5EF4-FFF2-40B4-BE49-F238E27FC236}">
                  <a16:creationId xmlns="" xmlns:a16="http://schemas.microsoft.com/office/drawing/2014/main" id="{BA16C31B-2D5F-4FF6-B62A-3FFA8A0BA596}"/>
                </a:ext>
              </a:extLst>
            </p:cNvPr>
            <p:cNvSpPr txBox="1"/>
            <p:nvPr/>
          </p:nvSpPr>
          <p:spPr>
            <a:xfrm>
              <a:off x="3553816" y="6085340"/>
              <a:ext cx="4369072" cy="590254"/>
            </a:xfrm>
            <a:prstGeom prst="rect">
              <a:avLst/>
            </a:prstGeom>
            <a:noFill/>
          </p:spPr>
          <p:txBody>
            <a:bodyPr wrap="square" lIns="91422" tIns="45711" rIns="91422" bIns="45711" rtlCol="0">
              <a:spAutoFit/>
            </a:bodyPr>
            <a:lstStyle/>
            <a:p>
              <a:pPr marL="0" marR="0" lvl="0" indent="0" algn="ctr" defTabSz="323785" eaLnBrk="1" fontAlgn="auto" latinLnBrk="0" hangingPunct="1">
                <a:lnSpc>
                  <a:spcPct val="120000"/>
                </a:lnSpc>
                <a:spcBef>
                  <a:spcPts val="850"/>
                </a:spcBef>
                <a:spcAft>
                  <a:spcPts val="0"/>
                </a:spcAft>
                <a:buClrTx/>
                <a:buSzTx/>
                <a:buFontTx/>
                <a:buNone/>
                <a:tabLst/>
                <a:defRPr/>
              </a:pPr>
              <a:endParaRPr kumimoji="0" lang="es-ES" sz="1200" b="0" i="0" u="none" strike="noStrike" kern="0" cap="none" spc="0" normalizeH="0" baseline="0" noProof="0" dirty="0">
                <a:ln>
                  <a:noFill/>
                </a:ln>
                <a:solidFill>
                  <a:srgbClr val="445469"/>
                </a:solidFill>
                <a:effectLst/>
                <a:uLnTx/>
                <a:uFillTx/>
                <a:latin typeface="微软雅黑" panose="020B0503020204020204" pitchFamily="34" charset="-122"/>
                <a:cs typeface="Aparajita" panose="020B0604020202020204" pitchFamily="34" charset="0"/>
              </a:endParaRPr>
            </a:p>
          </p:txBody>
        </p:sp>
      </p:grpSp>
      <p:grpSp>
        <p:nvGrpSpPr>
          <p:cNvPr id="25" name="Group 4">
            <a:extLst>
              <a:ext uri="{FF2B5EF4-FFF2-40B4-BE49-F238E27FC236}">
                <a16:creationId xmlns="" xmlns:a16="http://schemas.microsoft.com/office/drawing/2014/main" id="{D4559ACC-88EE-449E-9C40-33CAC1649162}"/>
              </a:ext>
            </a:extLst>
          </p:cNvPr>
          <p:cNvGrpSpPr/>
          <p:nvPr/>
        </p:nvGrpSpPr>
        <p:grpSpPr>
          <a:xfrm>
            <a:off x="4715803" y="2570148"/>
            <a:ext cx="764860" cy="765060"/>
            <a:chOff x="4859743" y="5333169"/>
            <a:chExt cx="1529720" cy="1530119"/>
          </a:xfrm>
        </p:grpSpPr>
        <p:sp>
          <p:nvSpPr>
            <p:cNvPr id="27" name="Oval 58">
              <a:extLst>
                <a:ext uri="{FF2B5EF4-FFF2-40B4-BE49-F238E27FC236}">
                  <a16:creationId xmlns="" xmlns:a16="http://schemas.microsoft.com/office/drawing/2014/main" id="{D111052D-ED62-482C-97E7-646B206210E7}"/>
                </a:ext>
              </a:extLst>
            </p:cNvPr>
            <p:cNvSpPr/>
            <p:nvPr/>
          </p:nvSpPr>
          <p:spPr bwMode="auto">
            <a:xfrm>
              <a:off x="4859743" y="5333169"/>
              <a:ext cx="1529720" cy="1530119"/>
            </a:xfrm>
            <a:prstGeom prst="ellipse">
              <a:avLst/>
            </a:prstGeom>
            <a:solidFill>
              <a:srgbClr val="9BBB5C"/>
            </a:solidFill>
            <a:ln w="6350" cap="flat" cmpd="sng" algn="ctr">
              <a:noFill/>
              <a:prstDash val="solid"/>
              <a:miter lim="800000"/>
            </a:ln>
            <a:effectLst/>
          </p:spPr>
          <p:txBody>
            <a:bodyPr anchor="ctr"/>
            <a:lstStyle/>
            <a:p>
              <a:pPr marL="0" marR="0" lvl="0" indent="0" algn="ctr" defTabSz="6094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28" name="Freeform 75">
              <a:extLst>
                <a:ext uri="{FF2B5EF4-FFF2-40B4-BE49-F238E27FC236}">
                  <a16:creationId xmlns="" xmlns:a16="http://schemas.microsoft.com/office/drawing/2014/main" id="{C5484CA0-ADD9-41B6-8667-B5B84244DC61}"/>
                </a:ext>
              </a:extLst>
            </p:cNvPr>
            <p:cNvSpPr>
              <a:spLocks noChangeArrowheads="1"/>
            </p:cNvSpPr>
            <p:nvPr/>
          </p:nvSpPr>
          <p:spPr bwMode="auto">
            <a:xfrm>
              <a:off x="5294374" y="5830344"/>
              <a:ext cx="662867" cy="533813"/>
            </a:xfrm>
            <a:custGeom>
              <a:avLst/>
              <a:gdLst>
                <a:gd name="T0" fmla="*/ 443 w 497"/>
                <a:gd name="T1" fmla="*/ 0 h 400"/>
                <a:gd name="T2" fmla="*/ 443 w 497"/>
                <a:gd name="T3" fmla="*/ 0 h 400"/>
                <a:gd name="T4" fmla="*/ 53 w 497"/>
                <a:gd name="T5" fmla="*/ 0 h 400"/>
                <a:gd name="T6" fmla="*/ 0 w 497"/>
                <a:gd name="T7" fmla="*/ 44 h 400"/>
                <a:gd name="T8" fmla="*/ 0 w 497"/>
                <a:gd name="T9" fmla="*/ 346 h 400"/>
                <a:gd name="T10" fmla="*/ 53 w 497"/>
                <a:gd name="T11" fmla="*/ 399 h 400"/>
                <a:gd name="T12" fmla="*/ 443 w 497"/>
                <a:gd name="T13" fmla="*/ 399 h 400"/>
                <a:gd name="T14" fmla="*/ 496 w 497"/>
                <a:gd name="T15" fmla="*/ 346 h 400"/>
                <a:gd name="T16" fmla="*/ 496 w 497"/>
                <a:gd name="T17" fmla="*/ 44 h 400"/>
                <a:gd name="T18" fmla="*/ 443 w 497"/>
                <a:gd name="T19" fmla="*/ 0 h 400"/>
                <a:gd name="T20" fmla="*/ 443 w 497"/>
                <a:gd name="T21" fmla="*/ 346 h 400"/>
                <a:gd name="T22" fmla="*/ 443 w 497"/>
                <a:gd name="T23" fmla="*/ 346 h 400"/>
                <a:gd name="T24" fmla="*/ 53 w 497"/>
                <a:gd name="T25" fmla="*/ 346 h 400"/>
                <a:gd name="T26" fmla="*/ 53 w 497"/>
                <a:gd name="T27" fmla="*/ 44 h 400"/>
                <a:gd name="T28" fmla="*/ 443 w 497"/>
                <a:gd name="T29" fmla="*/ 44 h 400"/>
                <a:gd name="T30" fmla="*/ 443 w 497"/>
                <a:gd name="T31" fmla="*/ 346 h 400"/>
                <a:gd name="T32" fmla="*/ 222 w 497"/>
                <a:gd name="T33" fmla="*/ 249 h 400"/>
                <a:gd name="T34" fmla="*/ 222 w 497"/>
                <a:gd name="T35" fmla="*/ 249 h 400"/>
                <a:gd name="T36" fmla="*/ 97 w 497"/>
                <a:gd name="T37" fmla="*/ 249 h 400"/>
                <a:gd name="T38" fmla="*/ 97 w 497"/>
                <a:gd name="T39" fmla="*/ 293 h 400"/>
                <a:gd name="T40" fmla="*/ 222 w 497"/>
                <a:gd name="T41" fmla="*/ 293 h 400"/>
                <a:gd name="T42" fmla="*/ 222 w 497"/>
                <a:gd name="T43" fmla="*/ 249 h 400"/>
                <a:gd name="T44" fmla="*/ 222 w 497"/>
                <a:gd name="T45" fmla="*/ 178 h 400"/>
                <a:gd name="T46" fmla="*/ 222 w 497"/>
                <a:gd name="T47" fmla="*/ 178 h 400"/>
                <a:gd name="T48" fmla="*/ 97 w 497"/>
                <a:gd name="T49" fmla="*/ 178 h 400"/>
                <a:gd name="T50" fmla="*/ 97 w 497"/>
                <a:gd name="T51" fmla="*/ 222 h 400"/>
                <a:gd name="T52" fmla="*/ 222 w 497"/>
                <a:gd name="T53" fmla="*/ 222 h 400"/>
                <a:gd name="T54" fmla="*/ 222 w 497"/>
                <a:gd name="T55" fmla="*/ 178 h 400"/>
                <a:gd name="T56" fmla="*/ 222 w 497"/>
                <a:gd name="T57" fmla="*/ 98 h 400"/>
                <a:gd name="T58" fmla="*/ 222 w 497"/>
                <a:gd name="T59" fmla="*/ 98 h 400"/>
                <a:gd name="T60" fmla="*/ 97 w 497"/>
                <a:gd name="T61" fmla="*/ 98 h 400"/>
                <a:gd name="T62" fmla="*/ 97 w 497"/>
                <a:gd name="T63" fmla="*/ 143 h 400"/>
                <a:gd name="T64" fmla="*/ 222 w 497"/>
                <a:gd name="T65" fmla="*/ 143 h 400"/>
                <a:gd name="T66" fmla="*/ 222 w 497"/>
                <a:gd name="T67" fmla="*/ 98 h 400"/>
                <a:gd name="T68" fmla="*/ 389 w 497"/>
                <a:gd name="T69" fmla="*/ 257 h 400"/>
                <a:gd name="T70" fmla="*/ 389 w 497"/>
                <a:gd name="T71" fmla="*/ 257 h 400"/>
                <a:gd name="T72" fmla="*/ 354 w 497"/>
                <a:gd name="T73" fmla="*/ 231 h 400"/>
                <a:gd name="T74" fmla="*/ 381 w 497"/>
                <a:gd name="T75" fmla="*/ 151 h 400"/>
                <a:gd name="T76" fmla="*/ 336 w 497"/>
                <a:gd name="T77" fmla="*/ 98 h 400"/>
                <a:gd name="T78" fmla="*/ 292 w 497"/>
                <a:gd name="T79" fmla="*/ 151 h 400"/>
                <a:gd name="T80" fmla="*/ 319 w 497"/>
                <a:gd name="T81" fmla="*/ 231 h 400"/>
                <a:gd name="T82" fmla="*/ 275 w 497"/>
                <a:gd name="T83" fmla="*/ 257 h 400"/>
                <a:gd name="T84" fmla="*/ 275 w 497"/>
                <a:gd name="T85" fmla="*/ 293 h 400"/>
                <a:gd name="T86" fmla="*/ 398 w 497"/>
                <a:gd name="T87" fmla="*/ 293 h 400"/>
                <a:gd name="T88" fmla="*/ 389 w 497"/>
                <a:gd name="T8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0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ysClr val="window" lastClr="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30" name="Group 3">
            <a:extLst>
              <a:ext uri="{FF2B5EF4-FFF2-40B4-BE49-F238E27FC236}">
                <a16:creationId xmlns="" xmlns:a16="http://schemas.microsoft.com/office/drawing/2014/main" id="{A94A7EA4-16BF-453D-84AF-F32ECF718E14}"/>
              </a:ext>
            </a:extLst>
          </p:cNvPr>
          <p:cNvGrpSpPr/>
          <p:nvPr/>
        </p:nvGrpSpPr>
        <p:grpSpPr>
          <a:xfrm>
            <a:off x="6875349" y="2063062"/>
            <a:ext cx="764860" cy="765060"/>
            <a:chOff x="4852103" y="3573516"/>
            <a:chExt cx="1529720" cy="1530119"/>
          </a:xfrm>
        </p:grpSpPr>
        <p:sp>
          <p:nvSpPr>
            <p:cNvPr id="32" name="Oval 56">
              <a:extLst>
                <a:ext uri="{FF2B5EF4-FFF2-40B4-BE49-F238E27FC236}">
                  <a16:creationId xmlns="" xmlns:a16="http://schemas.microsoft.com/office/drawing/2014/main" id="{7A387C33-3C47-4AD3-8DE2-DF9086166F29}"/>
                </a:ext>
              </a:extLst>
            </p:cNvPr>
            <p:cNvSpPr/>
            <p:nvPr/>
          </p:nvSpPr>
          <p:spPr bwMode="auto">
            <a:xfrm>
              <a:off x="4852103" y="3573516"/>
              <a:ext cx="1529720" cy="1530119"/>
            </a:xfrm>
            <a:prstGeom prst="ellipse">
              <a:avLst/>
            </a:prstGeom>
            <a:solidFill>
              <a:srgbClr val="F29B26"/>
            </a:solidFill>
            <a:ln w="6350" cap="flat" cmpd="sng" algn="ctr">
              <a:noFill/>
              <a:prstDash val="solid"/>
              <a:miter lim="800000"/>
            </a:ln>
            <a:effectLst/>
          </p:spPr>
          <p:txBody>
            <a:bodyPr anchor="ctr"/>
            <a:lstStyle/>
            <a:p>
              <a:pPr marL="0" marR="0" lvl="0" indent="0" algn="ctr" defTabSz="6094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33" name="Freeform 127">
              <a:extLst>
                <a:ext uri="{FF2B5EF4-FFF2-40B4-BE49-F238E27FC236}">
                  <a16:creationId xmlns="" xmlns:a16="http://schemas.microsoft.com/office/drawing/2014/main" id="{9A2039B0-0CF2-4D13-A07C-D4344947E159}"/>
                </a:ext>
              </a:extLst>
            </p:cNvPr>
            <p:cNvSpPr>
              <a:spLocks noChangeArrowheads="1"/>
            </p:cNvSpPr>
            <p:nvPr/>
          </p:nvSpPr>
          <p:spPr bwMode="auto">
            <a:xfrm>
              <a:off x="5225171" y="3999843"/>
              <a:ext cx="828417" cy="667132"/>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ysClr val="window" lastClr="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35" name="Group 5">
            <a:extLst>
              <a:ext uri="{FF2B5EF4-FFF2-40B4-BE49-F238E27FC236}">
                <a16:creationId xmlns="" xmlns:a16="http://schemas.microsoft.com/office/drawing/2014/main" id="{8E8AAD40-7844-4492-8324-D02CF2DE3BEA}"/>
              </a:ext>
            </a:extLst>
          </p:cNvPr>
          <p:cNvGrpSpPr/>
          <p:nvPr/>
        </p:nvGrpSpPr>
        <p:grpSpPr>
          <a:xfrm>
            <a:off x="9026714" y="1547538"/>
            <a:ext cx="764860" cy="765060"/>
            <a:chOff x="4859743" y="7115847"/>
            <a:chExt cx="1529720" cy="1530119"/>
          </a:xfrm>
        </p:grpSpPr>
        <p:sp>
          <p:nvSpPr>
            <p:cNvPr id="37" name="Oval 59">
              <a:extLst>
                <a:ext uri="{FF2B5EF4-FFF2-40B4-BE49-F238E27FC236}">
                  <a16:creationId xmlns="" xmlns:a16="http://schemas.microsoft.com/office/drawing/2014/main" id="{2F53102A-A18E-468B-B5C8-9B1F917AB53D}"/>
                </a:ext>
              </a:extLst>
            </p:cNvPr>
            <p:cNvSpPr/>
            <p:nvPr/>
          </p:nvSpPr>
          <p:spPr bwMode="auto">
            <a:xfrm>
              <a:off x="4859743" y="7115847"/>
              <a:ext cx="1529720" cy="1530119"/>
            </a:xfrm>
            <a:prstGeom prst="ellipse">
              <a:avLst/>
            </a:prstGeom>
            <a:solidFill>
              <a:srgbClr val="BD392F"/>
            </a:solidFill>
            <a:ln w="6350" cap="flat" cmpd="sng" algn="ctr">
              <a:noFill/>
              <a:prstDash val="solid"/>
              <a:miter lim="800000"/>
            </a:ln>
            <a:effectLst/>
          </p:spPr>
          <p:txBody>
            <a:bodyPr anchor="ctr"/>
            <a:lstStyle/>
            <a:p>
              <a:pPr marL="0" marR="0" lvl="0" indent="0" algn="ctr" defTabSz="6094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38" name="Freeform 46">
              <a:extLst>
                <a:ext uri="{FF2B5EF4-FFF2-40B4-BE49-F238E27FC236}">
                  <a16:creationId xmlns="" xmlns:a16="http://schemas.microsoft.com/office/drawing/2014/main" id="{0074CA9B-BFED-43F1-B0B0-044489499999}"/>
                </a:ext>
              </a:extLst>
            </p:cNvPr>
            <p:cNvSpPr>
              <a:spLocks noChangeArrowheads="1"/>
            </p:cNvSpPr>
            <p:nvPr/>
          </p:nvSpPr>
          <p:spPr bwMode="auto">
            <a:xfrm>
              <a:off x="5269730" y="7495375"/>
              <a:ext cx="717017" cy="68287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ysClr val="window" lastClr="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42" name="Group 87">
            <a:extLst>
              <a:ext uri="{FF2B5EF4-FFF2-40B4-BE49-F238E27FC236}">
                <a16:creationId xmlns="" xmlns:a16="http://schemas.microsoft.com/office/drawing/2014/main" id="{2C39ACE0-54C9-40F1-9D7F-C49506342DE8}"/>
              </a:ext>
            </a:extLst>
          </p:cNvPr>
          <p:cNvGrpSpPr/>
          <p:nvPr/>
        </p:nvGrpSpPr>
        <p:grpSpPr>
          <a:xfrm rot="16200000">
            <a:off x="4510157" y="4418370"/>
            <a:ext cx="1180323" cy="121889"/>
            <a:chOff x="2057400" y="2800350"/>
            <a:chExt cx="885242" cy="91440"/>
          </a:xfrm>
          <a:solidFill>
            <a:srgbClr val="445469">
              <a:lumMod val="50000"/>
            </a:srgbClr>
          </a:solidFill>
        </p:grpSpPr>
        <p:sp>
          <p:nvSpPr>
            <p:cNvPr id="43" name="Oval 88">
              <a:extLst>
                <a:ext uri="{FF2B5EF4-FFF2-40B4-BE49-F238E27FC236}">
                  <a16:creationId xmlns="" xmlns:a16="http://schemas.microsoft.com/office/drawing/2014/main" id="{0210F226-B388-4814-9CDF-33EABC049145}"/>
                </a:ext>
              </a:extLst>
            </p:cNvPr>
            <p:cNvSpPr/>
            <p:nvPr/>
          </p:nvSpPr>
          <p:spPr>
            <a:xfrm rot="5400000">
              <a:off x="2057400" y="2800350"/>
              <a:ext cx="91440" cy="91440"/>
            </a:xfrm>
            <a:prstGeom prst="ellipse">
              <a:avLst/>
            </a:prstGeom>
            <a:grpFill/>
            <a:ln w="12700" cap="flat" cmpd="sng" algn="ctr">
              <a:noFill/>
              <a:prstDash val="solid"/>
              <a:miter lim="800000"/>
            </a:ln>
            <a:effectLst/>
          </p:spPr>
          <p:txBody>
            <a:bodyPr rtlCol="1"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x-none"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cxnSp>
          <p:nvCxnSpPr>
            <p:cNvPr id="44" name="Straight Connector 89">
              <a:extLst>
                <a:ext uri="{FF2B5EF4-FFF2-40B4-BE49-F238E27FC236}">
                  <a16:creationId xmlns="" xmlns:a16="http://schemas.microsoft.com/office/drawing/2014/main" id="{E91A3B71-AAF4-4449-B233-65E117A8F121}"/>
                </a:ext>
              </a:extLst>
            </p:cNvPr>
            <p:cNvCxnSpPr/>
            <p:nvPr/>
          </p:nvCxnSpPr>
          <p:spPr>
            <a:xfrm rot="5400000" flipV="1">
              <a:off x="2545741" y="2449169"/>
              <a:ext cx="0" cy="793803"/>
            </a:xfrm>
            <a:prstGeom prst="line">
              <a:avLst/>
            </a:prstGeom>
            <a:grpFill/>
            <a:ln w="12700" cap="flat" cmpd="sng" algn="ctr">
              <a:solidFill>
                <a:srgbClr val="445469">
                  <a:lumMod val="50000"/>
                </a:srgbClr>
              </a:solidFill>
              <a:prstDash val="dash"/>
              <a:miter lim="800000"/>
            </a:ln>
            <a:effectLst/>
          </p:spPr>
        </p:cxnSp>
      </p:grpSp>
      <p:grpSp>
        <p:nvGrpSpPr>
          <p:cNvPr id="45" name="Group 90">
            <a:extLst>
              <a:ext uri="{FF2B5EF4-FFF2-40B4-BE49-F238E27FC236}">
                <a16:creationId xmlns="" xmlns:a16="http://schemas.microsoft.com/office/drawing/2014/main" id="{6A87C76F-8814-459F-A0E7-6DBD84A81794}"/>
              </a:ext>
            </a:extLst>
          </p:cNvPr>
          <p:cNvGrpSpPr/>
          <p:nvPr/>
        </p:nvGrpSpPr>
        <p:grpSpPr>
          <a:xfrm rot="16200000">
            <a:off x="6671182" y="3921967"/>
            <a:ext cx="1180323" cy="121889"/>
            <a:chOff x="2057400" y="2800350"/>
            <a:chExt cx="885242" cy="91440"/>
          </a:xfrm>
          <a:solidFill>
            <a:srgbClr val="445469">
              <a:lumMod val="50000"/>
            </a:srgbClr>
          </a:solidFill>
        </p:grpSpPr>
        <p:sp>
          <p:nvSpPr>
            <p:cNvPr id="46" name="Oval 91">
              <a:extLst>
                <a:ext uri="{FF2B5EF4-FFF2-40B4-BE49-F238E27FC236}">
                  <a16:creationId xmlns="" xmlns:a16="http://schemas.microsoft.com/office/drawing/2014/main" id="{AE01FEE8-71C4-4EBD-A363-BC8E2FC407BB}"/>
                </a:ext>
              </a:extLst>
            </p:cNvPr>
            <p:cNvSpPr/>
            <p:nvPr/>
          </p:nvSpPr>
          <p:spPr>
            <a:xfrm rot="5400000">
              <a:off x="2057400" y="2800350"/>
              <a:ext cx="91440" cy="91440"/>
            </a:xfrm>
            <a:prstGeom prst="ellipse">
              <a:avLst/>
            </a:prstGeom>
            <a:grpFill/>
            <a:ln w="12700" cap="flat" cmpd="sng" algn="ctr">
              <a:noFill/>
              <a:prstDash val="solid"/>
              <a:miter lim="800000"/>
            </a:ln>
            <a:effectLst/>
          </p:spPr>
          <p:txBody>
            <a:bodyPr rtlCol="1"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x-none"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cxnSp>
          <p:nvCxnSpPr>
            <p:cNvPr id="47" name="Straight Connector 92">
              <a:extLst>
                <a:ext uri="{FF2B5EF4-FFF2-40B4-BE49-F238E27FC236}">
                  <a16:creationId xmlns="" xmlns:a16="http://schemas.microsoft.com/office/drawing/2014/main" id="{57DEAF88-5F42-4489-A969-17FA206FE0B2}"/>
                </a:ext>
              </a:extLst>
            </p:cNvPr>
            <p:cNvCxnSpPr/>
            <p:nvPr/>
          </p:nvCxnSpPr>
          <p:spPr>
            <a:xfrm rot="5400000" flipV="1">
              <a:off x="2545741" y="2449169"/>
              <a:ext cx="0" cy="793803"/>
            </a:xfrm>
            <a:prstGeom prst="line">
              <a:avLst/>
            </a:prstGeom>
            <a:grpFill/>
            <a:ln w="12700" cap="flat" cmpd="sng" algn="ctr">
              <a:solidFill>
                <a:srgbClr val="445469">
                  <a:lumMod val="50000"/>
                </a:srgbClr>
              </a:solidFill>
              <a:prstDash val="dash"/>
              <a:miter lim="800000"/>
            </a:ln>
            <a:effectLst/>
          </p:spPr>
        </p:cxnSp>
      </p:grpSp>
      <p:grpSp>
        <p:nvGrpSpPr>
          <p:cNvPr id="48" name="Group 93">
            <a:extLst>
              <a:ext uri="{FF2B5EF4-FFF2-40B4-BE49-F238E27FC236}">
                <a16:creationId xmlns="" xmlns:a16="http://schemas.microsoft.com/office/drawing/2014/main" id="{41915526-CD54-4EBB-A172-D446D9F12143}"/>
              </a:ext>
            </a:extLst>
          </p:cNvPr>
          <p:cNvGrpSpPr/>
          <p:nvPr/>
        </p:nvGrpSpPr>
        <p:grpSpPr>
          <a:xfrm rot="16200000">
            <a:off x="8832207" y="3417489"/>
            <a:ext cx="1180323" cy="121889"/>
            <a:chOff x="2057400" y="2800350"/>
            <a:chExt cx="885242" cy="91440"/>
          </a:xfrm>
          <a:solidFill>
            <a:srgbClr val="445469">
              <a:lumMod val="50000"/>
            </a:srgbClr>
          </a:solidFill>
        </p:grpSpPr>
        <p:sp>
          <p:nvSpPr>
            <p:cNvPr id="49" name="Oval 94">
              <a:extLst>
                <a:ext uri="{FF2B5EF4-FFF2-40B4-BE49-F238E27FC236}">
                  <a16:creationId xmlns="" xmlns:a16="http://schemas.microsoft.com/office/drawing/2014/main" id="{7364B36F-4A46-4D37-B49E-0C1BD40E3239}"/>
                </a:ext>
              </a:extLst>
            </p:cNvPr>
            <p:cNvSpPr/>
            <p:nvPr/>
          </p:nvSpPr>
          <p:spPr>
            <a:xfrm rot="5400000">
              <a:off x="2057400" y="2800350"/>
              <a:ext cx="91440" cy="91440"/>
            </a:xfrm>
            <a:prstGeom prst="ellipse">
              <a:avLst/>
            </a:prstGeom>
            <a:grpFill/>
            <a:ln w="12700" cap="flat" cmpd="sng" algn="ctr">
              <a:noFill/>
              <a:prstDash val="solid"/>
              <a:miter lim="800000"/>
            </a:ln>
            <a:effectLst/>
          </p:spPr>
          <p:txBody>
            <a:bodyPr rtlCol="1"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x-none"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cxnSp>
          <p:nvCxnSpPr>
            <p:cNvPr id="50" name="Straight Connector 95">
              <a:extLst>
                <a:ext uri="{FF2B5EF4-FFF2-40B4-BE49-F238E27FC236}">
                  <a16:creationId xmlns="" xmlns:a16="http://schemas.microsoft.com/office/drawing/2014/main" id="{45B0E84F-D327-49DA-A006-57DC5CA17313}"/>
                </a:ext>
              </a:extLst>
            </p:cNvPr>
            <p:cNvCxnSpPr/>
            <p:nvPr/>
          </p:nvCxnSpPr>
          <p:spPr>
            <a:xfrm rot="5400000" flipV="1">
              <a:off x="2545741" y="2449169"/>
              <a:ext cx="0" cy="793803"/>
            </a:xfrm>
            <a:prstGeom prst="line">
              <a:avLst/>
            </a:prstGeom>
            <a:grpFill/>
            <a:ln w="12700" cap="flat" cmpd="sng" algn="ctr">
              <a:solidFill>
                <a:srgbClr val="445469"/>
              </a:solidFill>
              <a:prstDash val="dash"/>
              <a:miter lim="800000"/>
            </a:ln>
            <a:effectLst/>
          </p:spPr>
        </p:cxnSp>
      </p:grpSp>
      <p:grpSp>
        <p:nvGrpSpPr>
          <p:cNvPr id="51" name="Group 1">
            <a:extLst>
              <a:ext uri="{FF2B5EF4-FFF2-40B4-BE49-F238E27FC236}">
                <a16:creationId xmlns="" xmlns:a16="http://schemas.microsoft.com/office/drawing/2014/main" id="{3C99DB51-F379-4279-8DF9-4196A94848A3}"/>
              </a:ext>
            </a:extLst>
          </p:cNvPr>
          <p:cNvGrpSpPr/>
          <p:nvPr/>
        </p:nvGrpSpPr>
        <p:grpSpPr>
          <a:xfrm>
            <a:off x="1857216" y="5244890"/>
            <a:ext cx="2161026" cy="1130030"/>
            <a:chOff x="6725834" y="9135119"/>
            <a:chExt cx="4387851" cy="2294467"/>
          </a:xfrm>
        </p:grpSpPr>
        <p:sp>
          <p:nvSpPr>
            <p:cNvPr id="52" name="Freeform 19">
              <a:extLst>
                <a:ext uri="{FF2B5EF4-FFF2-40B4-BE49-F238E27FC236}">
                  <a16:creationId xmlns="" xmlns:a16="http://schemas.microsoft.com/office/drawing/2014/main" id="{B055CB57-31B8-48BC-87E8-B8855067FEF7}"/>
                </a:ext>
              </a:extLst>
            </p:cNvPr>
            <p:cNvSpPr>
              <a:spLocks/>
            </p:cNvSpPr>
            <p:nvPr/>
          </p:nvSpPr>
          <p:spPr bwMode="auto">
            <a:xfrm>
              <a:off x="6725834" y="9772236"/>
              <a:ext cx="2197101" cy="1657350"/>
            </a:xfrm>
            <a:custGeom>
              <a:avLst/>
              <a:gdLst>
                <a:gd name="T0" fmla="*/ 1038 w 1038"/>
                <a:gd name="T1" fmla="*/ 783 h 783"/>
                <a:gd name="T2" fmla="*/ 0 w 1038"/>
                <a:gd name="T3" fmla="*/ 488 h 783"/>
                <a:gd name="T4" fmla="*/ 0 w 1038"/>
                <a:gd name="T5" fmla="*/ 0 h 783"/>
                <a:gd name="T6" fmla="*/ 1038 w 1038"/>
                <a:gd name="T7" fmla="*/ 294 h 783"/>
                <a:gd name="T8" fmla="*/ 1038 w 1038"/>
                <a:gd name="T9" fmla="*/ 783 h 783"/>
              </a:gdLst>
              <a:ahLst/>
              <a:cxnLst>
                <a:cxn ang="0">
                  <a:pos x="T0" y="T1"/>
                </a:cxn>
                <a:cxn ang="0">
                  <a:pos x="T2" y="T3"/>
                </a:cxn>
                <a:cxn ang="0">
                  <a:pos x="T4" y="T5"/>
                </a:cxn>
                <a:cxn ang="0">
                  <a:pos x="T6" y="T7"/>
                </a:cxn>
                <a:cxn ang="0">
                  <a:pos x="T8" y="T9"/>
                </a:cxn>
              </a:cxnLst>
              <a:rect l="0" t="0" r="r" b="b"/>
              <a:pathLst>
                <a:path w="1038" h="783">
                  <a:moveTo>
                    <a:pt x="1038" y="783"/>
                  </a:moveTo>
                  <a:lnTo>
                    <a:pt x="0" y="488"/>
                  </a:lnTo>
                  <a:lnTo>
                    <a:pt x="0" y="0"/>
                  </a:lnTo>
                  <a:lnTo>
                    <a:pt x="1038" y="294"/>
                  </a:lnTo>
                  <a:lnTo>
                    <a:pt x="1038" y="783"/>
                  </a:lnTo>
                  <a:close/>
                </a:path>
              </a:pathLst>
            </a:custGeom>
            <a:solidFill>
              <a:srgbClr val="1EA185">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53" name="Freeform 20">
              <a:extLst>
                <a:ext uri="{FF2B5EF4-FFF2-40B4-BE49-F238E27FC236}">
                  <a16:creationId xmlns="" xmlns:a16="http://schemas.microsoft.com/office/drawing/2014/main" id="{0E179F68-4B4D-44E0-AA61-FC08FC22A671}"/>
                </a:ext>
              </a:extLst>
            </p:cNvPr>
            <p:cNvSpPr>
              <a:spLocks/>
            </p:cNvSpPr>
            <p:nvPr/>
          </p:nvSpPr>
          <p:spPr bwMode="auto">
            <a:xfrm>
              <a:off x="8918701" y="9772236"/>
              <a:ext cx="2194984" cy="1657350"/>
            </a:xfrm>
            <a:custGeom>
              <a:avLst/>
              <a:gdLst>
                <a:gd name="T0" fmla="*/ 1037 w 1037"/>
                <a:gd name="T1" fmla="*/ 488 h 783"/>
                <a:gd name="T2" fmla="*/ 0 w 1037"/>
                <a:gd name="T3" fmla="*/ 783 h 783"/>
                <a:gd name="T4" fmla="*/ 0 w 1037"/>
                <a:gd name="T5" fmla="*/ 294 h 783"/>
                <a:gd name="T6" fmla="*/ 1037 w 1037"/>
                <a:gd name="T7" fmla="*/ 0 h 783"/>
                <a:gd name="T8" fmla="*/ 1037 w 1037"/>
                <a:gd name="T9" fmla="*/ 488 h 783"/>
              </a:gdLst>
              <a:ahLst/>
              <a:cxnLst>
                <a:cxn ang="0">
                  <a:pos x="T0" y="T1"/>
                </a:cxn>
                <a:cxn ang="0">
                  <a:pos x="T2" y="T3"/>
                </a:cxn>
                <a:cxn ang="0">
                  <a:pos x="T4" y="T5"/>
                </a:cxn>
                <a:cxn ang="0">
                  <a:pos x="T6" y="T7"/>
                </a:cxn>
                <a:cxn ang="0">
                  <a:pos x="T8" y="T9"/>
                </a:cxn>
              </a:cxnLst>
              <a:rect l="0" t="0" r="r" b="b"/>
              <a:pathLst>
                <a:path w="1037" h="783">
                  <a:moveTo>
                    <a:pt x="1037" y="488"/>
                  </a:moveTo>
                  <a:lnTo>
                    <a:pt x="0" y="783"/>
                  </a:lnTo>
                  <a:lnTo>
                    <a:pt x="0" y="294"/>
                  </a:lnTo>
                  <a:lnTo>
                    <a:pt x="1037" y="0"/>
                  </a:lnTo>
                  <a:lnTo>
                    <a:pt x="1037" y="488"/>
                  </a:lnTo>
                  <a:close/>
                </a:path>
              </a:pathLst>
            </a:custGeom>
            <a:solidFill>
              <a:srgbClr val="1EA185">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sp>
          <p:nvSpPr>
            <p:cNvPr id="54" name="Freeform 21">
              <a:extLst>
                <a:ext uri="{FF2B5EF4-FFF2-40B4-BE49-F238E27FC236}">
                  <a16:creationId xmlns="" xmlns:a16="http://schemas.microsoft.com/office/drawing/2014/main" id="{7058510F-99B2-4126-8BF4-81AB7412DD81}"/>
                </a:ext>
              </a:extLst>
            </p:cNvPr>
            <p:cNvSpPr>
              <a:spLocks/>
            </p:cNvSpPr>
            <p:nvPr/>
          </p:nvSpPr>
          <p:spPr bwMode="auto">
            <a:xfrm>
              <a:off x="6725834" y="9135119"/>
              <a:ext cx="4387851" cy="1259417"/>
            </a:xfrm>
            <a:custGeom>
              <a:avLst/>
              <a:gdLst>
                <a:gd name="T0" fmla="*/ 2073 w 2073"/>
                <a:gd name="T1" fmla="*/ 301 h 595"/>
                <a:gd name="T2" fmla="*/ 1036 w 2073"/>
                <a:gd name="T3" fmla="*/ 595 h 595"/>
                <a:gd name="T4" fmla="*/ 0 w 2073"/>
                <a:gd name="T5" fmla="*/ 301 h 595"/>
                <a:gd name="T6" fmla="*/ 0 w 2073"/>
                <a:gd name="T7" fmla="*/ 295 h 595"/>
                <a:gd name="T8" fmla="*/ 1038 w 2073"/>
                <a:gd name="T9" fmla="*/ 0 h 595"/>
                <a:gd name="T10" fmla="*/ 2073 w 2073"/>
                <a:gd name="T11" fmla="*/ 295 h 595"/>
                <a:gd name="T12" fmla="*/ 2073 w 2073"/>
                <a:gd name="T13" fmla="*/ 301 h 595"/>
              </a:gdLst>
              <a:ahLst/>
              <a:cxnLst>
                <a:cxn ang="0">
                  <a:pos x="T0" y="T1"/>
                </a:cxn>
                <a:cxn ang="0">
                  <a:pos x="T2" y="T3"/>
                </a:cxn>
                <a:cxn ang="0">
                  <a:pos x="T4" y="T5"/>
                </a:cxn>
                <a:cxn ang="0">
                  <a:pos x="T6" y="T7"/>
                </a:cxn>
                <a:cxn ang="0">
                  <a:pos x="T8" y="T9"/>
                </a:cxn>
                <a:cxn ang="0">
                  <a:pos x="T10" y="T11"/>
                </a:cxn>
                <a:cxn ang="0">
                  <a:pos x="T12" y="T13"/>
                </a:cxn>
              </a:cxnLst>
              <a:rect l="0" t="0" r="r" b="b"/>
              <a:pathLst>
                <a:path w="2073" h="595">
                  <a:moveTo>
                    <a:pt x="2073" y="301"/>
                  </a:moveTo>
                  <a:lnTo>
                    <a:pt x="1036" y="595"/>
                  </a:lnTo>
                  <a:lnTo>
                    <a:pt x="0" y="301"/>
                  </a:lnTo>
                  <a:lnTo>
                    <a:pt x="0" y="295"/>
                  </a:lnTo>
                  <a:lnTo>
                    <a:pt x="1038" y="0"/>
                  </a:lnTo>
                  <a:lnTo>
                    <a:pt x="2073" y="295"/>
                  </a:lnTo>
                  <a:lnTo>
                    <a:pt x="2073" y="301"/>
                  </a:lnTo>
                  <a:close/>
                </a:path>
              </a:pathLst>
            </a:custGeom>
            <a:solidFill>
              <a:srgbClr val="1EA1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9"/>
                </a:solidFill>
                <a:effectLst/>
                <a:uLnTx/>
                <a:uFillTx/>
                <a:latin typeface="微软雅黑" panose="020B0503020204020204" pitchFamily="34" charset="-122"/>
              </a:endParaRPr>
            </a:p>
          </p:txBody>
        </p:sp>
      </p:grpSp>
      <p:grpSp>
        <p:nvGrpSpPr>
          <p:cNvPr id="39" name="Group 73">
            <a:extLst>
              <a:ext uri="{FF2B5EF4-FFF2-40B4-BE49-F238E27FC236}">
                <a16:creationId xmlns="" xmlns:a16="http://schemas.microsoft.com/office/drawing/2014/main" id="{8D1FD8BC-7E10-4B58-A07F-4A891C4500F5}"/>
              </a:ext>
            </a:extLst>
          </p:cNvPr>
          <p:cNvGrpSpPr/>
          <p:nvPr/>
        </p:nvGrpSpPr>
        <p:grpSpPr>
          <a:xfrm rot="16200000">
            <a:off x="2337992" y="4946440"/>
            <a:ext cx="1180323" cy="121889"/>
            <a:chOff x="2057400" y="2800350"/>
            <a:chExt cx="885242" cy="91440"/>
          </a:xfrm>
          <a:solidFill>
            <a:srgbClr val="445469">
              <a:lumMod val="50000"/>
            </a:srgbClr>
          </a:solidFill>
        </p:grpSpPr>
        <p:sp>
          <p:nvSpPr>
            <p:cNvPr id="40" name="Oval 74">
              <a:extLst>
                <a:ext uri="{FF2B5EF4-FFF2-40B4-BE49-F238E27FC236}">
                  <a16:creationId xmlns="" xmlns:a16="http://schemas.microsoft.com/office/drawing/2014/main" id="{1E22FA92-5E6F-4DE1-9422-F5E3098AAB09}"/>
                </a:ext>
              </a:extLst>
            </p:cNvPr>
            <p:cNvSpPr/>
            <p:nvPr/>
          </p:nvSpPr>
          <p:spPr>
            <a:xfrm rot="5400000">
              <a:off x="2057400" y="2800350"/>
              <a:ext cx="91440" cy="91440"/>
            </a:xfrm>
            <a:prstGeom prst="ellipse">
              <a:avLst/>
            </a:prstGeom>
            <a:grpFill/>
            <a:ln w="12700" cap="flat" cmpd="sng" algn="ctr">
              <a:noFill/>
              <a:prstDash val="solid"/>
              <a:miter lim="800000"/>
            </a:ln>
            <a:effectLst/>
          </p:spPr>
          <p:txBody>
            <a:bodyPr rtlCol="1"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x-none"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cxnSp>
          <p:nvCxnSpPr>
            <p:cNvPr id="41" name="Straight Connector 75">
              <a:extLst>
                <a:ext uri="{FF2B5EF4-FFF2-40B4-BE49-F238E27FC236}">
                  <a16:creationId xmlns="" xmlns:a16="http://schemas.microsoft.com/office/drawing/2014/main" id="{68B5DD16-D998-4521-A407-16F55F804642}"/>
                </a:ext>
              </a:extLst>
            </p:cNvPr>
            <p:cNvCxnSpPr/>
            <p:nvPr/>
          </p:nvCxnSpPr>
          <p:spPr>
            <a:xfrm rot="5400000" flipV="1">
              <a:off x="2545741" y="2449169"/>
              <a:ext cx="0" cy="793803"/>
            </a:xfrm>
            <a:prstGeom prst="line">
              <a:avLst/>
            </a:prstGeom>
            <a:grpFill/>
            <a:ln w="12700" cap="flat" cmpd="sng" algn="ctr">
              <a:solidFill>
                <a:srgbClr val="445469"/>
              </a:solidFill>
              <a:prstDash val="dash"/>
              <a:miter lim="800000"/>
            </a:ln>
            <a:effectLst/>
          </p:spPr>
        </p:cxnSp>
      </p:grpSp>
      <p:sp>
        <p:nvSpPr>
          <p:cNvPr id="3" name="文本框 2">
            <a:extLst>
              <a:ext uri="{FF2B5EF4-FFF2-40B4-BE49-F238E27FC236}">
                <a16:creationId xmlns="" xmlns:a16="http://schemas.microsoft.com/office/drawing/2014/main" id="{59C539CE-1BAE-4172-9A2C-42A1C04668EA}"/>
              </a:ext>
            </a:extLst>
          </p:cNvPr>
          <p:cNvSpPr txBox="1"/>
          <p:nvPr/>
        </p:nvSpPr>
        <p:spPr>
          <a:xfrm>
            <a:off x="4195465" y="3387285"/>
            <a:ext cx="2047874" cy="646331"/>
          </a:xfrm>
          <a:prstGeom prst="rect">
            <a:avLst/>
          </a:prstGeom>
          <a:noFill/>
        </p:spPr>
        <p:txBody>
          <a:bodyPr wrap="square" rtlCol="0">
            <a:spAutoFit/>
          </a:bodyPr>
          <a:lstStyle/>
          <a:p>
            <a:r>
              <a:rPr lang="zh-CN" altLang="en-US" b="1" dirty="0"/>
              <a:t>签证支持：</a:t>
            </a:r>
            <a:r>
              <a:rPr lang="zh-CN" altLang="en-US" dirty="0"/>
              <a:t>打通外籍选手实习通道</a:t>
            </a:r>
          </a:p>
        </p:txBody>
      </p:sp>
      <p:sp>
        <p:nvSpPr>
          <p:cNvPr id="4" name="文本框 3">
            <a:extLst>
              <a:ext uri="{FF2B5EF4-FFF2-40B4-BE49-F238E27FC236}">
                <a16:creationId xmlns="" xmlns:a16="http://schemas.microsoft.com/office/drawing/2014/main" id="{566D7342-3BC2-43DA-9DD0-7E875CF9849D}"/>
              </a:ext>
            </a:extLst>
          </p:cNvPr>
          <p:cNvSpPr txBox="1"/>
          <p:nvPr/>
        </p:nvSpPr>
        <p:spPr>
          <a:xfrm>
            <a:off x="1939894" y="3912672"/>
            <a:ext cx="2047875" cy="923330"/>
          </a:xfrm>
          <a:prstGeom prst="rect">
            <a:avLst/>
          </a:prstGeom>
          <a:noFill/>
        </p:spPr>
        <p:txBody>
          <a:bodyPr wrap="square" rtlCol="0">
            <a:spAutoFit/>
          </a:bodyPr>
          <a:lstStyle/>
          <a:p>
            <a:r>
              <a:rPr lang="zh-CN" altLang="en-US" b="1" dirty="0"/>
              <a:t>资金支持</a:t>
            </a:r>
            <a:r>
              <a:rPr lang="zh-CN" altLang="en-US" dirty="0"/>
              <a:t>：设立外籍人才创业资金支持</a:t>
            </a:r>
          </a:p>
        </p:txBody>
      </p:sp>
      <p:sp>
        <p:nvSpPr>
          <p:cNvPr id="55" name="文本框 54">
            <a:extLst>
              <a:ext uri="{FF2B5EF4-FFF2-40B4-BE49-F238E27FC236}">
                <a16:creationId xmlns="" xmlns:a16="http://schemas.microsoft.com/office/drawing/2014/main" id="{6A71AFEE-3874-45CC-A3E6-9BBA56708C68}"/>
              </a:ext>
            </a:extLst>
          </p:cNvPr>
          <p:cNvSpPr txBox="1"/>
          <p:nvPr/>
        </p:nvSpPr>
        <p:spPr>
          <a:xfrm>
            <a:off x="6280048" y="2855982"/>
            <a:ext cx="2047874" cy="923330"/>
          </a:xfrm>
          <a:prstGeom prst="rect">
            <a:avLst/>
          </a:prstGeom>
          <a:noFill/>
        </p:spPr>
        <p:txBody>
          <a:bodyPr wrap="square" rtlCol="0">
            <a:spAutoFit/>
          </a:bodyPr>
          <a:lstStyle/>
          <a:p>
            <a:r>
              <a:rPr lang="zh-CN" altLang="en-US" b="1" dirty="0"/>
              <a:t>留学支持</a:t>
            </a:r>
            <a:r>
              <a:rPr lang="zh-CN" altLang="en-US" dirty="0"/>
              <a:t>：大赛获奖可作为加分项申请国内名校</a:t>
            </a:r>
          </a:p>
        </p:txBody>
      </p:sp>
      <p:sp>
        <p:nvSpPr>
          <p:cNvPr id="56" name="文本框 55">
            <a:extLst>
              <a:ext uri="{FF2B5EF4-FFF2-40B4-BE49-F238E27FC236}">
                <a16:creationId xmlns="" xmlns:a16="http://schemas.microsoft.com/office/drawing/2014/main" id="{B567CF23-5E92-43C1-BDC9-E649DE387C53}"/>
              </a:ext>
            </a:extLst>
          </p:cNvPr>
          <p:cNvSpPr txBox="1"/>
          <p:nvPr/>
        </p:nvSpPr>
        <p:spPr>
          <a:xfrm>
            <a:off x="8421217" y="2388859"/>
            <a:ext cx="2395737" cy="923330"/>
          </a:xfrm>
          <a:prstGeom prst="rect">
            <a:avLst/>
          </a:prstGeom>
          <a:noFill/>
        </p:spPr>
        <p:txBody>
          <a:bodyPr wrap="square" rtlCol="0">
            <a:spAutoFit/>
          </a:bodyPr>
          <a:lstStyle/>
          <a:p>
            <a:r>
              <a:rPr lang="zh-CN" altLang="en-US" b="1" dirty="0"/>
              <a:t>就业支持</a:t>
            </a:r>
            <a:r>
              <a:rPr lang="zh-CN" altLang="en-US" dirty="0"/>
              <a:t>：对外籍优秀</a:t>
            </a:r>
            <a:r>
              <a:rPr lang="en-US" altLang="zh-CN" dirty="0"/>
              <a:t>AI</a:t>
            </a:r>
            <a:r>
              <a:rPr lang="zh-CN" altLang="en-US" dirty="0"/>
              <a:t>人才放宽中关村科技企业就业政策</a:t>
            </a:r>
          </a:p>
        </p:txBody>
      </p:sp>
    </p:spTree>
    <p:extLst>
      <p:ext uri="{BB962C8B-B14F-4D97-AF65-F5344CB8AC3E}">
        <p14:creationId xmlns:p14="http://schemas.microsoft.com/office/powerpoint/2010/main" val="2623501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7735915" cy="546100"/>
          </a:xfrm>
        </p:spPr>
        <p:txBody>
          <a:bodyPr/>
          <a:lstStyle/>
          <a:p>
            <a:pPr defTabSz="768095">
              <a:spcBef>
                <a:spcPts val="400"/>
              </a:spcBef>
              <a:buSzPct val="100000"/>
              <a:buFont typeface="Arial"/>
            </a:pPr>
            <a:r>
              <a:rPr lang="zh-CN" altLang="en-US" dirty="0">
                <a:sym typeface="微软雅黑"/>
              </a:rPr>
              <a:t>附表：大赛承办经费预算</a:t>
            </a:r>
            <a:endParaRPr lang="en-US" altLang="zh-CN" dirty="0">
              <a:sym typeface="微软雅黑"/>
            </a:endParaRPr>
          </a:p>
          <a:p>
            <a:pPr defTabSz="768095">
              <a:spcBef>
                <a:spcPts val="400"/>
              </a:spcBef>
              <a:buSzPct val="100000"/>
              <a:buFont typeface="Arial"/>
            </a:pPr>
            <a:endParaRPr lang="zh-CN" altLang="en-US" dirty="0">
              <a:sym typeface="微软雅黑"/>
            </a:endParaRPr>
          </a:p>
        </p:txBody>
      </p:sp>
      <p:sp>
        <p:nvSpPr>
          <p:cNvPr id="9" name="矩形 8"/>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aphicFrame>
        <p:nvGraphicFramePr>
          <p:cNvPr id="3" name="表格 2">
            <a:extLst>
              <a:ext uri="{FF2B5EF4-FFF2-40B4-BE49-F238E27FC236}">
                <a16:creationId xmlns="" xmlns:a16="http://schemas.microsoft.com/office/drawing/2014/main" id="{15F85B3C-DE54-4CD9-A9BD-C4BB90B6F9EE}"/>
              </a:ext>
            </a:extLst>
          </p:cNvPr>
          <p:cNvGraphicFramePr>
            <a:graphicFrameLocks noGrp="1"/>
          </p:cNvGraphicFramePr>
          <p:nvPr>
            <p:extLst>
              <p:ext uri="{D42A27DB-BD31-4B8C-83A1-F6EECF244321}">
                <p14:modId xmlns:p14="http://schemas.microsoft.com/office/powerpoint/2010/main" val="2747086492"/>
              </p:ext>
            </p:extLst>
          </p:nvPr>
        </p:nvGraphicFramePr>
        <p:xfrm>
          <a:off x="1164009" y="1798457"/>
          <a:ext cx="9465156" cy="4095608"/>
        </p:xfrm>
        <a:graphic>
          <a:graphicData uri="http://schemas.openxmlformats.org/drawingml/2006/table">
            <a:tbl>
              <a:tblPr firstRow="1" bandRow="1">
                <a:tableStyleId>{5C22544A-7EE6-4342-B048-85BDC9FD1C3A}</a:tableStyleId>
              </a:tblPr>
              <a:tblGrid>
                <a:gridCol w="3155052">
                  <a:extLst>
                    <a:ext uri="{9D8B030D-6E8A-4147-A177-3AD203B41FA5}">
                      <a16:colId xmlns="" xmlns:a16="http://schemas.microsoft.com/office/drawing/2014/main" val="1046427495"/>
                    </a:ext>
                  </a:extLst>
                </a:gridCol>
                <a:gridCol w="3830376">
                  <a:extLst>
                    <a:ext uri="{9D8B030D-6E8A-4147-A177-3AD203B41FA5}">
                      <a16:colId xmlns="" xmlns:a16="http://schemas.microsoft.com/office/drawing/2014/main" val="512241035"/>
                    </a:ext>
                  </a:extLst>
                </a:gridCol>
                <a:gridCol w="2479728">
                  <a:extLst>
                    <a:ext uri="{9D8B030D-6E8A-4147-A177-3AD203B41FA5}">
                      <a16:colId xmlns="" xmlns:a16="http://schemas.microsoft.com/office/drawing/2014/main" val="929848409"/>
                    </a:ext>
                  </a:extLst>
                </a:gridCol>
              </a:tblGrid>
              <a:tr h="474319">
                <a:tc>
                  <a:txBody>
                    <a:bodyPr/>
                    <a:lstStyle/>
                    <a:p>
                      <a:pPr algn="ctr"/>
                      <a:r>
                        <a:rPr lang="zh-CN" altLang="en-US" sz="2400" dirty="0">
                          <a:latin typeface="微软雅黑" panose="020B0503020204020204" pitchFamily="34" charset="-122"/>
                          <a:ea typeface="微软雅黑" panose="020B0503020204020204" pitchFamily="34" charset="-122"/>
                        </a:rPr>
                        <a:t>项目</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描述</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小计</a:t>
                      </a:r>
                    </a:p>
                  </a:txBody>
                  <a:tcPr/>
                </a:tc>
                <a:extLst>
                  <a:ext uri="{0D108BD9-81ED-4DB2-BD59-A6C34878D82A}">
                    <a16:rowId xmlns="" xmlns:a16="http://schemas.microsoft.com/office/drawing/2014/main" val="2800329372"/>
                  </a:ext>
                </a:extLst>
              </a:tr>
              <a:tr h="517327">
                <a:tc rowSpan="5">
                  <a:txBody>
                    <a:bodyPr/>
                    <a:lstStyle/>
                    <a:p>
                      <a:pPr algn="ctr"/>
                      <a:r>
                        <a:rPr lang="zh-CN" altLang="en-US" sz="2000" b="1" dirty="0"/>
                        <a:t>组织运营</a:t>
                      </a:r>
                    </a:p>
                  </a:txBody>
                  <a:tcPr anchor="ctr"/>
                </a:tc>
                <a:tc>
                  <a:txBody>
                    <a:bodyPr/>
                    <a:lstStyle/>
                    <a:p>
                      <a:r>
                        <a:rPr lang="zh-CN" altLang="en-US" sz="1600" dirty="0"/>
                        <a:t>场地租用</a:t>
                      </a:r>
                    </a:p>
                  </a:txBody>
                  <a:tcPr anchor="ctr"/>
                </a:tc>
                <a:tc>
                  <a:txBody>
                    <a:bodyPr/>
                    <a:lstStyle/>
                    <a:p>
                      <a:pPr algn="l"/>
                      <a:r>
                        <a:rPr lang="en-US" altLang="zh-CN" dirty="0"/>
                        <a:t>80</a:t>
                      </a:r>
                      <a:endParaRPr lang="zh-CN" altLang="en-US" dirty="0"/>
                    </a:p>
                  </a:txBody>
                  <a:tcPr anchor="ctr"/>
                </a:tc>
                <a:extLst>
                  <a:ext uri="{0D108BD9-81ED-4DB2-BD59-A6C34878D82A}">
                    <a16:rowId xmlns="" xmlns:a16="http://schemas.microsoft.com/office/drawing/2014/main" val="2267344611"/>
                  </a:ext>
                </a:extLst>
              </a:tr>
              <a:tr h="517327">
                <a:tc vMerge="1">
                  <a:txBody>
                    <a:bodyPr/>
                    <a:lstStyle/>
                    <a:p>
                      <a:pPr algn="l"/>
                      <a:endParaRPr lang="zh-CN" altLang="en-US" sz="1600" b="1" dirty="0"/>
                    </a:p>
                  </a:txBody>
                  <a:tcPr anchor="ctr"/>
                </a:tc>
                <a:tc>
                  <a:txBody>
                    <a:bodyPr/>
                    <a:lstStyle/>
                    <a:p>
                      <a:r>
                        <a:rPr lang="zh-CN" altLang="en-US" sz="1600" dirty="0"/>
                        <a:t>会场布置及安排</a:t>
                      </a:r>
                    </a:p>
                  </a:txBody>
                  <a:tcPr anchor="ctr"/>
                </a:tc>
                <a:tc>
                  <a:txBody>
                    <a:bodyPr/>
                    <a:lstStyle/>
                    <a:p>
                      <a:pPr algn="l"/>
                      <a:r>
                        <a:rPr lang="en-US" altLang="zh-CN" dirty="0"/>
                        <a:t>40</a:t>
                      </a:r>
                      <a:endParaRPr lang="zh-CN" altLang="en-US" dirty="0"/>
                    </a:p>
                  </a:txBody>
                  <a:tcPr anchor="ctr"/>
                </a:tc>
                <a:extLst>
                  <a:ext uri="{0D108BD9-81ED-4DB2-BD59-A6C34878D82A}">
                    <a16:rowId xmlns="" xmlns:a16="http://schemas.microsoft.com/office/drawing/2014/main" val="2286589700"/>
                  </a:ext>
                </a:extLst>
              </a:tr>
              <a:tr h="517327">
                <a:tc vMerge="1">
                  <a:txBody>
                    <a:bodyPr/>
                    <a:lstStyle/>
                    <a:p>
                      <a:pPr algn="l"/>
                      <a:endParaRPr lang="zh-CN" altLang="en-US" sz="1600" b="1" dirty="0"/>
                    </a:p>
                  </a:txBody>
                  <a:tcPr anchor="ctr"/>
                </a:tc>
                <a:tc>
                  <a:txBody>
                    <a:bodyPr/>
                    <a:lstStyle/>
                    <a:p>
                      <a:r>
                        <a:rPr lang="zh-CN" altLang="en-US" sz="1600" dirty="0"/>
                        <a:t>运营管理费用</a:t>
                      </a:r>
                    </a:p>
                  </a:txBody>
                  <a:tcPr anchor="ctr"/>
                </a:tc>
                <a:tc>
                  <a:txBody>
                    <a:bodyPr/>
                    <a:lstStyle/>
                    <a:p>
                      <a:pPr algn="l"/>
                      <a:r>
                        <a:rPr lang="en-US" altLang="zh-CN" dirty="0"/>
                        <a:t>80</a:t>
                      </a:r>
                      <a:endParaRPr lang="zh-CN" altLang="en-US" dirty="0"/>
                    </a:p>
                  </a:txBody>
                  <a:tcPr anchor="ctr"/>
                </a:tc>
                <a:extLst>
                  <a:ext uri="{0D108BD9-81ED-4DB2-BD59-A6C34878D82A}">
                    <a16:rowId xmlns="" xmlns:a16="http://schemas.microsoft.com/office/drawing/2014/main" val="3822936836"/>
                  </a:ext>
                </a:extLst>
              </a:tr>
              <a:tr h="517327">
                <a:tc vMerge="1">
                  <a:txBody>
                    <a:bodyPr/>
                    <a:lstStyle/>
                    <a:p>
                      <a:endParaRPr lang="zh-CN" altLang="en-US"/>
                    </a:p>
                  </a:txBody>
                  <a:tcPr/>
                </a:tc>
                <a:tc>
                  <a:txBody>
                    <a:bodyPr/>
                    <a:lstStyle/>
                    <a:p>
                      <a:r>
                        <a:rPr lang="zh-CN" altLang="en-US" sz="1600" dirty="0"/>
                        <a:t>国内学校邀请费用</a:t>
                      </a:r>
                    </a:p>
                  </a:txBody>
                  <a:tcPr anchor="ctr"/>
                </a:tc>
                <a:tc>
                  <a:txBody>
                    <a:bodyPr/>
                    <a:lstStyle/>
                    <a:p>
                      <a:pPr algn="l"/>
                      <a:r>
                        <a:rPr lang="en-US" altLang="zh-CN" dirty="0"/>
                        <a:t>30</a:t>
                      </a:r>
                      <a:endParaRPr lang="zh-CN" altLang="en-US" dirty="0"/>
                    </a:p>
                  </a:txBody>
                  <a:tcPr anchor="ctr"/>
                </a:tc>
                <a:extLst>
                  <a:ext uri="{0D108BD9-81ED-4DB2-BD59-A6C34878D82A}">
                    <a16:rowId xmlns="" xmlns:a16="http://schemas.microsoft.com/office/drawing/2014/main" val="3208297575"/>
                  </a:ext>
                </a:extLst>
              </a:tr>
              <a:tr h="517327">
                <a:tc vMerge="1">
                  <a:txBody>
                    <a:bodyPr/>
                    <a:lstStyle/>
                    <a:p>
                      <a:pPr algn="l"/>
                      <a:endParaRPr lang="zh-CN" altLang="en-US" sz="1600" b="1" dirty="0"/>
                    </a:p>
                  </a:txBody>
                  <a:tcPr anchor="ctr"/>
                </a:tc>
                <a:tc>
                  <a:txBody>
                    <a:bodyPr/>
                    <a:lstStyle/>
                    <a:p>
                      <a:r>
                        <a:rPr lang="zh-CN" altLang="en-US" sz="1600" dirty="0"/>
                        <a:t>国际学校邀请费用（差旅、食宿）</a:t>
                      </a:r>
                    </a:p>
                  </a:txBody>
                  <a:tcPr anchor="ctr"/>
                </a:tc>
                <a:tc>
                  <a:txBody>
                    <a:bodyPr/>
                    <a:lstStyle/>
                    <a:p>
                      <a:pPr algn="l"/>
                      <a:r>
                        <a:rPr lang="en-US" altLang="zh-CN" dirty="0"/>
                        <a:t>50</a:t>
                      </a:r>
                      <a:endParaRPr lang="zh-CN" altLang="en-US" dirty="0"/>
                    </a:p>
                  </a:txBody>
                  <a:tcPr anchor="ctr"/>
                </a:tc>
                <a:extLst>
                  <a:ext uri="{0D108BD9-81ED-4DB2-BD59-A6C34878D82A}">
                    <a16:rowId xmlns="" xmlns:a16="http://schemas.microsoft.com/office/drawing/2014/main" val="4193506851"/>
                  </a:ext>
                </a:extLst>
              </a:tr>
              <a:tr h="517327">
                <a:tc>
                  <a:txBody>
                    <a:bodyPr/>
                    <a:lstStyle/>
                    <a:p>
                      <a:pPr algn="ctr"/>
                      <a:r>
                        <a:rPr lang="zh-CN" altLang="en-US" sz="2000" b="1" dirty="0"/>
                        <a:t>奖励</a:t>
                      </a:r>
                    </a:p>
                  </a:txBody>
                  <a:tcPr anchor="ctr"/>
                </a:tc>
                <a:tc>
                  <a:txBody>
                    <a:bodyPr/>
                    <a:lstStyle/>
                    <a:p>
                      <a:r>
                        <a:rPr lang="zh-CN" altLang="en-US" sz="1600" dirty="0"/>
                        <a:t>奖金及奖品</a:t>
                      </a:r>
                    </a:p>
                  </a:txBody>
                  <a:tcPr anchor="ctr"/>
                </a:tc>
                <a:tc>
                  <a:txBody>
                    <a:bodyPr/>
                    <a:lstStyle/>
                    <a:p>
                      <a:pPr algn="l"/>
                      <a:r>
                        <a:rPr lang="en-US" altLang="zh-CN" dirty="0"/>
                        <a:t>50</a:t>
                      </a:r>
                      <a:endParaRPr lang="zh-CN" altLang="en-US" dirty="0"/>
                    </a:p>
                  </a:txBody>
                  <a:tcPr anchor="ctr"/>
                </a:tc>
                <a:extLst>
                  <a:ext uri="{0D108BD9-81ED-4DB2-BD59-A6C34878D82A}">
                    <a16:rowId xmlns="" xmlns:a16="http://schemas.microsoft.com/office/drawing/2014/main" val="1848714191"/>
                  </a:ext>
                </a:extLst>
              </a:tr>
              <a:tr h="517327">
                <a:tc>
                  <a:txBody>
                    <a:bodyPr/>
                    <a:lstStyle/>
                    <a:p>
                      <a:pPr algn="ctr"/>
                      <a:r>
                        <a:rPr lang="zh-CN" altLang="en-US" sz="2000" b="1" dirty="0"/>
                        <a:t>合计</a:t>
                      </a:r>
                    </a:p>
                  </a:txBody>
                  <a:tcPr anchor="ctr"/>
                </a:tc>
                <a:tc>
                  <a:txBody>
                    <a:bodyPr/>
                    <a:lstStyle/>
                    <a:p>
                      <a:endParaRPr lang="zh-CN" altLang="en-US" sz="1600" dirty="0"/>
                    </a:p>
                  </a:txBody>
                  <a:tcPr anchor="ctr"/>
                </a:tc>
                <a:tc>
                  <a:txBody>
                    <a:bodyPr/>
                    <a:lstStyle/>
                    <a:p>
                      <a:pPr algn="l"/>
                      <a:r>
                        <a:rPr lang="en-US" altLang="zh-CN" dirty="0"/>
                        <a:t>330</a:t>
                      </a:r>
                      <a:endParaRPr lang="zh-CN" altLang="en-US" dirty="0"/>
                    </a:p>
                  </a:txBody>
                  <a:tcPr anchor="ctr"/>
                </a:tc>
                <a:extLst>
                  <a:ext uri="{0D108BD9-81ED-4DB2-BD59-A6C34878D82A}">
                    <a16:rowId xmlns="" xmlns:a16="http://schemas.microsoft.com/office/drawing/2014/main" val="10007"/>
                  </a:ext>
                </a:extLst>
              </a:tr>
            </a:tbl>
          </a:graphicData>
        </a:graphic>
      </p:graphicFrame>
      <p:sp>
        <p:nvSpPr>
          <p:cNvPr id="4" name="文本框 3">
            <a:extLst>
              <a:ext uri="{FF2B5EF4-FFF2-40B4-BE49-F238E27FC236}">
                <a16:creationId xmlns="" xmlns:a16="http://schemas.microsoft.com/office/drawing/2014/main" id="{73DA3F96-932C-41C9-9BEE-57C82985AC38}"/>
              </a:ext>
            </a:extLst>
          </p:cNvPr>
          <p:cNvSpPr txBox="1"/>
          <p:nvPr/>
        </p:nvSpPr>
        <p:spPr>
          <a:xfrm>
            <a:off x="8421329" y="1221343"/>
            <a:ext cx="2374489" cy="369332"/>
          </a:xfrm>
          <a:prstGeom prst="rect">
            <a:avLst/>
          </a:prstGeom>
          <a:noFill/>
        </p:spPr>
        <p:txBody>
          <a:bodyPr wrap="square" rtlCol="0">
            <a:spAutoFit/>
          </a:bodyPr>
          <a:lstStyle/>
          <a:p>
            <a:r>
              <a:rPr lang="zh-CN" altLang="en-US" sz="1400" dirty="0"/>
              <a:t>（单位：人民币，万元</a:t>
            </a:r>
            <a:r>
              <a:rPr lang="zh-CN" altLang="en-US" dirty="0"/>
              <a:t>）</a:t>
            </a:r>
          </a:p>
        </p:txBody>
      </p:sp>
    </p:spTree>
    <p:extLst>
      <p:ext uri="{BB962C8B-B14F-4D97-AF65-F5344CB8AC3E}">
        <p14:creationId xmlns:p14="http://schemas.microsoft.com/office/powerpoint/2010/main" val="1311469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3650" y="19939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528049" y="40737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683749" y="30294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540747" y="1985176"/>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21544" y="940868"/>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48" y="40737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77947" y="30294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90524" y="1993900"/>
            <a:ext cx="2108269" cy="1123641"/>
          </a:xfrm>
          <a:prstGeom prst="rect">
            <a:avLst/>
          </a:prstGeom>
        </p:spPr>
        <p:txBody>
          <a:bodyPr wrap="none">
            <a:spAutoFit/>
          </a:bodyPr>
          <a:lstStyle/>
          <a:p>
            <a:pPr algn="ctr">
              <a:lnSpc>
                <a:spcPct val="150000"/>
              </a:lnSpc>
            </a:pPr>
            <a:r>
              <a:rPr kumimoji="1" lang="zh-CN" altLang="en-US" sz="5000" b="1" dirty="0">
                <a:solidFill>
                  <a:schemeClr val="bg1"/>
                </a:solidFill>
              </a:rPr>
              <a:t>谢谢！</a:t>
            </a:r>
          </a:p>
        </p:txBody>
      </p:sp>
    </p:spTree>
    <p:extLst>
      <p:ext uri="{BB962C8B-B14F-4D97-AF65-F5344CB8AC3E}">
        <p14:creationId xmlns:p14="http://schemas.microsoft.com/office/powerpoint/2010/main" val="335630862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文本占位符 1"/>
          <p:cNvSpPr txBox="1">
            <a:spLocks noGrp="1"/>
          </p:cNvSpPr>
          <p:nvPr>
            <p:ph type="body" sz="quarter" idx="4294967295"/>
          </p:nvPr>
        </p:nvSpPr>
        <p:spPr>
          <a:xfrm>
            <a:off x="390530" y="280934"/>
            <a:ext cx="8771659" cy="678897"/>
          </a:xfrm>
          <a:prstGeom prst="rect">
            <a:avLst/>
          </a:prstGeom>
          <a:ln w="12700">
            <a:miter lim="400000"/>
          </a:ln>
        </p:spPr>
        <p:txBody>
          <a:bodyPr lIns="45719" rIns="45719">
            <a:noAutofit/>
          </a:bodyPr>
          <a:lstStyle/>
          <a:p>
            <a:pPr marL="0" indent="0" defTabSz="768095">
              <a:spcBef>
                <a:spcPts val="400"/>
              </a:spcBef>
              <a:buNone/>
              <a:defRPr sz="2016">
                <a:latin typeface="微软雅黑"/>
                <a:ea typeface="微软雅黑"/>
                <a:cs typeface="微软雅黑"/>
                <a:sym typeface="微软雅黑"/>
              </a:defRPr>
            </a:pPr>
            <a:r>
              <a:rPr lang="zh-CN" altLang="en-US" sz="2400" b="1" dirty="0">
                <a:solidFill>
                  <a:srgbClr val="028842"/>
                </a:solidFill>
                <a:latin typeface="+mn-ea"/>
                <a:cs typeface="微软雅黑"/>
              </a:rPr>
              <a:t>顶尖人才 </a:t>
            </a:r>
            <a:r>
              <a:rPr lang="en-US" altLang="zh-CN" sz="2400" b="1" dirty="0">
                <a:solidFill>
                  <a:srgbClr val="028842"/>
                </a:solidFill>
                <a:latin typeface="+mn-ea"/>
                <a:cs typeface="微软雅黑"/>
              </a:rPr>
              <a:t>| </a:t>
            </a:r>
            <a:r>
              <a:rPr lang="zh-CN" altLang="en-US" sz="2400" b="1" dirty="0">
                <a:solidFill>
                  <a:srgbClr val="028842"/>
                </a:solidFill>
                <a:latin typeface="+mn-ea"/>
                <a:cs typeface="微软雅黑"/>
              </a:rPr>
              <a:t>亚洲唯一入选的世界前十人工智能先锋实验室</a:t>
            </a:r>
          </a:p>
        </p:txBody>
      </p:sp>
      <p:grpSp>
        <p:nvGrpSpPr>
          <p:cNvPr id="1267" name="组合 3"/>
          <p:cNvGrpSpPr/>
          <p:nvPr/>
        </p:nvGrpSpPr>
        <p:grpSpPr>
          <a:xfrm>
            <a:off x="1102071" y="1022788"/>
            <a:ext cx="9849683" cy="5072319"/>
            <a:chOff x="0" y="-2"/>
            <a:chExt cx="9849681" cy="5072318"/>
          </a:xfrm>
        </p:grpSpPr>
        <p:grpSp>
          <p:nvGrpSpPr>
            <p:cNvPr id="1243" name="组合 2"/>
            <p:cNvGrpSpPr/>
            <p:nvPr/>
          </p:nvGrpSpPr>
          <p:grpSpPr>
            <a:xfrm>
              <a:off x="0" y="174677"/>
              <a:ext cx="6449710" cy="4862477"/>
              <a:chOff x="0" y="0"/>
              <a:chExt cx="6449709" cy="4862475"/>
            </a:xfrm>
          </p:grpSpPr>
          <p:pic>
            <p:nvPicPr>
              <p:cNvPr id="1052" name="Picture 6" descr="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6192" y="3826629"/>
                <a:ext cx="662680" cy="875848"/>
              </a:xfrm>
              <a:prstGeom prst="rect">
                <a:avLst/>
              </a:prstGeom>
              <a:ln w="12700" cap="flat">
                <a:noFill/>
                <a:miter lim="400000"/>
              </a:ln>
              <a:effectLst/>
            </p:spPr>
          </p:pic>
          <p:pic>
            <p:nvPicPr>
              <p:cNvPr id="1053" name="Picture 11" descr="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2078" y="3798007"/>
                <a:ext cx="662680" cy="933092"/>
              </a:xfrm>
              <a:prstGeom prst="rect">
                <a:avLst/>
              </a:prstGeom>
              <a:ln w="12700" cap="flat">
                <a:noFill/>
                <a:miter lim="400000"/>
              </a:ln>
              <a:effectLst/>
            </p:spPr>
          </p:pic>
          <p:pic>
            <p:nvPicPr>
              <p:cNvPr id="1054" name="Picture 23" descr="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410" y="3876172"/>
                <a:ext cx="898097" cy="380199"/>
              </a:xfrm>
              <a:prstGeom prst="rect">
                <a:avLst/>
              </a:prstGeom>
              <a:ln w="12700" cap="flat">
                <a:noFill/>
                <a:miter lim="400000"/>
              </a:ln>
              <a:effectLst/>
            </p:spPr>
          </p:pic>
          <p:pic>
            <p:nvPicPr>
              <p:cNvPr id="1055" name="Picture 28" descr="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49101" y="3920456"/>
                <a:ext cx="728424" cy="688194"/>
              </a:xfrm>
              <a:prstGeom prst="rect">
                <a:avLst/>
              </a:prstGeom>
              <a:ln w="12700" cap="flat">
                <a:noFill/>
                <a:miter lim="400000"/>
              </a:ln>
              <a:effectLst/>
            </p:spPr>
          </p:pic>
          <p:sp>
            <p:nvSpPr>
              <p:cNvPr id="1056" name="Rectangle 257"/>
              <p:cNvSpPr txBox="1"/>
              <p:nvPr/>
            </p:nvSpPr>
            <p:spPr>
              <a:xfrm>
                <a:off x="2051039" y="3789039"/>
                <a:ext cx="1116168" cy="10623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1100">
                    <a:solidFill>
                      <a:srgbClr val="595959"/>
                    </a:solidFill>
                    <a:latin typeface="+mj-lt"/>
                    <a:ea typeface="+mj-ea"/>
                    <a:cs typeface="+mj-cs"/>
                    <a:sym typeface="Calibri"/>
                  </a:defRPr>
                </a:pPr>
                <a:r>
                  <a:t>Fei-Fei Li</a:t>
                </a:r>
              </a:p>
              <a:p>
                <a:pPr>
                  <a:defRPr sz="1200">
                    <a:solidFill>
                      <a:srgbClr val="595959"/>
                    </a:solidFill>
                    <a:latin typeface="+mj-lt"/>
                    <a:ea typeface="+mj-ea"/>
                    <a:cs typeface="+mj-cs"/>
                    <a:sym typeface="Calibri"/>
                  </a:defRPr>
                </a:pPr>
                <a:r>
                  <a:rPr>
                    <a:latin typeface="微软雅黑"/>
                    <a:ea typeface="微软雅黑"/>
                    <a:cs typeface="微软雅黑"/>
                    <a:sym typeface="微软雅黑"/>
                  </a:rPr>
                  <a:t>斯坦福人工智能实验室负责人</a:t>
                </a:r>
              </a:p>
              <a:p>
                <a:pPr>
                  <a:defRPr sz="1200">
                    <a:solidFill>
                      <a:srgbClr val="595959"/>
                    </a:solidFill>
                    <a:latin typeface="+mj-lt"/>
                    <a:ea typeface="+mj-ea"/>
                    <a:cs typeface="+mj-cs"/>
                    <a:sym typeface="Calibri"/>
                  </a:defRPr>
                </a:pPr>
                <a:r>
                  <a:t>ImageNet</a:t>
                </a:r>
                <a:r>
                  <a:rPr>
                    <a:latin typeface="微软雅黑"/>
                    <a:ea typeface="微软雅黑"/>
                    <a:cs typeface="微软雅黑"/>
                    <a:sym typeface="微软雅黑"/>
                  </a:rPr>
                  <a:t> 竞赛创始人</a:t>
                </a:r>
              </a:p>
            </p:txBody>
          </p:sp>
          <p:sp>
            <p:nvSpPr>
              <p:cNvPr id="1057" name="Rectangle 258"/>
              <p:cNvSpPr txBox="1"/>
              <p:nvPr/>
            </p:nvSpPr>
            <p:spPr>
              <a:xfrm>
                <a:off x="5356750" y="4114868"/>
                <a:ext cx="1092960" cy="299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1100">
                    <a:solidFill>
                      <a:srgbClr val="595959"/>
                    </a:solidFill>
                    <a:latin typeface="+mj-lt"/>
                    <a:ea typeface="+mj-ea"/>
                    <a:cs typeface="+mj-cs"/>
                    <a:sym typeface="Calibri"/>
                  </a:defRPr>
                </a:lvl1pPr>
              </a:lstStyle>
              <a:p>
                <a:r>
                  <a:t>Jurgen Schmidhuber</a:t>
                </a:r>
              </a:p>
            </p:txBody>
          </p:sp>
          <p:pic>
            <p:nvPicPr>
              <p:cNvPr id="1058" name="Picture 5" descr="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6192" y="2892203"/>
                <a:ext cx="662680" cy="837336"/>
              </a:xfrm>
              <a:prstGeom prst="rect">
                <a:avLst/>
              </a:prstGeom>
              <a:ln w="12700" cap="flat">
                <a:noFill/>
                <a:miter lim="400000"/>
              </a:ln>
              <a:effectLst/>
            </p:spPr>
          </p:pic>
          <p:pic>
            <p:nvPicPr>
              <p:cNvPr id="1059" name="Picture 10" descr="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52078" y="2887869"/>
                <a:ext cx="662680" cy="846004"/>
              </a:xfrm>
              <a:prstGeom prst="rect">
                <a:avLst/>
              </a:prstGeom>
              <a:ln w="12700" cap="flat">
                <a:noFill/>
                <a:miter lim="400000"/>
              </a:ln>
              <a:effectLst/>
            </p:spPr>
          </p:pic>
          <p:pic>
            <p:nvPicPr>
              <p:cNvPr id="1060" name="Picture 22" descr="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9187" y="3062962"/>
                <a:ext cx="916426" cy="323401"/>
              </a:xfrm>
              <a:prstGeom prst="rect">
                <a:avLst/>
              </a:prstGeom>
              <a:ln w="12700" cap="flat">
                <a:noFill/>
                <a:miter lim="400000"/>
              </a:ln>
              <a:effectLst/>
            </p:spPr>
          </p:pic>
          <p:pic>
            <p:nvPicPr>
              <p:cNvPr id="1061" name="Picture 27" descr="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38738" y="3078320"/>
                <a:ext cx="949150" cy="327167"/>
              </a:xfrm>
              <a:prstGeom prst="rect">
                <a:avLst/>
              </a:prstGeom>
              <a:ln w="12700" cap="flat">
                <a:noFill/>
                <a:miter lim="400000"/>
              </a:ln>
              <a:effectLst/>
            </p:spPr>
          </p:pic>
          <p:sp>
            <p:nvSpPr>
              <p:cNvPr id="1062" name="Rectangle 263"/>
              <p:cNvSpPr txBox="1"/>
              <p:nvPr/>
            </p:nvSpPr>
            <p:spPr>
              <a:xfrm>
                <a:off x="2047482" y="2995603"/>
                <a:ext cx="1119724" cy="6305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1100">
                    <a:solidFill>
                      <a:srgbClr val="595959"/>
                    </a:solidFill>
                    <a:latin typeface="+mj-lt"/>
                    <a:ea typeface="+mj-ea"/>
                    <a:cs typeface="+mj-cs"/>
                    <a:sym typeface="Calibri"/>
                  </a:defRPr>
                </a:pPr>
                <a:r>
                  <a:t>Yann Lecun</a:t>
                </a:r>
              </a:p>
              <a:p>
                <a:pPr>
                  <a:defRPr sz="1200">
                    <a:solidFill>
                      <a:srgbClr val="595959"/>
                    </a:solidFill>
                    <a:latin typeface="+mj-lt"/>
                    <a:ea typeface="+mj-ea"/>
                    <a:cs typeface="+mj-cs"/>
                    <a:sym typeface="Calibri"/>
                  </a:defRPr>
                </a:pPr>
                <a:r>
                  <a:t>Facebook </a:t>
                </a:r>
                <a:r>
                  <a:rPr>
                    <a:latin typeface="微软雅黑"/>
                    <a:ea typeface="微软雅黑"/>
                    <a:cs typeface="微软雅黑"/>
                    <a:sym typeface="微软雅黑"/>
                  </a:rPr>
                  <a:t>人工智能实验室负责人</a:t>
                </a:r>
              </a:p>
            </p:txBody>
          </p:sp>
          <p:sp>
            <p:nvSpPr>
              <p:cNvPr id="1063" name="Rectangle 264"/>
              <p:cNvSpPr txBox="1"/>
              <p:nvPr/>
            </p:nvSpPr>
            <p:spPr>
              <a:xfrm>
                <a:off x="5356750" y="2995603"/>
                <a:ext cx="1092960" cy="6305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1100">
                    <a:solidFill>
                      <a:srgbClr val="595959"/>
                    </a:solidFill>
                    <a:latin typeface="+mj-lt"/>
                    <a:ea typeface="+mj-ea"/>
                    <a:cs typeface="+mj-cs"/>
                    <a:sym typeface="Calibri"/>
                  </a:defRPr>
                </a:pPr>
                <a:r>
                  <a:t>Geoff Hinton</a:t>
                </a:r>
              </a:p>
              <a:p>
                <a:pPr>
                  <a:defRPr sz="1200">
                    <a:solidFill>
                      <a:srgbClr val="595959"/>
                    </a:solidFill>
                    <a:latin typeface="+mj-lt"/>
                    <a:ea typeface="+mj-ea"/>
                    <a:cs typeface="+mj-cs"/>
                    <a:sym typeface="Calibri"/>
                  </a:defRPr>
                </a:pPr>
                <a:r>
                  <a:t>Google</a:t>
                </a:r>
                <a:r>
                  <a:rPr>
                    <a:latin typeface="微软雅黑"/>
                    <a:ea typeface="微软雅黑"/>
                    <a:cs typeface="微软雅黑"/>
                    <a:sym typeface="微软雅黑"/>
                  </a:rPr>
                  <a:t>深度学习研究负责人</a:t>
                </a:r>
              </a:p>
            </p:txBody>
          </p:sp>
          <p:pic>
            <p:nvPicPr>
              <p:cNvPr id="1064" name="Picture 4" descr="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56192" y="1923772"/>
                <a:ext cx="662680" cy="889230"/>
              </a:xfrm>
              <a:prstGeom prst="rect">
                <a:avLst/>
              </a:prstGeom>
              <a:ln w="12700" cap="flat">
                <a:noFill/>
                <a:miter lim="400000"/>
              </a:ln>
              <a:effectLst/>
            </p:spPr>
          </p:pic>
          <p:pic>
            <p:nvPicPr>
              <p:cNvPr id="1065" name="Picture 9" descr="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52078" y="1913039"/>
                <a:ext cx="662680" cy="910697"/>
              </a:xfrm>
              <a:prstGeom prst="rect">
                <a:avLst/>
              </a:prstGeom>
              <a:ln w="12700" cap="flat">
                <a:noFill/>
                <a:miter lim="400000"/>
              </a:ln>
              <a:effectLst/>
            </p:spPr>
          </p:pic>
          <p:pic>
            <p:nvPicPr>
              <p:cNvPr id="1066" name="Picture 21" descr="Picture 2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40895" y="2138698"/>
                <a:ext cx="853888" cy="459378"/>
              </a:xfrm>
              <a:prstGeom prst="rect">
                <a:avLst/>
              </a:prstGeom>
              <a:ln w="12700" cap="flat">
                <a:noFill/>
                <a:miter lim="400000"/>
              </a:ln>
              <a:effectLst/>
            </p:spPr>
          </p:pic>
          <p:pic>
            <p:nvPicPr>
              <p:cNvPr id="1067" name="Picture 26" descr="Picture 2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455328" y="2194257"/>
                <a:ext cx="1115971" cy="348260"/>
              </a:xfrm>
              <a:prstGeom prst="rect">
                <a:avLst/>
              </a:prstGeom>
              <a:ln w="12700" cap="flat">
                <a:noFill/>
                <a:miter lim="400000"/>
              </a:ln>
              <a:effectLst/>
            </p:spPr>
          </p:pic>
          <p:sp>
            <p:nvSpPr>
              <p:cNvPr id="1068" name="Rectangle 269"/>
              <p:cNvSpPr txBox="1"/>
              <p:nvPr/>
            </p:nvSpPr>
            <p:spPr>
              <a:xfrm>
                <a:off x="2060864" y="2184236"/>
                <a:ext cx="1092960" cy="368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1100">
                    <a:solidFill>
                      <a:srgbClr val="595959"/>
                    </a:solidFill>
                    <a:latin typeface="+mj-lt"/>
                    <a:ea typeface="+mj-ea"/>
                    <a:cs typeface="+mj-cs"/>
                    <a:sym typeface="Calibri"/>
                  </a:defRPr>
                </a:pPr>
                <a:r>
                  <a:t>Xiao’ou Tang</a:t>
                </a:r>
              </a:p>
              <a:p>
                <a:pPr>
                  <a:defRPr sz="1100">
                    <a:solidFill>
                      <a:srgbClr val="595959"/>
                    </a:solidFill>
                    <a:latin typeface="+mj-lt"/>
                    <a:ea typeface="+mj-ea"/>
                    <a:cs typeface="+mj-cs"/>
                    <a:sym typeface="Calibri"/>
                  </a:defRPr>
                </a:pPr>
                <a:r>
                  <a:rPr>
                    <a:latin typeface="微软雅黑"/>
                    <a:ea typeface="微软雅黑"/>
                    <a:cs typeface="微软雅黑"/>
                    <a:sym typeface="微软雅黑"/>
                  </a:rPr>
                  <a:t>商汤科技创始人</a:t>
                </a:r>
              </a:p>
            </p:txBody>
          </p:sp>
          <p:sp>
            <p:nvSpPr>
              <p:cNvPr id="1069" name="Rectangle 270"/>
              <p:cNvSpPr txBox="1"/>
              <p:nvPr/>
            </p:nvSpPr>
            <p:spPr>
              <a:xfrm>
                <a:off x="5356750" y="2301252"/>
                <a:ext cx="1092960" cy="134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1100">
                    <a:solidFill>
                      <a:srgbClr val="595959"/>
                    </a:solidFill>
                    <a:latin typeface="+mj-lt"/>
                    <a:ea typeface="+mj-ea"/>
                    <a:cs typeface="+mj-cs"/>
                    <a:sym typeface="Calibri"/>
                  </a:defRPr>
                </a:lvl1pPr>
              </a:lstStyle>
              <a:p>
                <a:r>
                  <a:t>Nandode Freitas</a:t>
                </a:r>
              </a:p>
            </p:txBody>
          </p:sp>
          <p:pic>
            <p:nvPicPr>
              <p:cNvPr id="1070" name="Picture 3" descr="Picture 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56192" y="959488"/>
                <a:ext cx="662680" cy="888304"/>
              </a:xfrm>
              <a:prstGeom prst="rect">
                <a:avLst/>
              </a:prstGeom>
              <a:ln w="12700" cap="flat">
                <a:noFill/>
                <a:miter lim="400000"/>
              </a:ln>
              <a:effectLst/>
            </p:spPr>
          </p:pic>
          <p:pic>
            <p:nvPicPr>
              <p:cNvPr id="1071" name="Picture 8" descr="Picture 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52078" y="958375"/>
                <a:ext cx="662680" cy="890531"/>
              </a:xfrm>
              <a:prstGeom prst="rect">
                <a:avLst/>
              </a:prstGeom>
              <a:ln w="12700" cap="flat">
                <a:noFill/>
                <a:miter lim="400000"/>
              </a:ln>
              <a:effectLst/>
            </p:spPr>
          </p:pic>
          <p:pic>
            <p:nvPicPr>
              <p:cNvPr id="1072" name="Picture 20" descr="Picture 2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1677" y="1021262"/>
                <a:ext cx="837721" cy="540611"/>
              </a:xfrm>
              <a:prstGeom prst="rect">
                <a:avLst/>
              </a:prstGeom>
              <a:ln w="12700" cap="flat">
                <a:noFill/>
                <a:miter lim="400000"/>
              </a:ln>
              <a:effectLst/>
            </p:spPr>
          </p:pic>
          <p:pic>
            <p:nvPicPr>
              <p:cNvPr id="1073" name="Picture 25" descr="Picture 25"/>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76631" y="1131462"/>
                <a:ext cx="873365" cy="320210"/>
              </a:xfrm>
              <a:prstGeom prst="rect">
                <a:avLst/>
              </a:prstGeom>
              <a:ln w="12700" cap="flat">
                <a:noFill/>
                <a:miter lim="400000"/>
              </a:ln>
              <a:effectLst/>
            </p:spPr>
          </p:pic>
          <p:sp>
            <p:nvSpPr>
              <p:cNvPr id="1074" name="Rectangle 275"/>
              <p:cNvSpPr txBox="1"/>
              <p:nvPr/>
            </p:nvSpPr>
            <p:spPr>
              <a:xfrm>
                <a:off x="2060864" y="1088371"/>
                <a:ext cx="1092960" cy="63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defRPr sz="1100">
                    <a:solidFill>
                      <a:srgbClr val="595959"/>
                    </a:solidFill>
                    <a:latin typeface="+mj-lt"/>
                    <a:ea typeface="+mj-ea"/>
                    <a:cs typeface="+mj-cs"/>
                    <a:sym typeface="Calibri"/>
                  </a:defRPr>
                </a:pPr>
                <a:r>
                  <a:t>Russ Salakhutdinov</a:t>
                </a:r>
              </a:p>
              <a:p>
                <a:pPr>
                  <a:defRPr sz="1200">
                    <a:solidFill>
                      <a:srgbClr val="595959"/>
                    </a:solidFill>
                    <a:latin typeface="+mj-lt"/>
                    <a:ea typeface="+mj-ea"/>
                    <a:cs typeface="+mj-cs"/>
                    <a:sym typeface="Calibri"/>
                  </a:defRPr>
                </a:pPr>
                <a:r>
                  <a:t>Apple</a:t>
                </a:r>
                <a:r>
                  <a:rPr>
                    <a:latin typeface="微软雅黑"/>
                    <a:ea typeface="微软雅黑"/>
                    <a:cs typeface="微软雅黑"/>
                    <a:sym typeface="微软雅黑"/>
                  </a:rPr>
                  <a:t>深度学习负责人</a:t>
                </a:r>
              </a:p>
            </p:txBody>
          </p:sp>
          <p:sp>
            <p:nvSpPr>
              <p:cNvPr id="1075" name="Rectangle 276"/>
              <p:cNvSpPr txBox="1"/>
              <p:nvPr/>
            </p:nvSpPr>
            <p:spPr>
              <a:xfrm>
                <a:off x="5356750" y="1336505"/>
                <a:ext cx="1092960" cy="134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1100">
                    <a:solidFill>
                      <a:srgbClr val="595959"/>
                    </a:solidFill>
                    <a:latin typeface="+mj-lt"/>
                    <a:ea typeface="+mj-ea"/>
                    <a:cs typeface="+mj-cs"/>
                    <a:sym typeface="Calibri"/>
                  </a:defRPr>
                </a:lvl1pPr>
              </a:lstStyle>
              <a:p>
                <a:r>
                  <a:t>Yoshua Bengio</a:t>
                </a:r>
              </a:p>
            </p:txBody>
          </p:sp>
          <p:pic>
            <p:nvPicPr>
              <p:cNvPr id="1076" name="Picture 7" descr="Picture 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52078" y="0"/>
                <a:ext cx="662680" cy="894242"/>
              </a:xfrm>
              <a:prstGeom prst="rect">
                <a:avLst/>
              </a:prstGeom>
              <a:ln w="12700" cap="flat">
                <a:noFill/>
                <a:miter lim="400000"/>
              </a:ln>
              <a:effectLst/>
            </p:spPr>
          </p:pic>
          <p:pic>
            <p:nvPicPr>
              <p:cNvPr id="1077" name="Picture 2" descr="Picture 2"/>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56192" y="2969"/>
                <a:ext cx="662680" cy="888304"/>
              </a:xfrm>
              <a:prstGeom prst="rect">
                <a:avLst/>
              </a:prstGeom>
              <a:ln w="12700" cap="flat">
                <a:noFill/>
                <a:miter lim="400000"/>
              </a:ln>
              <a:effectLst/>
            </p:spPr>
          </p:pic>
          <p:pic>
            <p:nvPicPr>
              <p:cNvPr id="1078" name="Picture 19" descr="Picture 1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11410" y="129946"/>
                <a:ext cx="898097" cy="341235"/>
              </a:xfrm>
              <a:prstGeom prst="rect">
                <a:avLst/>
              </a:prstGeom>
              <a:ln w="12700" cap="flat">
                <a:noFill/>
                <a:miter lim="400000"/>
              </a:ln>
              <a:effectLst/>
            </p:spPr>
          </p:pic>
          <p:pic>
            <p:nvPicPr>
              <p:cNvPr id="1079" name="Picture 24" descr="Picture 2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435442" y="163704"/>
                <a:ext cx="1155743" cy="273719"/>
              </a:xfrm>
              <a:prstGeom prst="rect">
                <a:avLst/>
              </a:prstGeom>
              <a:ln w="12700" cap="flat">
                <a:noFill/>
                <a:miter lim="400000"/>
              </a:ln>
              <a:effectLst/>
            </p:spPr>
          </p:pic>
          <p:sp>
            <p:nvSpPr>
              <p:cNvPr id="1080" name="Rectangle 281"/>
              <p:cNvSpPr txBox="1"/>
              <p:nvPr/>
            </p:nvSpPr>
            <p:spPr>
              <a:xfrm>
                <a:off x="2060864" y="379986"/>
                <a:ext cx="1092960" cy="134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1100">
                    <a:solidFill>
                      <a:srgbClr val="595959"/>
                    </a:solidFill>
                    <a:latin typeface="+mj-lt"/>
                    <a:ea typeface="+mj-ea"/>
                    <a:cs typeface="+mj-cs"/>
                    <a:sym typeface="Calibri"/>
                  </a:defRPr>
                </a:lvl1pPr>
              </a:lstStyle>
              <a:p>
                <a:r>
                  <a:t>Trevor Darrel</a:t>
                </a:r>
              </a:p>
            </p:txBody>
          </p:sp>
          <p:sp>
            <p:nvSpPr>
              <p:cNvPr id="1081" name="Rectangle 282"/>
              <p:cNvSpPr txBox="1"/>
              <p:nvPr/>
            </p:nvSpPr>
            <p:spPr>
              <a:xfrm>
                <a:off x="5356750" y="379986"/>
                <a:ext cx="1092960" cy="134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1100">
                    <a:solidFill>
                      <a:srgbClr val="595959"/>
                    </a:solidFill>
                    <a:latin typeface="+mj-lt"/>
                    <a:ea typeface="+mj-ea"/>
                    <a:cs typeface="+mj-cs"/>
                    <a:sym typeface="Calibri"/>
                  </a:defRPr>
                </a:lvl1pPr>
              </a:lstStyle>
              <a:p>
                <a:r>
                  <a:t>Tomaso Poggio</a:t>
                </a:r>
              </a:p>
            </p:txBody>
          </p:sp>
          <p:sp>
            <p:nvSpPr>
              <p:cNvPr id="1082" name="Rounded Rectangle 283"/>
              <p:cNvSpPr/>
              <p:nvPr/>
            </p:nvSpPr>
            <p:spPr>
              <a:xfrm>
                <a:off x="0" y="1882003"/>
                <a:ext cx="3194091" cy="991411"/>
              </a:xfrm>
              <a:prstGeom prst="roundRect">
                <a:avLst>
                  <a:gd name="adj" fmla="val 5900"/>
                </a:avLst>
              </a:prstGeom>
              <a:noFill/>
              <a:ln w="15875" cap="flat">
                <a:solidFill>
                  <a:schemeClr val="accent1"/>
                </a:solidFill>
                <a:prstDash val="solid"/>
                <a:round/>
              </a:ln>
              <a:effectLst/>
            </p:spPr>
            <p:txBody>
              <a:bodyPr wrap="square" lIns="45719" tIns="45719" rIns="45719" bIns="45719" numCol="1" anchor="ctr">
                <a:noAutofit/>
              </a:bodyPr>
              <a:lstStyle/>
              <a:p>
                <a:pPr algn="ctr">
                  <a:defRPr sz="1100">
                    <a:solidFill>
                      <a:srgbClr val="595959"/>
                    </a:solidFill>
                    <a:latin typeface="+mj-lt"/>
                    <a:ea typeface="+mj-ea"/>
                    <a:cs typeface="+mj-cs"/>
                    <a:sym typeface="Calibri"/>
                  </a:defRPr>
                </a:pPr>
                <a:endParaRPr/>
              </a:p>
            </p:txBody>
          </p:sp>
          <p:grpSp>
            <p:nvGrpSpPr>
              <p:cNvPr id="1085" name="Rounded Rectangle 284"/>
              <p:cNvGrpSpPr/>
              <p:nvPr/>
            </p:nvGrpSpPr>
            <p:grpSpPr>
              <a:xfrm>
                <a:off x="221125" y="506932"/>
                <a:ext cx="1083903" cy="231141"/>
                <a:chOff x="0" y="0"/>
                <a:chExt cx="1083901" cy="231140"/>
              </a:xfrm>
            </p:grpSpPr>
            <p:sp>
              <p:nvSpPr>
                <p:cNvPr id="1083" name="圆角矩形"/>
                <p:cNvSpPr/>
                <p:nvPr/>
              </p:nvSpPr>
              <p:spPr>
                <a:xfrm>
                  <a:off x="0" y="14319"/>
                  <a:ext cx="1083902" cy="202503"/>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084" name="四大传统计算机名校"/>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四大传统计算机名校</a:t>
                  </a:r>
                </a:p>
              </p:txBody>
            </p:sp>
          </p:grpSp>
          <p:grpSp>
            <p:nvGrpSpPr>
              <p:cNvPr id="1106" name="Group 69"/>
              <p:cNvGrpSpPr/>
              <p:nvPr/>
            </p:nvGrpSpPr>
            <p:grpSpPr>
              <a:xfrm>
                <a:off x="38573" y="550525"/>
                <a:ext cx="233934" cy="224554"/>
                <a:chOff x="0" y="0"/>
                <a:chExt cx="233932" cy="224552"/>
              </a:xfrm>
            </p:grpSpPr>
            <p:grpSp>
              <p:nvGrpSpPr>
                <p:cNvPr id="1088" name="Group 70"/>
                <p:cNvGrpSpPr/>
                <p:nvPr/>
              </p:nvGrpSpPr>
              <p:grpSpPr>
                <a:xfrm>
                  <a:off x="-1" y="64251"/>
                  <a:ext cx="159288" cy="160302"/>
                  <a:chOff x="0" y="0"/>
                  <a:chExt cx="159286" cy="160301"/>
                </a:xfrm>
              </p:grpSpPr>
              <p:sp>
                <p:nvSpPr>
                  <p:cNvPr id="1086"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7"/>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87"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089" name="Oval 73"/>
                <p:cNvSpPr/>
                <p:nvPr/>
              </p:nvSpPr>
              <p:spPr>
                <a:xfrm>
                  <a:off x="206410" y="60701"/>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0"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1"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2"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3"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4"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5" name="Oval 79"/>
                <p:cNvSpPr/>
                <p:nvPr/>
              </p:nvSpPr>
              <p:spPr>
                <a:xfrm>
                  <a:off x="205378" y="40798"/>
                  <a:ext cx="20258"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6"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7"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8"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099"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0"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1" name="Oval 85"/>
                <p:cNvSpPr/>
                <p:nvPr/>
              </p:nvSpPr>
              <p:spPr>
                <a:xfrm>
                  <a:off x="145436" y="101716"/>
                  <a:ext cx="19984"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2"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3"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4"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05"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nvGrpSpPr>
              <p:cNvPr id="1109" name="Rounded Rectangle 332"/>
              <p:cNvGrpSpPr/>
              <p:nvPr/>
            </p:nvGrpSpPr>
            <p:grpSpPr>
              <a:xfrm>
                <a:off x="221125" y="4249112"/>
                <a:ext cx="1083903" cy="231141"/>
                <a:chOff x="0" y="0"/>
                <a:chExt cx="1083901" cy="231140"/>
              </a:xfrm>
            </p:grpSpPr>
            <p:sp>
              <p:nvSpPr>
                <p:cNvPr id="1107" name="圆角矩形"/>
                <p:cNvSpPr/>
                <p:nvPr/>
              </p:nvSpPr>
              <p:spPr>
                <a:xfrm>
                  <a:off x="0" y="14319"/>
                  <a:ext cx="1083902" cy="202503"/>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08" name="四大传统计算机名校"/>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四大传统计算机名校</a:t>
                  </a:r>
                </a:p>
              </p:txBody>
            </p:sp>
          </p:grpSp>
          <p:grpSp>
            <p:nvGrpSpPr>
              <p:cNvPr id="1130" name="Group 69"/>
              <p:cNvGrpSpPr/>
              <p:nvPr/>
            </p:nvGrpSpPr>
            <p:grpSpPr>
              <a:xfrm>
                <a:off x="38573" y="4266842"/>
                <a:ext cx="233934" cy="224554"/>
                <a:chOff x="0" y="0"/>
                <a:chExt cx="233932" cy="224552"/>
              </a:xfrm>
            </p:grpSpPr>
            <p:grpSp>
              <p:nvGrpSpPr>
                <p:cNvPr id="1112" name="Group 70"/>
                <p:cNvGrpSpPr/>
                <p:nvPr/>
              </p:nvGrpSpPr>
              <p:grpSpPr>
                <a:xfrm>
                  <a:off x="-1" y="64251"/>
                  <a:ext cx="159288" cy="160302"/>
                  <a:chOff x="0" y="0"/>
                  <a:chExt cx="159286" cy="160301"/>
                </a:xfrm>
              </p:grpSpPr>
              <p:sp>
                <p:nvSpPr>
                  <p:cNvPr id="1110"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7"/>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1"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113" name="Oval 73"/>
                <p:cNvSpPr/>
                <p:nvPr/>
              </p:nvSpPr>
              <p:spPr>
                <a:xfrm>
                  <a:off x="206410" y="60701"/>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4"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5"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6"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7"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8"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19" name="Oval 79"/>
                <p:cNvSpPr/>
                <p:nvPr/>
              </p:nvSpPr>
              <p:spPr>
                <a:xfrm>
                  <a:off x="205378" y="40798"/>
                  <a:ext cx="20258"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0"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1"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2"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3"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4"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5" name="Oval 85"/>
                <p:cNvSpPr/>
                <p:nvPr/>
              </p:nvSpPr>
              <p:spPr>
                <a:xfrm>
                  <a:off x="145436" y="101716"/>
                  <a:ext cx="19984"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6"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7"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8"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29"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nvGrpSpPr>
              <p:cNvPr id="1133" name="Rounded Rectangle 356"/>
              <p:cNvGrpSpPr/>
              <p:nvPr/>
            </p:nvGrpSpPr>
            <p:grpSpPr>
              <a:xfrm>
                <a:off x="3439764" y="506932"/>
                <a:ext cx="1083903" cy="231141"/>
                <a:chOff x="0" y="0"/>
                <a:chExt cx="1083901" cy="231140"/>
              </a:xfrm>
            </p:grpSpPr>
            <p:sp>
              <p:nvSpPr>
                <p:cNvPr id="1131" name="圆角矩形"/>
                <p:cNvSpPr/>
                <p:nvPr/>
              </p:nvSpPr>
              <p:spPr>
                <a:xfrm>
                  <a:off x="0" y="14319"/>
                  <a:ext cx="1083902" cy="202503"/>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32" name="四大传统计算机名校"/>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四大传统计算机名校</a:t>
                  </a:r>
                </a:p>
              </p:txBody>
            </p:sp>
          </p:grpSp>
          <p:grpSp>
            <p:nvGrpSpPr>
              <p:cNvPr id="1154" name="Group 69"/>
              <p:cNvGrpSpPr/>
              <p:nvPr/>
            </p:nvGrpSpPr>
            <p:grpSpPr>
              <a:xfrm>
                <a:off x="3257212" y="550525"/>
                <a:ext cx="233934" cy="224554"/>
                <a:chOff x="0" y="0"/>
                <a:chExt cx="233932" cy="224552"/>
              </a:xfrm>
            </p:grpSpPr>
            <p:grpSp>
              <p:nvGrpSpPr>
                <p:cNvPr id="1136" name="Group 70"/>
                <p:cNvGrpSpPr/>
                <p:nvPr/>
              </p:nvGrpSpPr>
              <p:grpSpPr>
                <a:xfrm>
                  <a:off x="-1" y="64251"/>
                  <a:ext cx="159288" cy="160302"/>
                  <a:chOff x="0" y="0"/>
                  <a:chExt cx="159286" cy="160301"/>
                </a:xfrm>
              </p:grpSpPr>
              <p:sp>
                <p:nvSpPr>
                  <p:cNvPr id="1134"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7"/>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35"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137" name="Oval 73"/>
                <p:cNvSpPr/>
                <p:nvPr/>
              </p:nvSpPr>
              <p:spPr>
                <a:xfrm>
                  <a:off x="206410" y="60701"/>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38"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39"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0"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1"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2"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3" name="Oval 79"/>
                <p:cNvSpPr/>
                <p:nvPr/>
              </p:nvSpPr>
              <p:spPr>
                <a:xfrm>
                  <a:off x="205378" y="40798"/>
                  <a:ext cx="20258"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4"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5"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6"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7"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8"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49" name="Oval 85"/>
                <p:cNvSpPr/>
                <p:nvPr/>
              </p:nvSpPr>
              <p:spPr>
                <a:xfrm>
                  <a:off x="145436" y="101716"/>
                  <a:ext cx="19984"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50"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51"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52"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53"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nvGrpSpPr>
              <p:cNvPr id="1157" name="Rounded Rectangle 404"/>
              <p:cNvGrpSpPr/>
              <p:nvPr/>
            </p:nvGrpSpPr>
            <p:grpSpPr>
              <a:xfrm>
                <a:off x="221125" y="3513457"/>
                <a:ext cx="1083903" cy="231141"/>
                <a:chOff x="0" y="0"/>
                <a:chExt cx="1083901" cy="231140"/>
              </a:xfrm>
            </p:grpSpPr>
            <p:sp>
              <p:nvSpPr>
                <p:cNvPr id="1155" name="圆角矩形"/>
                <p:cNvSpPr/>
                <p:nvPr/>
              </p:nvSpPr>
              <p:spPr>
                <a:xfrm>
                  <a:off x="0" y="14319"/>
                  <a:ext cx="1083902" cy="202503"/>
                </a:xfrm>
                <a:prstGeom prst="roundRect">
                  <a:avLst>
                    <a:gd name="adj" fmla="val 16667"/>
                  </a:avLst>
                </a:prstGeom>
                <a:noFill/>
                <a:ln w="12700" cap="flat">
                  <a:solidFill>
                    <a:schemeClr val="accent4"/>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56" name="AI四大天王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800">
                      <a:solidFill>
                        <a:srgbClr val="595959"/>
                      </a:solidFill>
                      <a:latin typeface="+mj-lt"/>
                      <a:ea typeface="+mj-ea"/>
                      <a:cs typeface="+mj-cs"/>
                      <a:sym typeface="Calibri"/>
                    </a:defRPr>
                  </a:pPr>
                  <a:r>
                    <a:t>AI</a:t>
                  </a:r>
                  <a:r>
                    <a:rPr>
                      <a:latin typeface="微软雅黑"/>
                      <a:ea typeface="微软雅黑"/>
                      <a:cs typeface="微软雅黑"/>
                      <a:sym typeface="微软雅黑"/>
                    </a:rPr>
                    <a:t>四大天王实验室</a:t>
                  </a:r>
                </a:p>
              </p:txBody>
            </p:sp>
          </p:grpSp>
          <p:pic>
            <p:nvPicPr>
              <p:cNvPr id="1158" name="Picture 6" descr="Picture 6"/>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8043" y="3510524"/>
                <a:ext cx="189414" cy="237939"/>
              </a:xfrm>
              <a:prstGeom prst="rect">
                <a:avLst/>
              </a:prstGeom>
              <a:ln w="12700" cap="flat">
                <a:noFill/>
                <a:miter lim="400000"/>
              </a:ln>
              <a:effectLst/>
            </p:spPr>
          </p:pic>
          <p:grpSp>
            <p:nvGrpSpPr>
              <p:cNvPr id="1161" name="Rounded Rectangle 430"/>
              <p:cNvGrpSpPr/>
              <p:nvPr/>
            </p:nvGrpSpPr>
            <p:grpSpPr>
              <a:xfrm>
                <a:off x="221125" y="1601793"/>
                <a:ext cx="1083903" cy="231141"/>
                <a:chOff x="0" y="0"/>
                <a:chExt cx="1083901" cy="231140"/>
              </a:xfrm>
            </p:grpSpPr>
            <p:sp>
              <p:nvSpPr>
                <p:cNvPr id="1159" name="圆角矩形"/>
                <p:cNvSpPr/>
                <p:nvPr/>
              </p:nvSpPr>
              <p:spPr>
                <a:xfrm>
                  <a:off x="0" y="14319"/>
                  <a:ext cx="1083902" cy="202503"/>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60" name="四大传统计算机名校"/>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四大传统计算机名校</a:t>
                  </a:r>
                </a:p>
              </p:txBody>
            </p:sp>
          </p:grpSp>
          <p:grpSp>
            <p:nvGrpSpPr>
              <p:cNvPr id="1182" name="Group 69"/>
              <p:cNvGrpSpPr/>
              <p:nvPr/>
            </p:nvGrpSpPr>
            <p:grpSpPr>
              <a:xfrm>
                <a:off x="38573" y="1645386"/>
                <a:ext cx="233934" cy="224554"/>
                <a:chOff x="0" y="0"/>
                <a:chExt cx="233932" cy="224552"/>
              </a:xfrm>
            </p:grpSpPr>
            <p:grpSp>
              <p:nvGrpSpPr>
                <p:cNvPr id="1164" name="Group 70"/>
                <p:cNvGrpSpPr/>
                <p:nvPr/>
              </p:nvGrpSpPr>
              <p:grpSpPr>
                <a:xfrm>
                  <a:off x="-1" y="64251"/>
                  <a:ext cx="159288" cy="160302"/>
                  <a:chOff x="0" y="0"/>
                  <a:chExt cx="159286" cy="160301"/>
                </a:xfrm>
              </p:grpSpPr>
              <p:sp>
                <p:nvSpPr>
                  <p:cNvPr id="1162"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7"/>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63"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165" name="Oval 73"/>
                <p:cNvSpPr/>
                <p:nvPr/>
              </p:nvSpPr>
              <p:spPr>
                <a:xfrm>
                  <a:off x="206410" y="60701"/>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66"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67"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68"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69"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0"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1" name="Oval 79"/>
                <p:cNvSpPr/>
                <p:nvPr/>
              </p:nvSpPr>
              <p:spPr>
                <a:xfrm>
                  <a:off x="205378" y="40798"/>
                  <a:ext cx="20258"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2"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3"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4"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5"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6"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7" name="Oval 85"/>
                <p:cNvSpPr/>
                <p:nvPr/>
              </p:nvSpPr>
              <p:spPr>
                <a:xfrm>
                  <a:off x="145436" y="101716"/>
                  <a:ext cx="19984"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8"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79"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80"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81"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nvGrpSpPr>
              <p:cNvPr id="1185" name="Rounded Rectangle 454"/>
              <p:cNvGrpSpPr/>
              <p:nvPr/>
            </p:nvGrpSpPr>
            <p:grpSpPr>
              <a:xfrm>
                <a:off x="3439764" y="1601793"/>
                <a:ext cx="1083903" cy="231141"/>
                <a:chOff x="0" y="0"/>
                <a:chExt cx="1083901" cy="231140"/>
              </a:xfrm>
            </p:grpSpPr>
            <p:sp>
              <p:nvSpPr>
                <p:cNvPr id="1183" name="圆角矩形"/>
                <p:cNvSpPr/>
                <p:nvPr/>
              </p:nvSpPr>
              <p:spPr>
                <a:xfrm>
                  <a:off x="0" y="14319"/>
                  <a:ext cx="1083902" cy="202503"/>
                </a:xfrm>
                <a:prstGeom prst="roundRect">
                  <a:avLst>
                    <a:gd name="adj" fmla="val 16667"/>
                  </a:avLst>
                </a:prstGeom>
                <a:noFill/>
                <a:ln w="12700" cap="flat">
                  <a:solidFill>
                    <a:schemeClr val="accent4"/>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84" name="AI四大天王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800">
                      <a:solidFill>
                        <a:srgbClr val="595959"/>
                      </a:solidFill>
                      <a:latin typeface="+mj-lt"/>
                      <a:ea typeface="+mj-ea"/>
                      <a:cs typeface="+mj-cs"/>
                      <a:sym typeface="Calibri"/>
                    </a:defRPr>
                  </a:pPr>
                  <a:r>
                    <a:t>AI</a:t>
                  </a:r>
                  <a:r>
                    <a:rPr>
                      <a:latin typeface="微软雅黑"/>
                      <a:ea typeface="微软雅黑"/>
                      <a:cs typeface="微软雅黑"/>
                      <a:sym typeface="微软雅黑"/>
                    </a:rPr>
                    <a:t>四大天王实验室</a:t>
                  </a:r>
                </a:p>
              </p:txBody>
            </p:sp>
          </p:grpSp>
          <p:pic>
            <p:nvPicPr>
              <p:cNvPr id="1186" name="Picture 6" descr="Picture 6"/>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331397" y="1596671"/>
                <a:ext cx="189414" cy="237940"/>
              </a:xfrm>
              <a:prstGeom prst="rect">
                <a:avLst/>
              </a:prstGeom>
              <a:ln w="12700" cap="flat">
                <a:noFill/>
                <a:miter lim="400000"/>
              </a:ln>
              <a:effectLst/>
            </p:spPr>
          </p:pic>
          <p:grpSp>
            <p:nvGrpSpPr>
              <p:cNvPr id="1189" name="Rounded Rectangle 479"/>
              <p:cNvGrpSpPr/>
              <p:nvPr/>
            </p:nvGrpSpPr>
            <p:grpSpPr>
              <a:xfrm>
                <a:off x="3439764" y="3513457"/>
                <a:ext cx="1083903" cy="231141"/>
                <a:chOff x="0" y="0"/>
                <a:chExt cx="1083901" cy="231140"/>
              </a:xfrm>
            </p:grpSpPr>
            <p:sp>
              <p:nvSpPr>
                <p:cNvPr id="1187" name="圆角矩形"/>
                <p:cNvSpPr/>
                <p:nvPr/>
              </p:nvSpPr>
              <p:spPr>
                <a:xfrm>
                  <a:off x="0" y="14319"/>
                  <a:ext cx="1083902" cy="202503"/>
                </a:xfrm>
                <a:prstGeom prst="roundRect">
                  <a:avLst>
                    <a:gd name="adj" fmla="val 16667"/>
                  </a:avLst>
                </a:prstGeom>
                <a:noFill/>
                <a:ln w="12700" cap="flat">
                  <a:solidFill>
                    <a:schemeClr val="accent4"/>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88" name="AI四大天王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800">
                      <a:solidFill>
                        <a:srgbClr val="595959"/>
                      </a:solidFill>
                      <a:latin typeface="+mj-lt"/>
                      <a:ea typeface="+mj-ea"/>
                      <a:cs typeface="+mj-cs"/>
                      <a:sym typeface="Calibri"/>
                    </a:defRPr>
                  </a:pPr>
                  <a:r>
                    <a:t>AI</a:t>
                  </a:r>
                  <a:r>
                    <a:rPr>
                      <a:latin typeface="微软雅黑"/>
                      <a:ea typeface="微软雅黑"/>
                      <a:cs typeface="微软雅黑"/>
                      <a:sym typeface="微软雅黑"/>
                    </a:rPr>
                    <a:t>四大天王实验室</a:t>
                  </a:r>
                </a:p>
              </p:txBody>
            </p:sp>
          </p:grpSp>
          <p:pic>
            <p:nvPicPr>
              <p:cNvPr id="1190" name="Picture 6" descr="Picture 6"/>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331397" y="3510524"/>
                <a:ext cx="189414" cy="237939"/>
              </a:xfrm>
              <a:prstGeom prst="rect">
                <a:avLst/>
              </a:prstGeom>
              <a:ln w="12700" cap="flat">
                <a:noFill/>
                <a:miter lim="400000"/>
              </a:ln>
              <a:effectLst/>
            </p:spPr>
          </p:pic>
          <p:grpSp>
            <p:nvGrpSpPr>
              <p:cNvPr id="1193" name="Rounded Rectangle 481"/>
              <p:cNvGrpSpPr/>
              <p:nvPr/>
            </p:nvGrpSpPr>
            <p:grpSpPr>
              <a:xfrm>
                <a:off x="221125" y="4487625"/>
                <a:ext cx="1083903" cy="231141"/>
                <a:chOff x="0" y="0"/>
                <a:chExt cx="1083901" cy="231140"/>
              </a:xfrm>
            </p:grpSpPr>
            <p:sp>
              <p:nvSpPr>
                <p:cNvPr id="1191" name="圆角矩形"/>
                <p:cNvSpPr/>
                <p:nvPr/>
              </p:nvSpPr>
              <p:spPr>
                <a:xfrm>
                  <a:off x="0" y="14319"/>
                  <a:ext cx="1083902" cy="202503"/>
                </a:xfrm>
                <a:prstGeom prst="roundRect">
                  <a:avLst>
                    <a:gd name="adj" fmla="val 16667"/>
                  </a:avLst>
                </a:prstGeom>
                <a:noFill/>
                <a:ln w="12700" cap="flat">
                  <a:solidFill>
                    <a:schemeClr val="accent4"/>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92" name="AI四大天王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800">
                      <a:solidFill>
                        <a:srgbClr val="595959"/>
                      </a:solidFill>
                      <a:latin typeface="+mj-lt"/>
                      <a:ea typeface="+mj-ea"/>
                      <a:cs typeface="+mj-cs"/>
                      <a:sym typeface="Calibri"/>
                    </a:defRPr>
                  </a:pPr>
                  <a:r>
                    <a:t>AI</a:t>
                  </a:r>
                  <a:r>
                    <a:rPr>
                      <a:latin typeface="微软雅黑"/>
                      <a:ea typeface="微软雅黑"/>
                      <a:cs typeface="微软雅黑"/>
                      <a:sym typeface="微软雅黑"/>
                    </a:rPr>
                    <a:t>四大天王实验室</a:t>
                  </a:r>
                </a:p>
              </p:txBody>
            </p:sp>
          </p:grpSp>
          <p:pic>
            <p:nvPicPr>
              <p:cNvPr id="1194" name="Picture 6" descr="Picture 6"/>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8043" y="4493314"/>
                <a:ext cx="189414" cy="237940"/>
              </a:xfrm>
              <a:prstGeom prst="rect">
                <a:avLst/>
              </a:prstGeom>
              <a:ln w="12700" cap="flat">
                <a:noFill/>
                <a:miter lim="400000"/>
              </a:ln>
              <a:effectLst/>
            </p:spPr>
          </p:pic>
          <p:grpSp>
            <p:nvGrpSpPr>
              <p:cNvPr id="1197" name="Rounded Rectangle 483"/>
              <p:cNvGrpSpPr/>
              <p:nvPr/>
            </p:nvGrpSpPr>
            <p:grpSpPr>
              <a:xfrm>
                <a:off x="3439764" y="2541478"/>
                <a:ext cx="1083903" cy="231141"/>
                <a:chOff x="0" y="0"/>
                <a:chExt cx="1083901" cy="231140"/>
              </a:xfrm>
            </p:grpSpPr>
            <p:sp>
              <p:nvSpPr>
                <p:cNvPr id="1195" name="圆角矩形"/>
                <p:cNvSpPr/>
                <p:nvPr/>
              </p:nvSpPr>
              <p:spPr>
                <a:xfrm>
                  <a:off x="0" y="14319"/>
                  <a:ext cx="1083902" cy="202503"/>
                </a:xfrm>
                <a:prstGeom prst="roundRect">
                  <a:avLst>
                    <a:gd name="adj" fmla="val 16667"/>
                  </a:avLst>
                </a:prstGeom>
                <a:noFill/>
                <a:ln w="12700" cap="flat">
                  <a:solidFill>
                    <a:srgbClr val="7F7F7F"/>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196" name="老牌视觉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老牌视觉实验室</a:t>
                  </a:r>
                </a:p>
              </p:txBody>
            </p:sp>
          </p:grpSp>
          <p:grpSp>
            <p:nvGrpSpPr>
              <p:cNvPr id="1218" name="Group 69"/>
              <p:cNvGrpSpPr/>
              <p:nvPr/>
            </p:nvGrpSpPr>
            <p:grpSpPr>
              <a:xfrm>
                <a:off x="3257212" y="2585072"/>
                <a:ext cx="233934" cy="224553"/>
                <a:chOff x="0" y="0"/>
                <a:chExt cx="233932" cy="224552"/>
              </a:xfrm>
            </p:grpSpPr>
            <p:grpSp>
              <p:nvGrpSpPr>
                <p:cNvPr id="1200" name="Group 70"/>
                <p:cNvGrpSpPr/>
                <p:nvPr/>
              </p:nvGrpSpPr>
              <p:grpSpPr>
                <a:xfrm>
                  <a:off x="-1" y="64251"/>
                  <a:ext cx="159288" cy="160302"/>
                  <a:chOff x="0" y="0"/>
                  <a:chExt cx="159286" cy="160301"/>
                </a:xfrm>
              </p:grpSpPr>
              <p:sp>
                <p:nvSpPr>
                  <p:cNvPr id="1198"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7"/>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199"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201" name="Oval 73"/>
                <p:cNvSpPr/>
                <p:nvPr/>
              </p:nvSpPr>
              <p:spPr>
                <a:xfrm>
                  <a:off x="206410" y="60701"/>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2"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3"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4"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5"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6"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7" name="Oval 79"/>
                <p:cNvSpPr/>
                <p:nvPr/>
              </p:nvSpPr>
              <p:spPr>
                <a:xfrm>
                  <a:off x="205378" y="40798"/>
                  <a:ext cx="20258"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8"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09"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0"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1"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2"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3" name="Oval 85"/>
                <p:cNvSpPr/>
                <p:nvPr/>
              </p:nvSpPr>
              <p:spPr>
                <a:xfrm>
                  <a:off x="145436" y="101716"/>
                  <a:ext cx="19984"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4"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5"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6"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17"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nvGrpSpPr>
              <p:cNvPr id="1221" name="Rounded Rectangle 483"/>
              <p:cNvGrpSpPr/>
              <p:nvPr/>
            </p:nvGrpSpPr>
            <p:grpSpPr>
              <a:xfrm>
                <a:off x="3439764" y="4594330"/>
                <a:ext cx="1083903" cy="231141"/>
                <a:chOff x="0" y="0"/>
                <a:chExt cx="1083901" cy="231140"/>
              </a:xfrm>
            </p:grpSpPr>
            <p:sp>
              <p:nvSpPr>
                <p:cNvPr id="1219" name="圆角矩形"/>
                <p:cNvSpPr/>
                <p:nvPr/>
              </p:nvSpPr>
              <p:spPr>
                <a:xfrm>
                  <a:off x="0" y="14319"/>
                  <a:ext cx="1083902" cy="202503"/>
                </a:xfrm>
                <a:prstGeom prst="roundRect">
                  <a:avLst>
                    <a:gd name="adj" fmla="val 16667"/>
                  </a:avLst>
                </a:prstGeom>
                <a:noFill/>
                <a:ln w="12700" cap="flat">
                  <a:solidFill>
                    <a:srgbClr val="7F7F7F"/>
                  </a:solidFill>
                  <a:prstDash val="solid"/>
                  <a:round/>
                </a:ln>
                <a:effectLst/>
              </p:spPr>
              <p:txBody>
                <a:bodyPr wrap="square" lIns="45719" tIns="45719" rIns="45719" bIns="45719" numCol="1" anchor="ctr">
                  <a:noAutofit/>
                </a:bodyPr>
                <a:lstStyle/>
                <a:p>
                  <a:pPr algn="ctr">
                    <a:defRPr sz="800">
                      <a:solidFill>
                        <a:srgbClr val="595959"/>
                      </a:solidFill>
                      <a:latin typeface="+mj-lt"/>
                      <a:ea typeface="+mj-ea"/>
                      <a:cs typeface="+mj-cs"/>
                      <a:sym typeface="Calibri"/>
                    </a:defRPr>
                  </a:pPr>
                  <a:endParaRPr/>
                </a:p>
              </p:txBody>
            </p:sp>
            <p:sp>
              <p:nvSpPr>
                <p:cNvPr id="1220" name="老牌视觉实验室"/>
                <p:cNvSpPr txBox="1"/>
                <p:nvPr/>
              </p:nvSpPr>
              <p:spPr>
                <a:xfrm>
                  <a:off x="9885" y="0"/>
                  <a:ext cx="1064131" cy="231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800">
                      <a:solidFill>
                        <a:srgbClr val="595959"/>
                      </a:solidFill>
                      <a:latin typeface="微软雅黑"/>
                      <a:ea typeface="微软雅黑"/>
                      <a:cs typeface="微软雅黑"/>
                      <a:sym typeface="微软雅黑"/>
                    </a:defRPr>
                  </a:lvl1pPr>
                </a:lstStyle>
                <a:p>
                  <a:pPr>
                    <a:defRPr>
                      <a:latin typeface="+mj-lt"/>
                      <a:ea typeface="+mj-ea"/>
                      <a:cs typeface="+mj-cs"/>
                      <a:sym typeface="Calibri"/>
                    </a:defRPr>
                  </a:pPr>
                  <a:r>
                    <a:rPr>
                      <a:latin typeface="微软雅黑"/>
                      <a:ea typeface="微软雅黑"/>
                      <a:cs typeface="微软雅黑"/>
                      <a:sym typeface="微软雅黑"/>
                    </a:rPr>
                    <a:t>老牌视觉实验室</a:t>
                  </a:r>
                </a:p>
              </p:txBody>
            </p:sp>
          </p:grpSp>
          <p:grpSp>
            <p:nvGrpSpPr>
              <p:cNvPr id="1242" name="Group 69"/>
              <p:cNvGrpSpPr/>
              <p:nvPr/>
            </p:nvGrpSpPr>
            <p:grpSpPr>
              <a:xfrm>
                <a:off x="3257211" y="4637922"/>
                <a:ext cx="233934" cy="224554"/>
                <a:chOff x="0" y="0"/>
                <a:chExt cx="233932" cy="224552"/>
              </a:xfrm>
            </p:grpSpPr>
            <p:grpSp>
              <p:nvGrpSpPr>
                <p:cNvPr id="1224" name="Group 70"/>
                <p:cNvGrpSpPr/>
                <p:nvPr/>
              </p:nvGrpSpPr>
              <p:grpSpPr>
                <a:xfrm>
                  <a:off x="-1" y="64251"/>
                  <a:ext cx="159288" cy="160302"/>
                  <a:chOff x="0" y="0"/>
                  <a:chExt cx="159286" cy="160301"/>
                </a:xfrm>
              </p:grpSpPr>
              <p:sp>
                <p:nvSpPr>
                  <p:cNvPr id="1222" name="Freeform 71"/>
                  <p:cNvSpPr/>
                  <p:nvPr/>
                </p:nvSpPr>
                <p:spPr>
                  <a:xfrm>
                    <a:off x="47798" y="11638"/>
                    <a:ext cx="111489" cy="148664"/>
                  </a:xfrm>
                  <a:custGeom>
                    <a:avLst/>
                    <a:gdLst/>
                    <a:ahLst/>
                    <a:cxnLst>
                      <a:cxn ang="0">
                        <a:pos x="wd2" y="hd2"/>
                      </a:cxn>
                      <a:cxn ang="5400000">
                        <a:pos x="wd2" y="hd2"/>
                      </a:cxn>
                      <a:cxn ang="10800000">
                        <a:pos x="wd2" y="hd2"/>
                      </a:cxn>
                      <a:cxn ang="16200000">
                        <a:pos x="wd2" y="hd2"/>
                      </a:cxn>
                    </a:cxnLst>
                    <a:rect l="0" t="0" r="r" b="b"/>
                    <a:pathLst>
                      <a:path w="21600" h="21600" extrusionOk="0">
                        <a:moveTo>
                          <a:pt x="12185" y="0"/>
                        </a:moveTo>
                        <a:lnTo>
                          <a:pt x="0" y="18316"/>
                        </a:lnTo>
                        <a:lnTo>
                          <a:pt x="6907" y="17849"/>
                        </a:lnTo>
                        <a:lnTo>
                          <a:pt x="11369" y="21600"/>
                        </a:lnTo>
                        <a:lnTo>
                          <a:pt x="21600" y="3192"/>
                        </a:lnTo>
                        <a:lnTo>
                          <a:pt x="12185" y="0"/>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23" name="Freeform 72"/>
                  <p:cNvSpPr/>
                  <p:nvPr/>
                </p:nvSpPr>
                <p:spPr>
                  <a:xfrm>
                    <a:off x="0" y="0"/>
                    <a:ext cx="144700" cy="105897"/>
                  </a:xfrm>
                  <a:custGeom>
                    <a:avLst/>
                    <a:gdLst/>
                    <a:ahLst/>
                    <a:cxnLst>
                      <a:cxn ang="0">
                        <a:pos x="wd2" y="hd2"/>
                      </a:cxn>
                      <a:cxn ang="5400000">
                        <a:pos x="wd2" y="hd2"/>
                      </a:cxn>
                      <a:cxn ang="10800000">
                        <a:pos x="wd2" y="hd2"/>
                      </a:cxn>
                      <a:cxn ang="16200000">
                        <a:pos x="wd2" y="hd2"/>
                      </a:cxn>
                    </a:cxnLst>
                    <a:rect l="0" t="0" r="r" b="b"/>
                    <a:pathLst>
                      <a:path w="21600" h="21600" extrusionOk="0">
                        <a:moveTo>
                          <a:pt x="21600" y="9368"/>
                        </a:moveTo>
                        <a:lnTo>
                          <a:pt x="4057" y="21600"/>
                        </a:lnTo>
                        <a:lnTo>
                          <a:pt x="4764" y="14066"/>
                        </a:lnTo>
                        <a:lnTo>
                          <a:pt x="0" y="9446"/>
                        </a:lnTo>
                        <a:lnTo>
                          <a:pt x="18678" y="0"/>
                        </a:lnTo>
                        <a:lnTo>
                          <a:pt x="21600" y="9368"/>
                        </a:lnTo>
                        <a:close/>
                      </a:path>
                    </a:pathLst>
                  </a:custGeom>
                  <a:gradFill flip="none" rotWithShape="1">
                    <a:gsLst>
                      <a:gs pos="0">
                        <a:srgbClr val="FF0000"/>
                      </a:gs>
                      <a:gs pos="100000">
                        <a:srgbClr val="760000"/>
                      </a:gs>
                    </a:gsLst>
                    <a:path path="circle">
                      <a:fillToRect l="-19636" t="62278" r="119636" b="37721"/>
                    </a:path>
                  </a:gradFill>
                  <a:ln w="7938" cap="flat">
                    <a:solidFill>
                      <a:srgbClr val="0000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sp>
              <p:nvSpPr>
                <p:cNvPr id="1225" name="Oval 73"/>
                <p:cNvSpPr/>
                <p:nvPr/>
              </p:nvSpPr>
              <p:spPr>
                <a:xfrm>
                  <a:off x="206409" y="60701"/>
                  <a:ext cx="20258"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26" name="Oval 74"/>
                <p:cNvSpPr/>
                <p:nvPr/>
              </p:nvSpPr>
              <p:spPr>
                <a:xfrm>
                  <a:off x="161779" y="68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27" name="Oval 75"/>
                <p:cNvSpPr/>
                <p:nvPr/>
              </p:nvSpPr>
              <p:spPr>
                <a:xfrm>
                  <a:off x="199089" y="80326"/>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28" name="Oval 76"/>
                <p:cNvSpPr/>
                <p:nvPr/>
              </p:nvSpPr>
              <p:spPr>
                <a:xfrm>
                  <a:off x="114001" y="379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29" name="Oval 77"/>
                <p:cNvSpPr/>
                <p:nvPr/>
              </p:nvSpPr>
              <p:spPr>
                <a:xfrm>
                  <a:off x="165133" y="102992"/>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0" name="Oval 78"/>
                <p:cNvSpPr/>
                <p:nvPr/>
              </p:nvSpPr>
              <p:spPr>
                <a:xfrm>
                  <a:off x="195822" y="23224"/>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1" name="Oval 79"/>
                <p:cNvSpPr/>
                <p:nvPr/>
              </p:nvSpPr>
              <p:spPr>
                <a:xfrm>
                  <a:off x="205378" y="40798"/>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2" name="Oval 80"/>
                <p:cNvSpPr/>
                <p:nvPr/>
              </p:nvSpPr>
              <p:spPr>
                <a:xfrm>
                  <a:off x="180558" y="11308"/>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3" name="Oval 81"/>
                <p:cNvSpPr/>
                <p:nvPr/>
              </p:nvSpPr>
              <p:spPr>
                <a:xfrm>
                  <a:off x="142067" y="10266"/>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4" name="Oval 82"/>
                <p:cNvSpPr/>
                <p:nvPr/>
              </p:nvSpPr>
              <p:spPr>
                <a:xfrm>
                  <a:off x="125352" y="21019"/>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5" name="Oval 83"/>
                <p:cNvSpPr/>
                <p:nvPr/>
              </p:nvSpPr>
              <p:spPr>
                <a:xfrm>
                  <a:off x="110417" y="57817"/>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6" name="Oval 84"/>
                <p:cNvSpPr/>
                <p:nvPr/>
              </p:nvSpPr>
              <p:spPr>
                <a:xfrm>
                  <a:off x="183981" y="95089"/>
                  <a:ext cx="20257" cy="20190"/>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7" name="Oval 85"/>
                <p:cNvSpPr/>
                <p:nvPr/>
              </p:nvSpPr>
              <p:spPr>
                <a:xfrm>
                  <a:off x="145436" y="101716"/>
                  <a:ext cx="19984" cy="19756"/>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8" name="Oval 86"/>
                <p:cNvSpPr/>
                <p:nvPr/>
              </p:nvSpPr>
              <p:spPr>
                <a:xfrm>
                  <a:off x="126948" y="92691"/>
                  <a:ext cx="20257" cy="20189"/>
                </a:xfrm>
                <a:custGeom>
                  <a:avLst/>
                  <a:gdLst/>
                  <a:ahLst/>
                  <a:cxnLst>
                    <a:cxn ang="0">
                      <a:pos x="wd2" y="hd2"/>
                    </a:cxn>
                    <a:cxn ang="5400000">
                      <a:pos x="wd2" y="hd2"/>
                    </a:cxn>
                    <a:cxn ang="10800000">
                      <a:pos x="wd2" y="hd2"/>
                    </a:cxn>
                    <a:cxn ang="16200000">
                      <a:pos x="wd2" y="hd2"/>
                    </a:cxn>
                  </a:cxnLst>
                  <a:rect l="0" t="0" r="r" b="b"/>
                  <a:pathLst>
                    <a:path w="19160" h="19209" extrusionOk="0">
                      <a:moveTo>
                        <a:pt x="3655" y="2146"/>
                      </a:moveTo>
                      <a:cubicBezTo>
                        <a:pt x="7813" y="-1196"/>
                        <a:pt x="13835" y="-566"/>
                        <a:pt x="17108" y="3553"/>
                      </a:cubicBezTo>
                      <a:cubicBezTo>
                        <a:pt x="20380" y="7672"/>
                        <a:pt x="19662" y="13721"/>
                        <a:pt x="15505" y="17062"/>
                      </a:cubicBezTo>
                      <a:cubicBezTo>
                        <a:pt x="11347" y="20404"/>
                        <a:pt x="5325" y="19774"/>
                        <a:pt x="2052" y="15655"/>
                      </a:cubicBezTo>
                      <a:cubicBezTo>
                        <a:pt x="-1220" y="11536"/>
                        <a:pt x="-502" y="5487"/>
                        <a:pt x="3655" y="2146"/>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39" name="Oval 87"/>
                <p:cNvSpPr/>
                <p:nvPr/>
              </p:nvSpPr>
              <p:spPr>
                <a:xfrm>
                  <a:off x="115378" y="77327"/>
                  <a:ext cx="19983" cy="19757"/>
                </a:xfrm>
                <a:custGeom>
                  <a:avLst/>
                  <a:gdLst/>
                  <a:ahLst/>
                  <a:cxnLst>
                    <a:cxn ang="0">
                      <a:pos x="wd2" y="hd2"/>
                    </a:cxn>
                    <a:cxn ang="5400000">
                      <a:pos x="wd2" y="hd2"/>
                    </a:cxn>
                    <a:cxn ang="10800000">
                      <a:pos x="wd2" y="hd2"/>
                    </a:cxn>
                    <a:cxn ang="16200000">
                      <a:pos x="wd2" y="hd2"/>
                    </a:cxn>
                  </a:cxnLst>
                  <a:rect l="0" t="0" r="r" b="b"/>
                  <a:pathLst>
                    <a:path w="19108" h="19273" extrusionOk="0">
                      <a:moveTo>
                        <a:pt x="3778" y="2263"/>
                      </a:moveTo>
                      <a:cubicBezTo>
                        <a:pt x="7981" y="-1163"/>
                        <a:pt x="13974" y="-639"/>
                        <a:pt x="17164" y="3433"/>
                      </a:cubicBezTo>
                      <a:cubicBezTo>
                        <a:pt x="20354" y="7505"/>
                        <a:pt x="19533" y="13584"/>
                        <a:pt x="15330" y="17011"/>
                      </a:cubicBezTo>
                      <a:cubicBezTo>
                        <a:pt x="11127" y="20437"/>
                        <a:pt x="5134" y="19913"/>
                        <a:pt x="1944" y="15841"/>
                      </a:cubicBezTo>
                      <a:cubicBezTo>
                        <a:pt x="-1246" y="11769"/>
                        <a:pt x="-425" y="5690"/>
                        <a:pt x="3778" y="2263"/>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40" name="Oval 88"/>
                <p:cNvSpPr/>
                <p:nvPr/>
              </p:nvSpPr>
              <p:spPr>
                <a:xfrm rot="3082338">
                  <a:off x="123335" y="18471"/>
                  <a:ext cx="91737" cy="92411"/>
                </a:xfrm>
                <a:prstGeom prst="ellipse">
                  <a:avLst/>
                </a:prstGeom>
                <a:solidFill>
                  <a:srgbClr val="F2A900"/>
                </a:solidFill>
                <a:ln w="12700" cap="flat">
                  <a:noFill/>
                  <a:miter lim="400000"/>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sp>
              <p:nvSpPr>
                <p:cNvPr id="1241" name="Oval 89"/>
                <p:cNvSpPr/>
                <p:nvPr/>
              </p:nvSpPr>
              <p:spPr>
                <a:xfrm>
                  <a:off x="128190" y="23722"/>
                  <a:ext cx="82025" cy="81910"/>
                </a:xfrm>
                <a:custGeom>
                  <a:avLst/>
                  <a:gdLst/>
                  <a:ahLst/>
                  <a:cxnLst>
                    <a:cxn ang="0">
                      <a:pos x="wd2" y="hd2"/>
                    </a:cxn>
                    <a:cxn ang="5400000">
                      <a:pos x="wd2" y="hd2"/>
                    </a:cxn>
                    <a:cxn ang="10800000">
                      <a:pos x="wd2" y="hd2"/>
                    </a:cxn>
                    <a:cxn ang="16200000">
                      <a:pos x="wd2" y="hd2"/>
                    </a:cxn>
                  </a:cxnLst>
                  <a:rect l="0" t="0" r="r" b="b"/>
                  <a:pathLst>
                    <a:path w="19174" h="19194" extrusionOk="0">
                      <a:moveTo>
                        <a:pt x="3626" y="2119"/>
                      </a:moveTo>
                      <a:cubicBezTo>
                        <a:pt x="7772" y="-1203"/>
                        <a:pt x="13802" y="-547"/>
                        <a:pt x="17095" y="3583"/>
                      </a:cubicBezTo>
                      <a:cubicBezTo>
                        <a:pt x="20387" y="7713"/>
                        <a:pt x="19695" y="13754"/>
                        <a:pt x="15548" y="17075"/>
                      </a:cubicBezTo>
                      <a:cubicBezTo>
                        <a:pt x="11402" y="20397"/>
                        <a:pt x="5372" y="19741"/>
                        <a:pt x="2079" y="15611"/>
                      </a:cubicBezTo>
                      <a:cubicBezTo>
                        <a:pt x="-1213" y="11481"/>
                        <a:pt x="-521" y="5440"/>
                        <a:pt x="3626" y="2119"/>
                      </a:cubicBezTo>
                      <a:close/>
                    </a:path>
                  </a:pathLst>
                </a:custGeom>
                <a:gradFill flip="none" rotWithShape="1">
                  <a:gsLst>
                    <a:gs pos="0">
                      <a:srgbClr val="FFFFFF"/>
                    </a:gs>
                    <a:gs pos="100000">
                      <a:srgbClr val="F2A900"/>
                    </a:gs>
                  </a:gsLst>
                  <a:path path="circle">
                    <a:fillToRect l="37721" t="-19636" r="62278" b="119636"/>
                  </a:path>
                </a:gradFill>
                <a:ln w="9525" cap="flat">
                  <a:solidFill>
                    <a:srgbClr val="F2A900"/>
                  </a:solidFill>
                  <a:prstDash val="solid"/>
                  <a:round/>
                </a:ln>
                <a:effectLst/>
              </p:spPr>
              <p:txBody>
                <a:bodyPr wrap="square" lIns="45719" tIns="45719" rIns="45719" bIns="45719" numCol="1" anchor="t">
                  <a:noAutofit/>
                </a:bodyPr>
                <a:lstStyle/>
                <a:p>
                  <a:pPr>
                    <a:defRPr>
                      <a:solidFill>
                        <a:srgbClr val="595959"/>
                      </a:solidFill>
                      <a:latin typeface="+mj-lt"/>
                      <a:ea typeface="+mj-ea"/>
                      <a:cs typeface="+mj-cs"/>
                      <a:sym typeface="Calibri"/>
                    </a:defRPr>
                  </a:pPr>
                  <a:endParaRPr/>
                </a:p>
              </p:txBody>
            </p:sp>
          </p:grpSp>
        </p:grpSp>
        <p:grpSp>
          <p:nvGrpSpPr>
            <p:cNvPr id="1266" name="组合 5"/>
            <p:cNvGrpSpPr/>
            <p:nvPr/>
          </p:nvGrpSpPr>
          <p:grpSpPr>
            <a:xfrm>
              <a:off x="6622297" y="-2"/>
              <a:ext cx="3227384" cy="5072318"/>
              <a:chOff x="-2" y="-2"/>
              <a:chExt cx="3227383" cy="5072317"/>
            </a:xfrm>
          </p:grpSpPr>
          <p:grpSp>
            <p:nvGrpSpPr>
              <p:cNvPr id="1263" name="组合 6"/>
              <p:cNvGrpSpPr/>
              <p:nvPr/>
            </p:nvGrpSpPr>
            <p:grpSpPr>
              <a:xfrm>
                <a:off x="-2" y="-2"/>
                <a:ext cx="3227383" cy="5072317"/>
                <a:chOff x="-1" y="-1"/>
                <a:chExt cx="3227381" cy="5072315"/>
              </a:xfrm>
            </p:grpSpPr>
            <p:pic>
              <p:nvPicPr>
                <p:cNvPr id="1244" name="Picture 22" descr="Picture 22"/>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567256" y="1150476"/>
                  <a:ext cx="844376" cy="288186"/>
                </a:xfrm>
                <a:prstGeom prst="rect">
                  <a:avLst/>
                </a:prstGeom>
                <a:ln w="12700" cap="flat">
                  <a:noFill/>
                  <a:miter lim="400000"/>
                </a:ln>
                <a:effectLst/>
              </p:spPr>
            </p:pic>
            <p:pic>
              <p:nvPicPr>
                <p:cNvPr id="1245" name="Picture 27" descr="Picture 2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510392" y="1950733"/>
                  <a:ext cx="874528" cy="291541"/>
                </a:xfrm>
                <a:prstGeom prst="rect">
                  <a:avLst/>
                </a:prstGeom>
                <a:ln w="12700" cap="flat">
                  <a:noFill/>
                  <a:miter lim="400000"/>
                </a:ln>
                <a:effectLst/>
              </p:spPr>
            </p:pic>
            <p:pic>
              <p:nvPicPr>
                <p:cNvPr id="1246" name="Picture 10" descr="Picture 10"/>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492175" y="1775879"/>
                  <a:ext cx="610579" cy="753883"/>
                </a:xfrm>
                <a:prstGeom prst="rect">
                  <a:avLst/>
                </a:prstGeom>
                <a:ln w="12700" cap="flat">
                  <a:noFill/>
                  <a:miter lim="400000"/>
                </a:ln>
                <a:effectLst/>
              </p:spPr>
            </p:pic>
            <p:pic>
              <p:nvPicPr>
                <p:cNvPr id="1247" name="Picture 26" descr="Picture 2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437817" y="2775493"/>
                  <a:ext cx="1028233" cy="310337"/>
                </a:xfrm>
                <a:prstGeom prst="rect">
                  <a:avLst/>
                </a:prstGeom>
                <a:ln w="12700" cap="flat">
                  <a:noFill/>
                  <a:miter lim="400000"/>
                </a:ln>
                <a:effectLst/>
              </p:spPr>
            </p:pic>
            <p:pic>
              <p:nvPicPr>
                <p:cNvPr id="1248" name="Picture 9" descr="Picture 9"/>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498668" y="2551901"/>
                  <a:ext cx="610580" cy="811532"/>
                </a:xfrm>
                <a:prstGeom prst="rect">
                  <a:avLst/>
                </a:prstGeom>
                <a:ln w="12700" cap="flat">
                  <a:noFill/>
                  <a:miter lim="400000"/>
                </a:ln>
                <a:effectLst/>
              </p:spPr>
            </p:pic>
            <p:pic>
              <p:nvPicPr>
                <p:cNvPr id="1249" name="Picture 5" descr="Picture 5"/>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489631" y="914873"/>
                  <a:ext cx="610580" cy="746158"/>
                </a:xfrm>
                <a:prstGeom prst="rect">
                  <a:avLst/>
                </a:prstGeom>
                <a:ln w="12700" cap="flat">
                  <a:noFill/>
                  <a:miter lim="400000"/>
                </a:ln>
                <a:effectLst/>
              </p:spPr>
            </p:pic>
            <p:pic>
              <p:nvPicPr>
                <p:cNvPr id="1250" name="Picture 3" descr="Picture 3"/>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488349" y="4243318"/>
                  <a:ext cx="630118" cy="791578"/>
                </a:xfrm>
                <a:prstGeom prst="rect">
                  <a:avLst/>
                </a:prstGeom>
                <a:ln w="12700" cap="flat">
                  <a:noFill/>
                  <a:miter lim="400000"/>
                </a:ln>
                <a:effectLst/>
              </p:spPr>
            </p:pic>
            <p:pic>
              <p:nvPicPr>
                <p:cNvPr id="1251" name="Picture 20" descr="Picture 20"/>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611890" y="4389995"/>
                  <a:ext cx="771859" cy="481744"/>
                </a:xfrm>
                <a:prstGeom prst="rect">
                  <a:avLst/>
                </a:prstGeom>
                <a:ln w="12700" cap="flat">
                  <a:noFill/>
                  <a:miter lim="400000"/>
                </a:ln>
                <a:effectLst/>
              </p:spPr>
            </p:pic>
            <p:pic>
              <p:nvPicPr>
                <p:cNvPr id="1252" name="Picture 4" descr="Picture 4"/>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2471336" y="17755"/>
                  <a:ext cx="610580" cy="792402"/>
                </a:xfrm>
                <a:prstGeom prst="rect">
                  <a:avLst/>
                </a:prstGeom>
                <a:ln w="12700" cap="flat">
                  <a:noFill/>
                  <a:miter lim="400000"/>
                </a:ln>
                <a:effectLst/>
              </p:spPr>
            </p:pic>
            <p:pic>
              <p:nvPicPr>
                <p:cNvPr id="1253" name="Picture 21" descr="Picture 21"/>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616410" y="222304"/>
                  <a:ext cx="786755" cy="409357"/>
                </a:xfrm>
                <a:prstGeom prst="rect">
                  <a:avLst/>
                </a:prstGeom>
                <a:ln w="12700" cap="flat">
                  <a:noFill/>
                  <a:miter lim="400000"/>
                </a:ln>
                <a:effectLst/>
              </p:spPr>
            </p:pic>
            <p:pic>
              <p:nvPicPr>
                <p:cNvPr id="1254" name="Picture 2" descr="Picture 2"/>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86858" y="1848989"/>
                  <a:ext cx="1118237" cy="568240"/>
                </a:xfrm>
                <a:prstGeom prst="rect">
                  <a:avLst/>
                </a:prstGeom>
                <a:ln w="12700" cap="flat">
                  <a:noFill/>
                  <a:miter lim="400000"/>
                </a:ln>
                <a:effectLst/>
              </p:spPr>
            </p:pic>
            <p:pic>
              <p:nvPicPr>
                <p:cNvPr id="1255" name="Picture 4" descr="Picture 4"/>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78590" y="4764263"/>
                  <a:ext cx="1209104" cy="238489"/>
                </a:xfrm>
                <a:prstGeom prst="rect">
                  <a:avLst/>
                </a:prstGeom>
                <a:ln w="12700" cap="flat">
                  <a:noFill/>
                  <a:miter lim="400000"/>
                </a:ln>
                <a:effectLst/>
              </p:spPr>
            </p:pic>
            <p:sp>
              <p:nvSpPr>
                <p:cNvPr id="1256" name="矩形 21"/>
                <p:cNvSpPr/>
                <p:nvPr/>
              </p:nvSpPr>
              <p:spPr>
                <a:xfrm>
                  <a:off x="-1" y="1725933"/>
                  <a:ext cx="3221939" cy="2441332"/>
                </a:xfrm>
                <a:prstGeom prst="rect">
                  <a:avLst/>
                </a:prstGeom>
                <a:noFill/>
                <a:ln w="9525" cap="flat">
                  <a:solidFill>
                    <a:srgbClr val="FF0000"/>
                  </a:solidFill>
                  <a:prstDash val="lgDash"/>
                  <a:round/>
                </a:ln>
                <a:effectLst/>
              </p:spPr>
              <p:txBody>
                <a:bodyPr wrap="square" lIns="45719" tIns="45719" rIns="45719" bIns="45719" numCol="1" anchor="ctr">
                  <a:noAutofit/>
                </a:bodyPr>
                <a:lstStyle/>
                <a:p>
                  <a:pPr algn="ctr">
                    <a:defRPr sz="1100">
                      <a:solidFill>
                        <a:srgbClr val="595959"/>
                      </a:solidFill>
                      <a:latin typeface="+mj-lt"/>
                      <a:ea typeface="+mj-ea"/>
                      <a:cs typeface="+mj-cs"/>
                      <a:sym typeface="Calibri"/>
                    </a:defRPr>
                  </a:pPr>
                  <a:endParaRPr/>
                </a:p>
              </p:txBody>
            </p:sp>
            <p:sp>
              <p:nvSpPr>
                <p:cNvPr id="1257" name="矩形 22"/>
                <p:cNvSpPr/>
                <p:nvPr/>
              </p:nvSpPr>
              <p:spPr>
                <a:xfrm>
                  <a:off x="5442" y="4211886"/>
                  <a:ext cx="3221938" cy="860428"/>
                </a:xfrm>
                <a:prstGeom prst="rect">
                  <a:avLst/>
                </a:prstGeom>
                <a:noFill/>
                <a:ln w="9525" cap="flat">
                  <a:solidFill>
                    <a:srgbClr val="FF0000"/>
                  </a:solidFill>
                  <a:prstDash val="lgDash"/>
                  <a:round/>
                </a:ln>
                <a:effectLst/>
              </p:spPr>
              <p:txBody>
                <a:bodyPr wrap="square" lIns="45719" tIns="45719" rIns="45719" bIns="45719" numCol="1" anchor="ctr">
                  <a:noAutofit/>
                </a:bodyPr>
                <a:lstStyle/>
                <a:p>
                  <a:pPr algn="ctr">
                    <a:defRPr sz="1100">
                      <a:solidFill>
                        <a:srgbClr val="595959"/>
                      </a:solidFill>
                      <a:latin typeface="+mj-lt"/>
                      <a:ea typeface="+mj-ea"/>
                      <a:cs typeface="+mj-cs"/>
                      <a:sym typeface="Calibri"/>
                    </a:defRPr>
                  </a:pPr>
                  <a:endParaRPr/>
                </a:p>
              </p:txBody>
            </p:sp>
            <p:pic>
              <p:nvPicPr>
                <p:cNvPr id="1258" name="Picture 6" descr="Picture 6"/>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8479" y="1064787"/>
                  <a:ext cx="1284062" cy="412610"/>
                </a:xfrm>
                <a:prstGeom prst="rect">
                  <a:avLst/>
                </a:prstGeom>
                <a:ln w="12700" cap="flat">
                  <a:noFill/>
                  <a:miter lim="400000"/>
                </a:ln>
                <a:effectLst/>
              </p:spPr>
            </p:pic>
            <p:sp>
              <p:nvSpPr>
                <p:cNvPr id="1259" name="矩形 24"/>
                <p:cNvSpPr/>
                <p:nvPr/>
              </p:nvSpPr>
              <p:spPr>
                <a:xfrm>
                  <a:off x="-1" y="860101"/>
                  <a:ext cx="3221939" cy="838895"/>
                </a:xfrm>
                <a:prstGeom prst="rect">
                  <a:avLst/>
                </a:prstGeom>
                <a:noFill/>
                <a:ln w="9525" cap="flat">
                  <a:solidFill>
                    <a:srgbClr val="FF0000"/>
                  </a:solidFill>
                  <a:prstDash val="lgDash"/>
                  <a:round/>
                </a:ln>
                <a:effectLst/>
              </p:spPr>
              <p:txBody>
                <a:bodyPr wrap="square" lIns="45719" tIns="45719" rIns="45719" bIns="45719" numCol="1" anchor="ctr">
                  <a:noAutofit/>
                </a:bodyPr>
                <a:lstStyle/>
                <a:p>
                  <a:pPr algn="ctr">
                    <a:defRPr sz="1100">
                      <a:solidFill>
                        <a:srgbClr val="595959"/>
                      </a:solidFill>
                      <a:latin typeface="+mj-lt"/>
                      <a:ea typeface="+mj-ea"/>
                      <a:cs typeface="+mj-cs"/>
                      <a:sym typeface="Calibri"/>
                    </a:defRPr>
                  </a:pPr>
                  <a:endParaRPr/>
                </a:p>
              </p:txBody>
            </p:sp>
            <p:sp>
              <p:nvSpPr>
                <p:cNvPr id="1260" name="矩形 25"/>
                <p:cNvSpPr/>
                <p:nvPr/>
              </p:nvSpPr>
              <p:spPr>
                <a:xfrm>
                  <a:off x="5442" y="-1"/>
                  <a:ext cx="3221938" cy="838896"/>
                </a:xfrm>
                <a:prstGeom prst="rect">
                  <a:avLst/>
                </a:prstGeom>
                <a:noFill/>
                <a:ln w="9525" cap="flat">
                  <a:solidFill>
                    <a:srgbClr val="FF0000"/>
                  </a:solidFill>
                  <a:prstDash val="lgDash"/>
                  <a:round/>
                </a:ln>
                <a:effectLst/>
              </p:spPr>
              <p:txBody>
                <a:bodyPr wrap="square" lIns="45719" tIns="45719" rIns="45719" bIns="45719" numCol="1" anchor="ctr">
                  <a:noAutofit/>
                </a:bodyPr>
                <a:lstStyle/>
                <a:p>
                  <a:pPr algn="ctr">
                    <a:defRPr sz="1100">
                      <a:solidFill>
                        <a:srgbClr val="595959"/>
                      </a:solidFill>
                      <a:latin typeface="+mj-lt"/>
                      <a:ea typeface="+mj-ea"/>
                      <a:cs typeface="+mj-cs"/>
                      <a:sym typeface="Calibri"/>
                    </a:defRPr>
                  </a:pPr>
                  <a:endParaRPr/>
                </a:p>
              </p:txBody>
            </p:sp>
            <p:pic>
              <p:nvPicPr>
                <p:cNvPr id="1262" name="Picture 2" descr="Picture 2"/>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20591" y="4270828"/>
                  <a:ext cx="450723" cy="417382"/>
                </a:xfrm>
                <a:prstGeom prst="rect">
                  <a:avLst/>
                </a:prstGeom>
                <a:ln w="12700" cap="flat">
                  <a:noFill/>
                  <a:miter lim="400000"/>
                </a:ln>
                <a:effectLst/>
              </p:spPr>
            </p:pic>
          </p:grpSp>
          <p:pic>
            <p:nvPicPr>
              <p:cNvPr id="1264" name="Picture 6" descr="Picture 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2498668" y="3383236"/>
                <a:ext cx="610580" cy="760412"/>
              </a:xfrm>
              <a:prstGeom prst="rect">
                <a:avLst/>
              </a:prstGeom>
              <a:ln w="12700" cap="flat">
                <a:noFill/>
                <a:miter lim="400000"/>
              </a:ln>
              <a:effectLst/>
            </p:spPr>
          </p:pic>
          <p:pic>
            <p:nvPicPr>
              <p:cNvPr id="1265" name="Picture 23" descr="Picture 23"/>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1636114" y="3619707"/>
                <a:ext cx="706658" cy="277854"/>
              </a:xfrm>
              <a:prstGeom prst="rect">
                <a:avLst/>
              </a:prstGeom>
              <a:ln w="12700" cap="flat">
                <a:noFill/>
                <a:miter lim="400000"/>
              </a:ln>
              <a:effectLst/>
            </p:spPr>
          </p:pic>
        </p:grpSp>
      </p:grpSp>
      <p:pic>
        <p:nvPicPr>
          <p:cNvPr id="435" name="图片 434"/>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7815294" y="1258939"/>
            <a:ext cx="1348622" cy="379740"/>
          </a:xfrm>
          <a:prstGeom prst="rect">
            <a:avLst/>
          </a:prstGeom>
        </p:spPr>
      </p:pic>
      <p:sp>
        <p:nvSpPr>
          <p:cNvPr id="220" name="文本占位符 1">
            <a:extLst>
              <a:ext uri="{FF2B5EF4-FFF2-40B4-BE49-F238E27FC236}">
                <a16:creationId xmlns="" xmlns:a16="http://schemas.microsoft.com/office/drawing/2014/main" id="{632945E5-F1E3-4055-9D06-726C0849F159}"/>
              </a:ext>
            </a:extLst>
          </p:cNvPr>
          <p:cNvSpPr txBox="1">
            <a:spLocks/>
          </p:cNvSpPr>
          <p:nvPr/>
        </p:nvSpPr>
        <p:spPr>
          <a:xfrm>
            <a:off x="3315700" y="6225143"/>
            <a:ext cx="4929262" cy="444500"/>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228600" marR="0" indent="-228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1pPr>
            <a:lvl2pPr marL="723900" marR="0" indent="-2667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2pPr>
            <a:lvl3pPr marL="1234439" marR="0" indent="-320039"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3pPr>
            <a:lvl4pPr marL="17272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4pPr>
            <a:lvl5pPr marL="21844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5pPr>
            <a:lvl6pPr marL="26416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6pPr>
            <a:lvl7pPr marL="30988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7pPr>
            <a:lvl8pPr marL="35560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8pPr>
            <a:lvl9pPr marL="4013200" marR="0" indent="-355600" algn="l" defTabSz="914400" rtl="0" latinLnBrk="0">
              <a:lnSpc>
                <a:spcPct val="100000"/>
              </a:lnSpc>
              <a:spcBef>
                <a:spcPts val="500"/>
              </a:spcBef>
              <a:spcAft>
                <a:spcPts val="0"/>
              </a:spcAft>
              <a:buClrTx/>
              <a:buSzPct val="100000"/>
              <a:buFont typeface="Arial"/>
              <a:buChar char="•"/>
              <a:tabLst/>
              <a:defRPr sz="2800" b="0" i="0" u="none" strike="noStrike" cap="none" spc="0" baseline="0">
                <a:ln>
                  <a:noFill/>
                </a:ln>
                <a:solidFill>
                  <a:srgbClr val="000000"/>
                </a:solidFill>
                <a:uFillTx/>
                <a:latin typeface="Arial"/>
                <a:ea typeface="Arial"/>
                <a:cs typeface="Arial"/>
                <a:sym typeface="Arial"/>
              </a:defRPr>
            </a:lvl9pPr>
          </a:lstStyle>
          <a:p>
            <a:pPr marL="0" indent="0" defTabSz="768095" hangingPunct="0">
              <a:spcBef>
                <a:spcPts val="400"/>
              </a:spcBef>
              <a:buFont typeface="Arial"/>
              <a:buNone/>
            </a:pPr>
            <a:r>
              <a:rPr lang="zh-CN" altLang="en-US" sz="1800" dirty="0">
                <a:solidFill>
                  <a:srgbClr val="027237"/>
                </a:solidFill>
                <a:latin typeface="微软雅黑"/>
                <a:ea typeface="微软雅黑"/>
              </a:rPr>
              <a:t>亚洲唯一入选的世界前十人工智能先锋实验室</a:t>
            </a:r>
          </a:p>
        </p:txBody>
      </p:sp>
    </p:spTree>
    <p:extLst>
      <p:ext uri="{BB962C8B-B14F-4D97-AF65-F5344CB8AC3E}">
        <p14:creationId xmlns:p14="http://schemas.microsoft.com/office/powerpoint/2010/main" val="17822989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圆角矩形 187"/>
          <p:cNvSpPr/>
          <p:nvPr/>
        </p:nvSpPr>
        <p:spPr>
          <a:xfrm>
            <a:off x="1076857" y="5509947"/>
            <a:ext cx="2936526" cy="619467"/>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1" name="圆角矩形 188"/>
          <p:cNvSpPr/>
          <p:nvPr/>
        </p:nvSpPr>
        <p:spPr>
          <a:xfrm>
            <a:off x="1076857" y="4810688"/>
            <a:ext cx="2936526"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2" name="圆角矩形 189"/>
          <p:cNvSpPr/>
          <p:nvPr/>
        </p:nvSpPr>
        <p:spPr>
          <a:xfrm>
            <a:off x="1076857" y="4123492"/>
            <a:ext cx="2936526"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3" name="圆角矩形 182"/>
          <p:cNvSpPr/>
          <p:nvPr/>
        </p:nvSpPr>
        <p:spPr>
          <a:xfrm>
            <a:off x="4176597" y="5509947"/>
            <a:ext cx="2936526" cy="619467"/>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4" name="圆角矩形 183"/>
          <p:cNvSpPr/>
          <p:nvPr/>
        </p:nvSpPr>
        <p:spPr>
          <a:xfrm>
            <a:off x="4176597" y="4810688"/>
            <a:ext cx="2936526"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5" name="圆角矩形 184"/>
          <p:cNvSpPr/>
          <p:nvPr/>
        </p:nvSpPr>
        <p:spPr>
          <a:xfrm>
            <a:off x="4176597" y="4123492"/>
            <a:ext cx="2936526"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6" name="圆角矩形 181"/>
          <p:cNvSpPr/>
          <p:nvPr/>
        </p:nvSpPr>
        <p:spPr>
          <a:xfrm>
            <a:off x="7295929" y="5509947"/>
            <a:ext cx="3401288" cy="619467"/>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7" name="圆角矩形 179"/>
          <p:cNvSpPr/>
          <p:nvPr/>
        </p:nvSpPr>
        <p:spPr>
          <a:xfrm>
            <a:off x="7295929" y="4810688"/>
            <a:ext cx="3401288"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8" name="圆角矩形 180"/>
          <p:cNvSpPr/>
          <p:nvPr/>
        </p:nvSpPr>
        <p:spPr>
          <a:xfrm>
            <a:off x="7295929" y="4123492"/>
            <a:ext cx="3401288"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79" name="圆角矩形 174"/>
          <p:cNvSpPr/>
          <p:nvPr/>
        </p:nvSpPr>
        <p:spPr>
          <a:xfrm>
            <a:off x="7096583" y="3426928"/>
            <a:ext cx="3600635"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80" name="圆角矩形 176"/>
          <p:cNvSpPr/>
          <p:nvPr/>
        </p:nvSpPr>
        <p:spPr>
          <a:xfrm>
            <a:off x="7096583" y="2734191"/>
            <a:ext cx="3600635"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81" name="圆角矩形 173"/>
          <p:cNvSpPr/>
          <p:nvPr/>
        </p:nvSpPr>
        <p:spPr>
          <a:xfrm>
            <a:off x="3131160" y="3426928"/>
            <a:ext cx="3820158"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82" name="圆角矩形 3"/>
          <p:cNvSpPr/>
          <p:nvPr/>
        </p:nvSpPr>
        <p:spPr>
          <a:xfrm>
            <a:off x="3131160" y="2734191"/>
            <a:ext cx="3820158" cy="619468"/>
          </a:xfrm>
          <a:prstGeom prst="roundRect">
            <a:avLst>
              <a:gd name="adj" fmla="val 12567"/>
            </a:avLst>
          </a:prstGeom>
          <a:solidFill>
            <a:srgbClr val="F2F2F2">
              <a:alpha val="80000"/>
            </a:srgbClr>
          </a:solidFill>
          <a:ln w="12700">
            <a:miter lim="400000"/>
          </a:ln>
        </p:spPr>
        <p:txBody>
          <a:bodyPr lIns="45719" rIns="45719" anchor="ctr"/>
          <a:lstStyle/>
          <a:p>
            <a:pPr algn="ctr">
              <a:defRPr>
                <a:solidFill>
                  <a:srgbClr val="FFFFFF"/>
                </a:solidFill>
              </a:defRPr>
            </a:pPr>
            <a:endParaRPr/>
          </a:p>
        </p:txBody>
      </p:sp>
      <p:sp>
        <p:nvSpPr>
          <p:cNvPr id="883" name="文本占位符 1"/>
          <p:cNvSpPr txBox="1">
            <a:spLocks noGrp="1"/>
          </p:cNvSpPr>
          <p:nvPr>
            <p:ph type="body" sz="quarter" idx="4294967295"/>
          </p:nvPr>
        </p:nvSpPr>
        <p:spPr>
          <a:xfrm>
            <a:off x="521329" y="359683"/>
            <a:ext cx="8771659" cy="444500"/>
          </a:xfrm>
          <a:prstGeom prst="rect">
            <a:avLst/>
          </a:prstGeom>
          <a:ln w="12700">
            <a:miter lim="400000"/>
          </a:ln>
        </p:spPr>
        <p:txBody>
          <a:bodyPr lIns="45719" rIns="45719">
            <a:noAutofit/>
          </a:bodyPr>
          <a:lstStyle/>
          <a:p>
            <a:pPr marL="0" indent="0" defTabSz="768095">
              <a:spcBef>
                <a:spcPts val="400"/>
              </a:spcBef>
              <a:buNone/>
              <a:defRPr sz="2016">
                <a:latin typeface="微软雅黑"/>
                <a:ea typeface="微软雅黑"/>
                <a:cs typeface="微软雅黑"/>
                <a:sym typeface="微软雅黑"/>
              </a:defRPr>
            </a:pPr>
            <a:r>
              <a:rPr lang="zh-CN" altLang="en-US" sz="2400" b="1" dirty="0">
                <a:solidFill>
                  <a:srgbClr val="028842"/>
                </a:solidFill>
                <a:latin typeface="+mn-ea"/>
                <a:ea typeface="微软雅黑"/>
                <a:cs typeface="微软雅黑"/>
              </a:rPr>
              <a:t>顶尖人才 </a:t>
            </a:r>
            <a:r>
              <a:rPr lang="en-US" altLang="zh-CN" sz="2400" b="1" dirty="0">
                <a:solidFill>
                  <a:srgbClr val="028842"/>
                </a:solidFill>
                <a:latin typeface="+mn-ea"/>
                <a:ea typeface="微软雅黑"/>
                <a:cs typeface="微软雅黑"/>
              </a:rPr>
              <a:t>| </a:t>
            </a:r>
            <a:r>
              <a:rPr lang="zh-CN" altLang="en-US" sz="2400" b="1" dirty="0">
                <a:solidFill>
                  <a:srgbClr val="028842"/>
                </a:solidFill>
                <a:latin typeface="+mn-ea"/>
                <a:ea typeface="微软雅黑"/>
                <a:cs typeface="微软雅黑"/>
              </a:rPr>
              <a:t>在全亚洲范围内形成实质性的</a:t>
            </a:r>
            <a:r>
              <a:rPr lang="en-US" altLang="zh-CN" sz="2400" b="1" dirty="0">
                <a:solidFill>
                  <a:srgbClr val="028842"/>
                </a:solidFill>
                <a:latin typeface="+mn-ea"/>
                <a:ea typeface="微软雅黑"/>
                <a:cs typeface="微软雅黑"/>
              </a:rPr>
              <a:t>AI</a:t>
            </a:r>
            <a:r>
              <a:rPr lang="zh-CN" altLang="en-US" sz="2400" b="1" dirty="0">
                <a:solidFill>
                  <a:srgbClr val="028842"/>
                </a:solidFill>
                <a:latin typeface="+mn-ea"/>
                <a:ea typeface="微软雅黑"/>
                <a:cs typeface="微软雅黑"/>
              </a:rPr>
              <a:t>人才垄断</a:t>
            </a:r>
          </a:p>
        </p:txBody>
      </p:sp>
      <p:sp>
        <p:nvSpPr>
          <p:cNvPr id="885" name="文本框 4"/>
          <p:cNvSpPr txBox="1"/>
          <p:nvPr/>
        </p:nvSpPr>
        <p:spPr>
          <a:xfrm>
            <a:off x="823818" y="1138701"/>
            <a:ext cx="6843643"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buClr>
                <a:schemeClr val="accent1"/>
              </a:buClr>
              <a:buSzPct val="100000"/>
              <a:buChar char="■"/>
              <a:defRPr sz="1400">
                <a:latin typeface="微软雅黑"/>
                <a:ea typeface="微软雅黑"/>
                <a:cs typeface="微软雅黑"/>
                <a:sym typeface="微软雅黑"/>
              </a:defRPr>
            </a:lvl1pPr>
          </a:lstStyle>
          <a:p>
            <a:pPr>
              <a:buClr>
                <a:srgbClr val="E72427"/>
              </a:buClr>
              <a:buFont typeface="Wingdings" panose="05000000000000000000" pitchFamily="2" charset="2"/>
              <a:buChar char="l"/>
              <a:defRPr>
                <a:latin typeface="Arial"/>
                <a:ea typeface="Arial"/>
                <a:cs typeface="Arial"/>
                <a:sym typeface="Arial"/>
              </a:defRPr>
            </a:pPr>
            <a:r>
              <a:rPr dirty="0" err="1">
                <a:latin typeface="微软雅黑"/>
                <a:ea typeface="微软雅黑"/>
                <a:cs typeface="微软雅黑"/>
                <a:sym typeface="微软雅黑"/>
              </a:rPr>
              <a:t>顶尖技术公司对于人才非常重视</a:t>
            </a:r>
            <a:endParaRPr dirty="0">
              <a:latin typeface="微软雅黑"/>
              <a:ea typeface="微软雅黑"/>
              <a:cs typeface="微软雅黑"/>
              <a:sym typeface="微软雅黑"/>
            </a:endParaRPr>
          </a:p>
        </p:txBody>
      </p:sp>
      <p:sp>
        <p:nvSpPr>
          <p:cNvPr id="886" name="文本框 8"/>
          <p:cNvSpPr txBox="1"/>
          <p:nvPr/>
        </p:nvSpPr>
        <p:spPr>
          <a:xfrm>
            <a:off x="863007" y="2304027"/>
            <a:ext cx="6843643"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buClr>
                <a:schemeClr val="accent1"/>
              </a:buClr>
              <a:buSzPct val="100000"/>
              <a:buChar char="■"/>
              <a:defRPr sz="1400">
                <a:latin typeface="微软雅黑"/>
                <a:ea typeface="微软雅黑"/>
                <a:cs typeface="微软雅黑"/>
                <a:sym typeface="微软雅黑"/>
              </a:defRPr>
            </a:lvl1pPr>
          </a:lstStyle>
          <a:p>
            <a:pPr>
              <a:buClr>
                <a:srgbClr val="E72427"/>
              </a:buClr>
              <a:buFont typeface="Wingdings" panose="05000000000000000000" pitchFamily="2" charset="2"/>
              <a:buChar char="l"/>
              <a:defRPr>
                <a:latin typeface="Arial"/>
                <a:ea typeface="Arial"/>
                <a:cs typeface="Arial"/>
                <a:sym typeface="Arial"/>
              </a:defRPr>
            </a:pPr>
            <a:r>
              <a:rPr dirty="0" err="1">
                <a:latin typeface="微软雅黑"/>
                <a:ea typeface="微软雅黑"/>
                <a:cs typeface="微软雅黑"/>
                <a:sym typeface="微软雅黑"/>
              </a:rPr>
              <a:t>商汤紧握人才培养先机，从源头掌握全球顶尖人才</a:t>
            </a:r>
            <a:endParaRPr dirty="0">
              <a:latin typeface="微软雅黑"/>
              <a:ea typeface="微软雅黑"/>
              <a:cs typeface="微软雅黑"/>
              <a:sym typeface="微软雅黑"/>
            </a:endParaRPr>
          </a:p>
        </p:txBody>
      </p:sp>
      <p:sp>
        <p:nvSpPr>
          <p:cNvPr id="887" name="object 3"/>
          <p:cNvSpPr/>
          <p:nvPr/>
        </p:nvSpPr>
        <p:spPr>
          <a:xfrm>
            <a:off x="823816" y="2644475"/>
            <a:ext cx="10137469" cy="3563849"/>
          </a:xfrm>
          <a:prstGeom prst="rect">
            <a:avLst/>
          </a:prstGeom>
          <a:ln w="19050">
            <a:solidFill>
              <a:srgbClr val="D6172A"/>
            </a:solidFill>
            <a:prstDash val="sysDash"/>
          </a:ln>
        </p:spPr>
        <p:txBody>
          <a:bodyPr lIns="45719" rIns="45719"/>
          <a:lstStyle/>
          <a:p>
            <a:pPr>
              <a:defRPr>
                <a:latin typeface="微软雅黑"/>
                <a:ea typeface="微软雅黑"/>
                <a:cs typeface="微软雅黑"/>
                <a:sym typeface="微软雅黑"/>
              </a:defRPr>
            </a:pPr>
            <a:endParaRPr/>
          </a:p>
        </p:txBody>
      </p:sp>
      <p:sp>
        <p:nvSpPr>
          <p:cNvPr id="888" name="矩形 10"/>
          <p:cNvSpPr txBox="1"/>
          <p:nvPr/>
        </p:nvSpPr>
        <p:spPr>
          <a:xfrm>
            <a:off x="5135004" y="2792684"/>
            <a:ext cx="1866534"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MIT Phd with MIT Chancellor Eric Grimson， 科大少年班第一名，郭沫若奖</a:t>
            </a:r>
          </a:p>
        </p:txBody>
      </p:sp>
      <p:pic>
        <p:nvPicPr>
          <p:cNvPr id="889"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9159" y="2883031"/>
            <a:ext cx="396001" cy="394439"/>
          </a:xfrm>
          <a:prstGeom prst="rect">
            <a:avLst/>
          </a:prstGeom>
          <a:ln w="12700">
            <a:miter lim="400000"/>
          </a:ln>
        </p:spPr>
      </p:pic>
      <p:grpSp>
        <p:nvGrpSpPr>
          <p:cNvPr id="898" name="组合 13"/>
          <p:cNvGrpSpPr/>
          <p:nvPr/>
        </p:nvGrpSpPr>
        <p:grpSpPr>
          <a:xfrm>
            <a:off x="3112558" y="2833759"/>
            <a:ext cx="1139315" cy="513233"/>
            <a:chOff x="0" y="0"/>
            <a:chExt cx="1139313" cy="513232"/>
          </a:xfrm>
        </p:grpSpPr>
        <p:grpSp>
          <p:nvGrpSpPr>
            <p:cNvPr id="896" name="Group 8"/>
            <p:cNvGrpSpPr/>
            <p:nvPr/>
          </p:nvGrpSpPr>
          <p:grpSpPr>
            <a:xfrm>
              <a:off x="557492" y="-1"/>
              <a:ext cx="289355" cy="296280"/>
              <a:chOff x="0" y="0"/>
              <a:chExt cx="289354" cy="296278"/>
            </a:xfrm>
          </p:grpSpPr>
          <p:sp>
            <p:nvSpPr>
              <p:cNvPr id="890"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891"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892"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893"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894"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895"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897" name="矩形 15"/>
            <p:cNvSpPr txBox="1"/>
            <p:nvPr/>
          </p:nvSpPr>
          <p:spPr>
            <a:xfrm>
              <a:off x="0" y="282092"/>
              <a:ext cx="1139315"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Professor of CUHK</a:t>
              </a:r>
            </a:p>
          </p:txBody>
        </p:sp>
      </p:grpSp>
      <p:sp>
        <p:nvSpPr>
          <p:cNvPr id="899" name="矩形 22"/>
          <p:cNvSpPr txBox="1"/>
          <p:nvPr/>
        </p:nvSpPr>
        <p:spPr>
          <a:xfrm>
            <a:off x="5135002" y="3454922"/>
            <a:ext cx="1866535"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MIT Phd with MIT Chancellor Eric Grimson, </a:t>
            </a:r>
          </a:p>
          <a:p>
            <a:pPr>
              <a:defRPr sz="1000">
                <a:latin typeface="微软雅黑"/>
                <a:ea typeface="微软雅黑"/>
                <a:cs typeface="微软雅黑"/>
                <a:sym typeface="微软雅黑"/>
              </a:defRPr>
            </a:pPr>
            <a:r>
              <a:t>科大电子系第二名</a:t>
            </a:r>
          </a:p>
        </p:txBody>
      </p:sp>
      <p:grpSp>
        <p:nvGrpSpPr>
          <p:cNvPr id="908" name="组合 23"/>
          <p:cNvGrpSpPr/>
          <p:nvPr/>
        </p:nvGrpSpPr>
        <p:grpSpPr>
          <a:xfrm>
            <a:off x="3119578" y="3462025"/>
            <a:ext cx="1139315" cy="547204"/>
            <a:chOff x="0" y="0"/>
            <a:chExt cx="1139313" cy="547203"/>
          </a:xfrm>
        </p:grpSpPr>
        <p:grpSp>
          <p:nvGrpSpPr>
            <p:cNvPr id="906" name="Group 8"/>
            <p:cNvGrpSpPr/>
            <p:nvPr/>
          </p:nvGrpSpPr>
          <p:grpSpPr>
            <a:xfrm>
              <a:off x="557492" y="-1"/>
              <a:ext cx="289355" cy="296280"/>
              <a:chOff x="0" y="0"/>
              <a:chExt cx="289354" cy="296278"/>
            </a:xfrm>
          </p:grpSpPr>
          <p:sp>
            <p:nvSpPr>
              <p:cNvPr id="900"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01"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02"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03"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04"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05"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07" name="矩形 25"/>
            <p:cNvSpPr txBox="1"/>
            <p:nvPr/>
          </p:nvSpPr>
          <p:spPr>
            <a:xfrm>
              <a:off x="0" y="316063"/>
              <a:ext cx="1139315"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Professor of CUHK</a:t>
              </a:r>
            </a:p>
          </p:txBody>
        </p:sp>
      </p:grpSp>
      <p:pic>
        <p:nvPicPr>
          <p:cNvPr id="909" name="Picture 2" descr="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9159" y="3545270"/>
            <a:ext cx="396001" cy="394439"/>
          </a:xfrm>
          <a:prstGeom prst="rect">
            <a:avLst/>
          </a:prstGeom>
          <a:ln w="12700">
            <a:miter lim="400000"/>
          </a:ln>
        </p:spPr>
      </p:pic>
      <p:sp>
        <p:nvSpPr>
          <p:cNvPr id="910" name="矩形 34"/>
          <p:cNvSpPr txBox="1"/>
          <p:nvPr/>
        </p:nvSpPr>
        <p:spPr>
          <a:xfrm>
            <a:off x="8830681" y="2879144"/>
            <a:ext cx="1866535"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MIT PhD,</a:t>
            </a:r>
          </a:p>
          <a:p>
            <a:pPr>
              <a:defRPr sz="1000">
                <a:latin typeface="微软雅黑"/>
                <a:ea typeface="微软雅黑"/>
                <a:cs typeface="微软雅黑"/>
                <a:sym typeface="微软雅黑"/>
              </a:defRPr>
            </a:pPr>
            <a:r>
              <a:t>清华计算机系第3名</a:t>
            </a:r>
          </a:p>
        </p:txBody>
      </p:sp>
      <p:grpSp>
        <p:nvGrpSpPr>
          <p:cNvPr id="919" name="组合 35"/>
          <p:cNvGrpSpPr/>
          <p:nvPr/>
        </p:nvGrpSpPr>
        <p:grpSpPr>
          <a:xfrm>
            <a:off x="7195208" y="2860338"/>
            <a:ext cx="561286" cy="547204"/>
            <a:chOff x="0" y="0"/>
            <a:chExt cx="561284" cy="547203"/>
          </a:xfrm>
        </p:grpSpPr>
        <p:grpSp>
          <p:nvGrpSpPr>
            <p:cNvPr id="917" name="Group 8"/>
            <p:cNvGrpSpPr/>
            <p:nvPr/>
          </p:nvGrpSpPr>
          <p:grpSpPr>
            <a:xfrm>
              <a:off x="177540" y="-1"/>
              <a:ext cx="289355" cy="296280"/>
              <a:chOff x="0" y="0"/>
              <a:chExt cx="289354" cy="296278"/>
            </a:xfrm>
          </p:grpSpPr>
          <p:sp>
            <p:nvSpPr>
              <p:cNvPr id="911"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12"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13"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14"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15"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16"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18" name="矩形 37"/>
            <p:cNvSpPr txBox="1"/>
            <p:nvPr/>
          </p:nvSpPr>
          <p:spPr>
            <a:xfrm>
              <a:off x="0" y="316063"/>
              <a:ext cx="561285"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MIT PhD</a:t>
              </a:r>
            </a:p>
          </p:txBody>
        </p:sp>
      </p:grpSp>
      <p:pic>
        <p:nvPicPr>
          <p:cNvPr id="920" name="Picture 4" descr="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6941" y="2887321"/>
            <a:ext cx="396001" cy="397519"/>
          </a:xfrm>
          <a:prstGeom prst="rect">
            <a:avLst/>
          </a:prstGeom>
          <a:ln w="12700">
            <a:miter lim="400000"/>
          </a:ln>
        </p:spPr>
      </p:pic>
      <p:sp>
        <p:nvSpPr>
          <p:cNvPr id="921" name="矩形 46"/>
          <p:cNvSpPr txBox="1"/>
          <p:nvPr/>
        </p:nvSpPr>
        <p:spPr>
          <a:xfrm>
            <a:off x="8830681" y="3454922"/>
            <a:ext cx="1866535"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Stanford PhD, 清华自动化系第1名, SenseTime US division director</a:t>
            </a:r>
          </a:p>
        </p:txBody>
      </p:sp>
      <p:grpSp>
        <p:nvGrpSpPr>
          <p:cNvPr id="930" name="组合 47"/>
          <p:cNvGrpSpPr/>
          <p:nvPr/>
        </p:nvGrpSpPr>
        <p:grpSpPr>
          <a:xfrm>
            <a:off x="7096582" y="3493030"/>
            <a:ext cx="834366" cy="547204"/>
            <a:chOff x="0" y="0"/>
            <a:chExt cx="834365" cy="547203"/>
          </a:xfrm>
        </p:grpSpPr>
        <p:grpSp>
          <p:nvGrpSpPr>
            <p:cNvPr id="928" name="Group 8"/>
            <p:cNvGrpSpPr/>
            <p:nvPr/>
          </p:nvGrpSpPr>
          <p:grpSpPr>
            <a:xfrm>
              <a:off x="276166" y="-1"/>
              <a:ext cx="289356" cy="296280"/>
              <a:chOff x="0" y="0"/>
              <a:chExt cx="289354" cy="296278"/>
            </a:xfrm>
          </p:grpSpPr>
          <p:sp>
            <p:nvSpPr>
              <p:cNvPr id="922"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23"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24"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25"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26"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27"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29" name="矩形 49"/>
            <p:cNvSpPr txBox="1"/>
            <p:nvPr/>
          </p:nvSpPr>
          <p:spPr>
            <a:xfrm>
              <a:off x="0" y="316063"/>
              <a:ext cx="83436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Stanford PhD</a:t>
              </a:r>
            </a:p>
          </p:txBody>
        </p:sp>
      </p:grpSp>
      <p:pic>
        <p:nvPicPr>
          <p:cNvPr id="931" name="Picture 4" descr="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06941" y="3520013"/>
            <a:ext cx="396001" cy="397519"/>
          </a:xfrm>
          <a:prstGeom prst="rect">
            <a:avLst/>
          </a:prstGeom>
          <a:ln w="12700">
            <a:miter lim="400000"/>
          </a:ln>
        </p:spPr>
      </p:pic>
      <p:pic>
        <p:nvPicPr>
          <p:cNvPr id="932" name="Picture 6" descr="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65296" y="3505163"/>
            <a:ext cx="396001" cy="396001"/>
          </a:xfrm>
          <a:prstGeom prst="rect">
            <a:avLst/>
          </a:prstGeom>
          <a:ln w="12700">
            <a:miter lim="400000"/>
          </a:ln>
        </p:spPr>
      </p:pic>
      <p:sp>
        <p:nvSpPr>
          <p:cNvPr id="933" name="矩形 58"/>
          <p:cNvSpPr txBox="1"/>
          <p:nvPr/>
        </p:nvSpPr>
        <p:spPr>
          <a:xfrm>
            <a:off x="2125651" y="4181855"/>
            <a:ext cx="1890921"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广东省状元</a:t>
            </a:r>
          </a:p>
          <a:p>
            <a:pPr>
              <a:defRPr sz="1000">
                <a:latin typeface="微软雅黑"/>
                <a:ea typeface="微软雅黑"/>
                <a:cs typeface="微软雅黑"/>
                <a:sym typeface="微软雅黑"/>
              </a:defRPr>
            </a:pPr>
            <a:r>
              <a:t>清华基础科学班第5名</a:t>
            </a:r>
          </a:p>
          <a:p>
            <a:pPr>
              <a:defRPr sz="1000">
                <a:latin typeface="微软雅黑"/>
                <a:ea typeface="微软雅黑"/>
                <a:cs typeface="微软雅黑"/>
                <a:sym typeface="微软雅黑"/>
              </a:defRPr>
            </a:pPr>
            <a:r>
              <a:t>SenseTime Consultant</a:t>
            </a:r>
          </a:p>
        </p:txBody>
      </p:sp>
      <p:grpSp>
        <p:nvGrpSpPr>
          <p:cNvPr id="942" name="组合 59"/>
          <p:cNvGrpSpPr/>
          <p:nvPr/>
        </p:nvGrpSpPr>
        <p:grpSpPr>
          <a:xfrm>
            <a:off x="1118969" y="4185408"/>
            <a:ext cx="434317" cy="547204"/>
            <a:chOff x="0" y="0"/>
            <a:chExt cx="434315" cy="547203"/>
          </a:xfrm>
        </p:grpSpPr>
        <p:grpSp>
          <p:nvGrpSpPr>
            <p:cNvPr id="940" name="Group 8"/>
            <p:cNvGrpSpPr/>
            <p:nvPr/>
          </p:nvGrpSpPr>
          <p:grpSpPr>
            <a:xfrm>
              <a:off x="121592" y="-1"/>
              <a:ext cx="289355" cy="296280"/>
              <a:chOff x="0" y="0"/>
              <a:chExt cx="289354" cy="296278"/>
            </a:xfrm>
          </p:grpSpPr>
          <p:sp>
            <p:nvSpPr>
              <p:cNvPr id="934"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35"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36"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37"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38"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39"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41" name="矩形 61"/>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43" name="Picture 4" descr="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11538" y="4245547"/>
            <a:ext cx="396001" cy="397519"/>
          </a:xfrm>
          <a:prstGeom prst="rect">
            <a:avLst/>
          </a:prstGeom>
          <a:ln w="12700">
            <a:miter lim="400000"/>
          </a:ln>
        </p:spPr>
      </p:pic>
      <p:sp>
        <p:nvSpPr>
          <p:cNvPr id="944" name="矩形 69"/>
          <p:cNvSpPr txBox="1"/>
          <p:nvPr/>
        </p:nvSpPr>
        <p:spPr>
          <a:xfrm>
            <a:off x="2125652" y="4879163"/>
            <a:ext cx="1899965"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安徽省状元</a:t>
            </a:r>
          </a:p>
          <a:p>
            <a:pPr>
              <a:defRPr sz="1000">
                <a:latin typeface="微软雅黑"/>
                <a:ea typeface="微软雅黑"/>
                <a:cs typeface="微软雅黑"/>
                <a:sym typeface="微软雅黑"/>
              </a:defRPr>
            </a:pPr>
            <a:r>
              <a:t>清华电子系11名,SenseTime Chief Scientist for Face</a:t>
            </a:r>
          </a:p>
        </p:txBody>
      </p:sp>
      <p:grpSp>
        <p:nvGrpSpPr>
          <p:cNvPr id="953" name="组合 70"/>
          <p:cNvGrpSpPr/>
          <p:nvPr/>
        </p:nvGrpSpPr>
        <p:grpSpPr>
          <a:xfrm>
            <a:off x="1118969" y="4882715"/>
            <a:ext cx="434317" cy="547204"/>
            <a:chOff x="0" y="0"/>
            <a:chExt cx="434315" cy="547203"/>
          </a:xfrm>
        </p:grpSpPr>
        <p:grpSp>
          <p:nvGrpSpPr>
            <p:cNvPr id="951" name="Group 8"/>
            <p:cNvGrpSpPr/>
            <p:nvPr/>
          </p:nvGrpSpPr>
          <p:grpSpPr>
            <a:xfrm>
              <a:off x="121592" y="-1"/>
              <a:ext cx="289355" cy="296280"/>
              <a:chOff x="0" y="0"/>
              <a:chExt cx="289354" cy="296278"/>
            </a:xfrm>
          </p:grpSpPr>
          <p:sp>
            <p:nvSpPr>
              <p:cNvPr id="945"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46"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47"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48"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49"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50"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52" name="矩形 72"/>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54" name="Picture 4" descr="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11538" y="4942854"/>
            <a:ext cx="396001" cy="397519"/>
          </a:xfrm>
          <a:prstGeom prst="rect">
            <a:avLst/>
          </a:prstGeom>
          <a:ln w="12700">
            <a:miter lim="400000"/>
          </a:ln>
        </p:spPr>
      </p:pic>
      <p:sp>
        <p:nvSpPr>
          <p:cNvPr id="955" name="矩形 80"/>
          <p:cNvSpPr txBox="1"/>
          <p:nvPr/>
        </p:nvSpPr>
        <p:spPr>
          <a:xfrm>
            <a:off x="5460396" y="4258800"/>
            <a:ext cx="1908001"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清华软件学院第1名</a:t>
            </a:r>
          </a:p>
          <a:p>
            <a:pPr>
              <a:defRPr sz="1000">
                <a:latin typeface="微软雅黑"/>
                <a:ea typeface="微软雅黑"/>
                <a:cs typeface="微软雅黑"/>
                <a:sym typeface="微软雅黑"/>
              </a:defRPr>
            </a:pPr>
            <a:r>
              <a:t>SenseTime</a:t>
            </a:r>
          </a:p>
        </p:txBody>
      </p:sp>
      <p:grpSp>
        <p:nvGrpSpPr>
          <p:cNvPr id="964" name="组合 81"/>
          <p:cNvGrpSpPr/>
          <p:nvPr/>
        </p:nvGrpSpPr>
        <p:grpSpPr>
          <a:xfrm>
            <a:off x="4267356" y="4185408"/>
            <a:ext cx="434316" cy="547204"/>
            <a:chOff x="0" y="0"/>
            <a:chExt cx="434315" cy="547203"/>
          </a:xfrm>
        </p:grpSpPr>
        <p:grpSp>
          <p:nvGrpSpPr>
            <p:cNvPr id="962" name="Group 8"/>
            <p:cNvGrpSpPr/>
            <p:nvPr/>
          </p:nvGrpSpPr>
          <p:grpSpPr>
            <a:xfrm>
              <a:off x="121592" y="-1"/>
              <a:ext cx="289355" cy="296280"/>
              <a:chOff x="0" y="0"/>
              <a:chExt cx="289354" cy="296278"/>
            </a:xfrm>
          </p:grpSpPr>
          <p:sp>
            <p:nvSpPr>
              <p:cNvPr id="956"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57"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58"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59"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60"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61"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63" name="矩形 83"/>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65" name="Picture 4" descr="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14479" y="4245547"/>
            <a:ext cx="396001" cy="397519"/>
          </a:xfrm>
          <a:prstGeom prst="rect">
            <a:avLst/>
          </a:prstGeom>
          <a:ln w="12700">
            <a:miter lim="400000"/>
          </a:ln>
        </p:spPr>
      </p:pic>
      <p:sp>
        <p:nvSpPr>
          <p:cNvPr id="966" name="矩形 91"/>
          <p:cNvSpPr txBox="1"/>
          <p:nvPr/>
        </p:nvSpPr>
        <p:spPr>
          <a:xfrm>
            <a:off x="5445500" y="4879163"/>
            <a:ext cx="1908001"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清华自动化系第1名</a:t>
            </a:r>
          </a:p>
          <a:p>
            <a:pPr>
              <a:defRPr sz="1000">
                <a:latin typeface="微软雅黑"/>
                <a:ea typeface="微软雅黑"/>
                <a:cs typeface="微软雅黑"/>
                <a:sym typeface="微软雅黑"/>
              </a:defRPr>
            </a:pPr>
            <a:r>
              <a:t>SenseTime Chief Scientist for Image search</a:t>
            </a:r>
          </a:p>
        </p:txBody>
      </p:sp>
      <p:grpSp>
        <p:nvGrpSpPr>
          <p:cNvPr id="975" name="组合 92"/>
          <p:cNvGrpSpPr/>
          <p:nvPr/>
        </p:nvGrpSpPr>
        <p:grpSpPr>
          <a:xfrm>
            <a:off x="4252457" y="4882715"/>
            <a:ext cx="434317" cy="547204"/>
            <a:chOff x="0" y="0"/>
            <a:chExt cx="434315" cy="547203"/>
          </a:xfrm>
        </p:grpSpPr>
        <p:grpSp>
          <p:nvGrpSpPr>
            <p:cNvPr id="973" name="Group 8"/>
            <p:cNvGrpSpPr/>
            <p:nvPr/>
          </p:nvGrpSpPr>
          <p:grpSpPr>
            <a:xfrm>
              <a:off x="121592" y="-1"/>
              <a:ext cx="289355" cy="296280"/>
              <a:chOff x="0" y="0"/>
              <a:chExt cx="289354" cy="296278"/>
            </a:xfrm>
          </p:grpSpPr>
          <p:sp>
            <p:nvSpPr>
              <p:cNvPr id="967"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68"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69"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70"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71"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72"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74" name="矩形 94"/>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76" name="Picture 4" descr="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14479" y="4942854"/>
            <a:ext cx="396001" cy="397519"/>
          </a:xfrm>
          <a:prstGeom prst="rect">
            <a:avLst/>
          </a:prstGeom>
          <a:ln w="12700">
            <a:miter lim="400000"/>
          </a:ln>
        </p:spPr>
      </p:pic>
      <p:sp>
        <p:nvSpPr>
          <p:cNvPr id="977" name="矩形 102"/>
          <p:cNvSpPr txBox="1"/>
          <p:nvPr/>
        </p:nvSpPr>
        <p:spPr>
          <a:xfrm>
            <a:off x="2120270" y="5586260"/>
            <a:ext cx="1954835"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清华电子系第5名,</a:t>
            </a:r>
          </a:p>
          <a:p>
            <a:pPr>
              <a:defRPr sz="1000">
                <a:latin typeface="微软雅黑"/>
                <a:ea typeface="微软雅黑"/>
                <a:cs typeface="微软雅黑"/>
                <a:sym typeface="微软雅黑"/>
              </a:defRPr>
            </a:pPr>
            <a:r>
              <a:t>DeepID Inventor,</a:t>
            </a:r>
          </a:p>
          <a:p>
            <a:pPr>
              <a:defRPr sz="1000">
                <a:latin typeface="微软雅黑"/>
                <a:ea typeface="微软雅黑"/>
                <a:cs typeface="微软雅黑"/>
                <a:sym typeface="微软雅黑"/>
              </a:defRPr>
            </a:pPr>
            <a:r>
              <a:t>SenseTime Principal Scientist</a:t>
            </a:r>
          </a:p>
        </p:txBody>
      </p:sp>
      <p:grpSp>
        <p:nvGrpSpPr>
          <p:cNvPr id="986" name="组合 103"/>
          <p:cNvGrpSpPr/>
          <p:nvPr/>
        </p:nvGrpSpPr>
        <p:grpSpPr>
          <a:xfrm>
            <a:off x="1113588" y="5589813"/>
            <a:ext cx="434317" cy="547204"/>
            <a:chOff x="0" y="0"/>
            <a:chExt cx="434315" cy="547203"/>
          </a:xfrm>
        </p:grpSpPr>
        <p:grpSp>
          <p:nvGrpSpPr>
            <p:cNvPr id="984" name="Group 8"/>
            <p:cNvGrpSpPr/>
            <p:nvPr/>
          </p:nvGrpSpPr>
          <p:grpSpPr>
            <a:xfrm>
              <a:off x="121592" y="-1"/>
              <a:ext cx="289355" cy="296280"/>
              <a:chOff x="0" y="0"/>
              <a:chExt cx="289354" cy="296278"/>
            </a:xfrm>
          </p:grpSpPr>
          <p:sp>
            <p:nvSpPr>
              <p:cNvPr id="978"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79"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80"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81"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82"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83"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85" name="矩形 105"/>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87" name="Picture 4" descr="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11538" y="5649952"/>
            <a:ext cx="396001" cy="397519"/>
          </a:xfrm>
          <a:prstGeom prst="rect">
            <a:avLst/>
          </a:prstGeom>
          <a:ln w="12700">
            <a:miter lim="400000"/>
          </a:ln>
        </p:spPr>
      </p:pic>
      <p:sp>
        <p:nvSpPr>
          <p:cNvPr id="988" name="矩形 113"/>
          <p:cNvSpPr txBox="1"/>
          <p:nvPr/>
        </p:nvSpPr>
        <p:spPr>
          <a:xfrm>
            <a:off x="5452805" y="5663205"/>
            <a:ext cx="1899965"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清华电子系第2名,</a:t>
            </a:r>
          </a:p>
          <a:p>
            <a:pPr>
              <a:defRPr sz="1000">
                <a:latin typeface="微软雅黑"/>
                <a:ea typeface="微软雅黑"/>
                <a:cs typeface="微软雅黑"/>
                <a:sym typeface="微软雅黑"/>
              </a:defRPr>
            </a:pPr>
            <a:r>
              <a:t>Face++ Chief Scientist </a:t>
            </a:r>
          </a:p>
        </p:txBody>
      </p:sp>
      <p:grpSp>
        <p:nvGrpSpPr>
          <p:cNvPr id="997" name="组合 114"/>
          <p:cNvGrpSpPr/>
          <p:nvPr/>
        </p:nvGrpSpPr>
        <p:grpSpPr>
          <a:xfrm>
            <a:off x="4274468" y="5589813"/>
            <a:ext cx="434317" cy="547204"/>
            <a:chOff x="0" y="0"/>
            <a:chExt cx="434315" cy="547203"/>
          </a:xfrm>
        </p:grpSpPr>
        <p:grpSp>
          <p:nvGrpSpPr>
            <p:cNvPr id="995" name="Group 8"/>
            <p:cNvGrpSpPr/>
            <p:nvPr/>
          </p:nvGrpSpPr>
          <p:grpSpPr>
            <a:xfrm>
              <a:off x="121592" y="-1"/>
              <a:ext cx="289355" cy="296280"/>
              <a:chOff x="0" y="0"/>
              <a:chExt cx="289354" cy="296278"/>
            </a:xfrm>
          </p:grpSpPr>
          <p:sp>
            <p:nvSpPr>
              <p:cNvPr id="989"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90"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91"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92"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93"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994"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996" name="矩形 116"/>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pic>
        <p:nvPicPr>
          <p:cNvPr id="998" name="Picture 4" descr="Picture 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14479" y="5649952"/>
            <a:ext cx="396001" cy="397519"/>
          </a:xfrm>
          <a:prstGeom prst="rect">
            <a:avLst/>
          </a:prstGeom>
          <a:ln w="12700">
            <a:miter lim="400000"/>
          </a:ln>
        </p:spPr>
      </p:pic>
      <p:sp>
        <p:nvSpPr>
          <p:cNvPr id="999" name="矩形 124"/>
          <p:cNvSpPr txBox="1"/>
          <p:nvPr/>
        </p:nvSpPr>
        <p:spPr>
          <a:xfrm>
            <a:off x="8831033" y="4258800"/>
            <a:ext cx="1954836"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北京大学博士论文第1名</a:t>
            </a:r>
          </a:p>
          <a:p>
            <a:pPr>
              <a:defRPr sz="1000">
                <a:latin typeface="微软雅黑"/>
                <a:ea typeface="微软雅黑"/>
                <a:cs typeface="微软雅黑"/>
                <a:sym typeface="微软雅黑"/>
              </a:defRPr>
            </a:pPr>
            <a:r>
              <a:t>360 人工智能研究院院长</a:t>
            </a:r>
          </a:p>
        </p:txBody>
      </p:sp>
      <p:grpSp>
        <p:nvGrpSpPr>
          <p:cNvPr id="1008" name="组合 125"/>
          <p:cNvGrpSpPr/>
          <p:nvPr/>
        </p:nvGrpSpPr>
        <p:grpSpPr>
          <a:xfrm>
            <a:off x="7542278" y="4185408"/>
            <a:ext cx="663028" cy="547204"/>
            <a:chOff x="0" y="0"/>
            <a:chExt cx="663026" cy="547203"/>
          </a:xfrm>
        </p:grpSpPr>
        <p:grpSp>
          <p:nvGrpSpPr>
            <p:cNvPr id="1006" name="Group 8"/>
            <p:cNvGrpSpPr/>
            <p:nvPr/>
          </p:nvGrpSpPr>
          <p:grpSpPr>
            <a:xfrm>
              <a:off x="253648" y="-1"/>
              <a:ext cx="289355" cy="296280"/>
              <a:chOff x="0" y="0"/>
              <a:chExt cx="289354" cy="296278"/>
            </a:xfrm>
          </p:grpSpPr>
          <p:sp>
            <p:nvSpPr>
              <p:cNvPr id="1000"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01"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02"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03"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04"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05"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1007" name="矩形 127"/>
            <p:cNvSpPr txBox="1"/>
            <p:nvPr/>
          </p:nvSpPr>
          <p:spPr>
            <a:xfrm>
              <a:off x="0" y="316063"/>
              <a:ext cx="663027"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Singapore</a:t>
              </a:r>
            </a:p>
          </p:txBody>
        </p:sp>
      </p:grpSp>
      <p:pic>
        <p:nvPicPr>
          <p:cNvPr id="1009" name="Picture 8" descr="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437684" y="4245547"/>
            <a:ext cx="396001" cy="396001"/>
          </a:xfrm>
          <a:prstGeom prst="rect">
            <a:avLst/>
          </a:prstGeom>
          <a:ln w="12700">
            <a:miter lim="400000"/>
          </a:ln>
        </p:spPr>
      </p:pic>
      <p:sp>
        <p:nvSpPr>
          <p:cNvPr id="1010" name="矩形 135"/>
          <p:cNvSpPr txBox="1"/>
          <p:nvPr/>
        </p:nvSpPr>
        <p:spPr>
          <a:xfrm>
            <a:off x="8832050" y="5033052"/>
            <a:ext cx="1899965"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atin typeface="微软雅黑"/>
                <a:ea typeface="微软雅黑"/>
                <a:cs typeface="微软雅黑"/>
                <a:sym typeface="微软雅黑"/>
              </a:defRPr>
            </a:lvl1pPr>
          </a:lstStyle>
          <a:p>
            <a:r>
              <a:t>华为计算机视觉研究组负责人</a:t>
            </a:r>
          </a:p>
        </p:txBody>
      </p:sp>
      <p:grpSp>
        <p:nvGrpSpPr>
          <p:cNvPr id="1019" name="组合 136"/>
          <p:cNvGrpSpPr/>
          <p:nvPr/>
        </p:nvGrpSpPr>
        <p:grpSpPr>
          <a:xfrm>
            <a:off x="7285605" y="4882715"/>
            <a:ext cx="1171071" cy="547204"/>
            <a:chOff x="0" y="0"/>
            <a:chExt cx="1171070" cy="547203"/>
          </a:xfrm>
        </p:grpSpPr>
        <p:grpSp>
          <p:nvGrpSpPr>
            <p:cNvPr id="1017" name="Group 8"/>
            <p:cNvGrpSpPr/>
            <p:nvPr/>
          </p:nvGrpSpPr>
          <p:grpSpPr>
            <a:xfrm>
              <a:off x="511335" y="-1"/>
              <a:ext cx="289356" cy="296280"/>
              <a:chOff x="0" y="0"/>
              <a:chExt cx="289354" cy="296278"/>
            </a:xfrm>
          </p:grpSpPr>
          <p:sp>
            <p:nvSpPr>
              <p:cNvPr id="1011"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12"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13"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14"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15"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16"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1018" name="矩形 138"/>
            <p:cNvSpPr txBox="1"/>
            <p:nvPr/>
          </p:nvSpPr>
          <p:spPr>
            <a:xfrm>
              <a:off x="0" y="316063"/>
              <a:ext cx="1171071"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Professor of CUHK </a:t>
              </a:r>
            </a:p>
          </p:txBody>
        </p:sp>
      </p:grpSp>
      <p:pic>
        <p:nvPicPr>
          <p:cNvPr id="1020" name="Picture 10" descr="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437426" y="4942854"/>
            <a:ext cx="396001" cy="396001"/>
          </a:xfrm>
          <a:prstGeom prst="rect">
            <a:avLst/>
          </a:prstGeom>
          <a:ln w="12700">
            <a:miter lim="400000"/>
          </a:ln>
        </p:spPr>
      </p:pic>
      <p:sp>
        <p:nvSpPr>
          <p:cNvPr id="1021" name="矩形 146"/>
          <p:cNvSpPr txBox="1"/>
          <p:nvPr/>
        </p:nvSpPr>
        <p:spPr>
          <a:xfrm>
            <a:off x="8828427" y="5740150"/>
            <a:ext cx="1899965"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a:latin typeface="微软雅黑"/>
                <a:ea typeface="微软雅黑"/>
                <a:cs typeface="微软雅黑"/>
                <a:sym typeface="微软雅黑"/>
              </a:defRPr>
            </a:pPr>
            <a:r>
              <a:t>腾讯AI研究院视觉组负责人</a:t>
            </a:r>
          </a:p>
        </p:txBody>
      </p:sp>
      <p:grpSp>
        <p:nvGrpSpPr>
          <p:cNvPr id="1030" name="组合 147"/>
          <p:cNvGrpSpPr/>
          <p:nvPr/>
        </p:nvGrpSpPr>
        <p:grpSpPr>
          <a:xfrm>
            <a:off x="7671727" y="5589813"/>
            <a:ext cx="434316" cy="547204"/>
            <a:chOff x="0" y="0"/>
            <a:chExt cx="434315" cy="547203"/>
          </a:xfrm>
        </p:grpSpPr>
        <p:grpSp>
          <p:nvGrpSpPr>
            <p:cNvPr id="1028" name="Group 8"/>
            <p:cNvGrpSpPr/>
            <p:nvPr/>
          </p:nvGrpSpPr>
          <p:grpSpPr>
            <a:xfrm>
              <a:off x="121592" y="-1"/>
              <a:ext cx="289355" cy="296280"/>
              <a:chOff x="0" y="0"/>
              <a:chExt cx="289354" cy="296278"/>
            </a:xfrm>
          </p:grpSpPr>
          <p:sp>
            <p:nvSpPr>
              <p:cNvPr id="1022" name="Freeform 9"/>
              <p:cNvSpPr/>
              <p:nvPr/>
            </p:nvSpPr>
            <p:spPr>
              <a:xfrm>
                <a:off x="124602" y="190923"/>
                <a:ext cx="40108" cy="68506"/>
              </a:xfrm>
              <a:custGeom>
                <a:avLst/>
                <a:gdLst/>
                <a:ahLst/>
                <a:cxnLst>
                  <a:cxn ang="0">
                    <a:pos x="wd2" y="hd2"/>
                  </a:cxn>
                  <a:cxn ang="5400000">
                    <a:pos x="wd2" y="hd2"/>
                  </a:cxn>
                  <a:cxn ang="10800000">
                    <a:pos x="wd2" y="hd2"/>
                  </a:cxn>
                  <a:cxn ang="16200000">
                    <a:pos x="wd2" y="hd2"/>
                  </a:cxn>
                </a:cxnLst>
                <a:rect l="0" t="0" r="r" b="b"/>
                <a:pathLst>
                  <a:path w="21490" h="21600" extrusionOk="0">
                    <a:moveTo>
                      <a:pt x="6600" y="10177"/>
                    </a:moveTo>
                    <a:cubicBezTo>
                      <a:pt x="1912" y="21600"/>
                      <a:pt x="1912" y="21600"/>
                      <a:pt x="1912" y="21600"/>
                    </a:cubicBezTo>
                    <a:cubicBezTo>
                      <a:pt x="16986" y="15374"/>
                      <a:pt x="16986" y="15374"/>
                      <a:pt x="16986" y="15374"/>
                    </a:cubicBezTo>
                    <a:cubicBezTo>
                      <a:pt x="14964" y="10448"/>
                      <a:pt x="14964" y="10448"/>
                      <a:pt x="14964" y="10448"/>
                    </a:cubicBezTo>
                    <a:cubicBezTo>
                      <a:pt x="21214" y="6226"/>
                      <a:pt x="21214" y="6226"/>
                      <a:pt x="21214" y="6226"/>
                    </a:cubicBezTo>
                    <a:cubicBezTo>
                      <a:pt x="21490" y="6063"/>
                      <a:pt x="21490" y="5792"/>
                      <a:pt x="21490" y="5684"/>
                    </a:cubicBezTo>
                    <a:cubicBezTo>
                      <a:pt x="17446" y="271"/>
                      <a:pt x="17446" y="271"/>
                      <a:pt x="17446" y="271"/>
                    </a:cubicBezTo>
                    <a:cubicBezTo>
                      <a:pt x="17170" y="108"/>
                      <a:pt x="16986" y="0"/>
                      <a:pt x="16710" y="0"/>
                    </a:cubicBezTo>
                    <a:cubicBezTo>
                      <a:pt x="4578" y="0"/>
                      <a:pt x="4578" y="0"/>
                      <a:pt x="4578" y="0"/>
                    </a:cubicBezTo>
                    <a:cubicBezTo>
                      <a:pt x="4394" y="0"/>
                      <a:pt x="4118" y="108"/>
                      <a:pt x="3934" y="271"/>
                    </a:cubicBezTo>
                    <a:cubicBezTo>
                      <a:pt x="74" y="5576"/>
                      <a:pt x="74" y="5576"/>
                      <a:pt x="74" y="5576"/>
                    </a:cubicBezTo>
                    <a:cubicBezTo>
                      <a:pt x="-110" y="5684"/>
                      <a:pt x="74" y="5955"/>
                      <a:pt x="350" y="6063"/>
                    </a:cubicBezTo>
                    <a:lnTo>
                      <a:pt x="6600" y="10177"/>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23" name="Freeform 10"/>
              <p:cNvSpPr/>
              <p:nvPr/>
            </p:nvSpPr>
            <p:spPr>
              <a:xfrm>
                <a:off x="64053" y="-1"/>
                <a:ext cx="161001" cy="1614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9" y="0"/>
                      <a:pt x="0" y="4849"/>
                      <a:pt x="0" y="10800"/>
                    </a:cubicBezTo>
                    <a:cubicBezTo>
                      <a:pt x="0" y="16774"/>
                      <a:pt x="4849" y="21600"/>
                      <a:pt x="10800" y="21600"/>
                    </a:cubicBezTo>
                    <a:cubicBezTo>
                      <a:pt x="16774" y="21600"/>
                      <a:pt x="21600" y="16774"/>
                      <a:pt x="21600" y="10800"/>
                    </a:cubicBezTo>
                    <a:cubicBezTo>
                      <a:pt x="21600" y="4849"/>
                      <a:pt x="16774" y="0"/>
                      <a:pt x="10800" y="0"/>
                    </a:cubicBezTo>
                    <a:close/>
                    <a:moveTo>
                      <a:pt x="10800" y="19187"/>
                    </a:moveTo>
                    <a:cubicBezTo>
                      <a:pt x="6204" y="19187"/>
                      <a:pt x="2436" y="15419"/>
                      <a:pt x="2436" y="10800"/>
                    </a:cubicBezTo>
                    <a:cubicBezTo>
                      <a:pt x="2436" y="10088"/>
                      <a:pt x="2528" y="9398"/>
                      <a:pt x="2711" y="8778"/>
                    </a:cubicBezTo>
                    <a:cubicBezTo>
                      <a:pt x="3723" y="9283"/>
                      <a:pt x="5469" y="9973"/>
                      <a:pt x="7491" y="9973"/>
                    </a:cubicBezTo>
                    <a:cubicBezTo>
                      <a:pt x="8962" y="9973"/>
                      <a:pt x="10524" y="9628"/>
                      <a:pt x="12041" y="8548"/>
                    </a:cubicBezTo>
                    <a:cubicBezTo>
                      <a:pt x="12225" y="8456"/>
                      <a:pt x="15878" y="5814"/>
                      <a:pt x="18843" y="8456"/>
                    </a:cubicBezTo>
                    <a:cubicBezTo>
                      <a:pt x="19072" y="9169"/>
                      <a:pt x="19187" y="10019"/>
                      <a:pt x="19187" y="10869"/>
                    </a:cubicBezTo>
                    <a:cubicBezTo>
                      <a:pt x="19187" y="15419"/>
                      <a:pt x="15488" y="19187"/>
                      <a:pt x="10800" y="19187"/>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24" name="Freeform 11"/>
              <p:cNvSpPr/>
              <p:nvPr/>
            </p:nvSpPr>
            <p:spPr>
              <a:xfrm>
                <a:off x="141709" y="279213"/>
                <a:ext cx="27947" cy="170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33" y="0"/>
                    </a:lnTo>
                    <a:lnTo>
                      <a:pt x="0" y="2160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25" name="Freeform 12"/>
              <p:cNvSpPr/>
              <p:nvPr/>
            </p:nvSpPr>
            <p:spPr>
              <a:xfrm>
                <a:off x="119451" y="249783"/>
                <a:ext cx="44022" cy="46496"/>
              </a:xfrm>
              <a:custGeom>
                <a:avLst/>
                <a:gdLst/>
                <a:ahLst/>
                <a:cxnLst>
                  <a:cxn ang="0">
                    <a:pos x="wd2" y="hd2"/>
                  </a:cxn>
                  <a:cxn ang="5400000">
                    <a:pos x="wd2" y="hd2"/>
                  </a:cxn>
                  <a:cxn ang="10800000">
                    <a:pos x="wd2" y="hd2"/>
                  </a:cxn>
                  <a:cxn ang="16200000">
                    <a:pos x="wd2" y="hd2"/>
                  </a:cxn>
                </a:cxnLst>
                <a:rect l="0" t="0" r="r" b="b"/>
                <a:pathLst>
                  <a:path w="21600" h="21600" extrusionOk="0">
                    <a:moveTo>
                      <a:pt x="2670" y="21600"/>
                    </a:moveTo>
                    <a:lnTo>
                      <a:pt x="21600" y="8962"/>
                    </a:lnTo>
                    <a:lnTo>
                      <a:pt x="19416" y="0"/>
                    </a:lnTo>
                    <a:lnTo>
                      <a:pt x="2670" y="11030"/>
                    </a:lnTo>
                    <a:lnTo>
                      <a:pt x="0" y="21600"/>
                    </a:lnTo>
                    <a:lnTo>
                      <a:pt x="267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26" name="Freeform 13"/>
              <p:cNvSpPr/>
              <p:nvPr/>
            </p:nvSpPr>
            <p:spPr>
              <a:xfrm>
                <a:off x="184741" y="189439"/>
                <a:ext cx="104614"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203"/>
                      <a:pt x="21600" y="14203"/>
                      <a:pt x="21600" y="14203"/>
                    </a:cubicBezTo>
                    <a:cubicBezTo>
                      <a:pt x="21600" y="6390"/>
                      <a:pt x="15085" y="0"/>
                      <a:pt x="7117" y="0"/>
                    </a:cubicBezTo>
                    <a:cubicBezTo>
                      <a:pt x="6692" y="0"/>
                      <a:pt x="6692" y="0"/>
                      <a:pt x="6692" y="0"/>
                    </a:cubicBezTo>
                    <a:cubicBezTo>
                      <a:pt x="0" y="21600"/>
                      <a:pt x="0" y="21600"/>
                      <a:pt x="0" y="21600"/>
                    </a:cubicBez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sp>
            <p:nvSpPr>
              <p:cNvPr id="1027" name="Freeform 14"/>
              <p:cNvSpPr/>
              <p:nvPr/>
            </p:nvSpPr>
            <p:spPr>
              <a:xfrm>
                <a:off x="-1" y="189439"/>
                <a:ext cx="103872" cy="1068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59" y="0"/>
                      <a:pt x="15159" y="0"/>
                      <a:pt x="15159" y="0"/>
                    </a:cubicBezTo>
                    <a:cubicBezTo>
                      <a:pt x="14554" y="0"/>
                      <a:pt x="14554" y="0"/>
                      <a:pt x="14554" y="0"/>
                    </a:cubicBezTo>
                    <a:cubicBezTo>
                      <a:pt x="6512" y="0"/>
                      <a:pt x="0" y="6390"/>
                      <a:pt x="0" y="14203"/>
                    </a:cubicBezTo>
                    <a:cubicBezTo>
                      <a:pt x="0" y="21600"/>
                      <a:pt x="0" y="21600"/>
                      <a:pt x="0" y="21600"/>
                    </a:cubicBezTo>
                    <a:cubicBezTo>
                      <a:pt x="21600" y="21600"/>
                      <a:pt x="21600" y="21600"/>
                      <a:pt x="216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1600"/>
                </a:pPr>
                <a:endParaRPr/>
              </a:p>
            </p:txBody>
          </p:sp>
        </p:grpSp>
        <p:sp>
          <p:nvSpPr>
            <p:cNvPr id="1029" name="矩形 149"/>
            <p:cNvSpPr txBox="1"/>
            <p:nvPr/>
          </p:nvSpPr>
          <p:spPr>
            <a:xfrm>
              <a:off x="0" y="316063"/>
              <a:ext cx="434316" cy="231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b="1">
                  <a:latin typeface="微软雅黑"/>
                  <a:ea typeface="微软雅黑"/>
                  <a:cs typeface="微软雅黑"/>
                  <a:sym typeface="微软雅黑"/>
                </a:defRPr>
              </a:lvl1pPr>
            </a:lstStyle>
            <a:p>
              <a:r>
                <a:t>CUHK</a:t>
              </a:r>
            </a:p>
          </p:txBody>
        </p:sp>
      </p:grpSp>
      <p:sp>
        <p:nvSpPr>
          <p:cNvPr id="1031" name="object 5"/>
          <p:cNvSpPr/>
          <p:nvPr/>
        </p:nvSpPr>
        <p:spPr>
          <a:xfrm>
            <a:off x="1438914" y="2748882"/>
            <a:ext cx="1316344" cy="1097162"/>
          </a:xfrm>
          <a:prstGeom prst="rect">
            <a:avLst/>
          </a:prstGeom>
          <a:blipFill>
            <a:blip r:embed="rId14" cstate="email">
              <a:extLst>
                <a:ext uri="{28A0092B-C50C-407E-A947-70E740481C1C}">
                  <a14:useLocalDpi xmlns:a14="http://schemas.microsoft.com/office/drawing/2010/main"/>
                </a:ext>
              </a:extLst>
            </a:blip>
            <a:stretch>
              <a:fillRect/>
            </a:stretch>
          </a:blipFill>
          <a:ln w="12700">
            <a:miter lim="400000"/>
          </a:ln>
        </p:spPr>
        <p:txBody>
          <a:bodyPr lIns="45719" rIns="45719"/>
          <a:lstStyle/>
          <a:p>
            <a:endParaRPr/>
          </a:p>
        </p:txBody>
      </p:sp>
      <p:sp>
        <p:nvSpPr>
          <p:cNvPr id="1032" name="object 6"/>
          <p:cNvSpPr txBox="1"/>
          <p:nvPr/>
        </p:nvSpPr>
        <p:spPr>
          <a:xfrm>
            <a:off x="1077120" y="3838666"/>
            <a:ext cx="2101091" cy="1728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12700" algn="ctr">
              <a:spcBef>
                <a:spcPts val="100"/>
              </a:spcBef>
              <a:defRPr sz="1200" b="1" spc="-5">
                <a:solidFill>
                  <a:srgbClr val="6F1657"/>
                </a:solidFill>
              </a:defRPr>
            </a:pPr>
            <a:r>
              <a:t>Multimedia Laboratory</a:t>
            </a:r>
          </a:p>
        </p:txBody>
      </p:sp>
      <p:pic>
        <p:nvPicPr>
          <p:cNvPr id="1033" name="Picture 2" descr="Picture 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894919" y="1678241"/>
            <a:ext cx="1150108" cy="387350"/>
          </a:xfrm>
          <a:prstGeom prst="rect">
            <a:avLst/>
          </a:prstGeom>
          <a:ln w="12700">
            <a:miter lim="400000"/>
          </a:ln>
        </p:spPr>
      </p:pic>
      <p:pic>
        <p:nvPicPr>
          <p:cNvPr id="1034" name="Picture 4" descr="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567601" y="1660285"/>
            <a:ext cx="909585" cy="417882"/>
          </a:xfrm>
          <a:prstGeom prst="rect">
            <a:avLst/>
          </a:prstGeom>
          <a:ln w="12700">
            <a:miter lim="400000"/>
          </a:ln>
        </p:spPr>
      </p:pic>
      <p:pic>
        <p:nvPicPr>
          <p:cNvPr id="1035" name="图片 171" descr="图片 171"/>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39728" y="1681099"/>
            <a:ext cx="1235689" cy="328450"/>
          </a:xfrm>
          <a:prstGeom prst="rect">
            <a:avLst/>
          </a:prstGeom>
          <a:ln w="12700">
            <a:miter lim="400000"/>
          </a:ln>
        </p:spPr>
      </p:pic>
      <p:grpSp>
        <p:nvGrpSpPr>
          <p:cNvPr id="1038" name="圆角矩形 172"/>
          <p:cNvGrpSpPr/>
          <p:nvPr/>
        </p:nvGrpSpPr>
        <p:grpSpPr>
          <a:xfrm>
            <a:off x="823815" y="1475311"/>
            <a:ext cx="3229046" cy="786704"/>
            <a:chOff x="0" y="0"/>
            <a:chExt cx="3229044" cy="786702"/>
          </a:xfrm>
        </p:grpSpPr>
        <p:sp>
          <p:nvSpPr>
            <p:cNvPr id="1036" name="圆角矩形"/>
            <p:cNvSpPr/>
            <p:nvPr/>
          </p:nvSpPr>
          <p:spPr>
            <a:xfrm>
              <a:off x="0" y="0"/>
              <a:ext cx="3229045" cy="786703"/>
            </a:xfrm>
            <a:prstGeom prst="roundRect">
              <a:avLst>
                <a:gd name="adj" fmla="val 16667"/>
              </a:avLst>
            </a:prstGeom>
            <a:noFill/>
            <a:ln w="12700" cap="flat">
              <a:solidFill>
                <a:srgbClr val="7F7F7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037" name="aa"/>
            <p:cNvSpPr txBox="1"/>
            <p:nvPr/>
          </p:nvSpPr>
          <p:spPr>
            <a:xfrm>
              <a:off x="38403" y="218020"/>
              <a:ext cx="3152239" cy="350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aa</a:t>
              </a:r>
            </a:p>
          </p:txBody>
        </p:sp>
      </p:grpSp>
      <p:sp>
        <p:nvSpPr>
          <p:cNvPr id="1039" name="文本框 175"/>
          <p:cNvSpPr txBox="1"/>
          <p:nvPr/>
        </p:nvSpPr>
        <p:spPr>
          <a:xfrm>
            <a:off x="2208033" y="1641636"/>
            <a:ext cx="1743299" cy="50241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100"/>
            </a:pPr>
            <a:r>
              <a:rPr>
                <a:latin typeface="微软雅黑"/>
                <a:ea typeface="微软雅黑"/>
                <a:cs typeface="微软雅黑"/>
                <a:sym typeface="微软雅黑"/>
              </a:rPr>
              <a:t>核心技术研发人员</a:t>
            </a:r>
            <a:r>
              <a:t>12</a:t>
            </a:r>
            <a:r>
              <a:rPr>
                <a:latin typeface="微软雅黑"/>
                <a:ea typeface="微软雅黑"/>
                <a:cs typeface="微软雅黑"/>
                <a:sym typeface="微软雅黑"/>
              </a:rPr>
              <a:t>人</a:t>
            </a:r>
          </a:p>
          <a:p>
            <a:pPr algn="ctr">
              <a:defRPr sz="1100"/>
            </a:pPr>
            <a:r>
              <a:t>4</a:t>
            </a:r>
            <a:r>
              <a:rPr>
                <a:latin typeface="微软雅黑"/>
                <a:ea typeface="微软雅黑"/>
                <a:cs typeface="微软雅黑"/>
                <a:sym typeface="微软雅黑"/>
              </a:rPr>
              <a:t>亿英镑</a:t>
            </a:r>
          </a:p>
        </p:txBody>
      </p:sp>
      <p:sp>
        <p:nvSpPr>
          <p:cNvPr id="1040" name="圆角矩形 185"/>
          <p:cNvSpPr/>
          <p:nvPr/>
        </p:nvSpPr>
        <p:spPr>
          <a:xfrm>
            <a:off x="4275756" y="1475311"/>
            <a:ext cx="3229046" cy="786704"/>
          </a:xfrm>
          <a:prstGeom prst="roundRect">
            <a:avLst>
              <a:gd name="adj" fmla="val 16667"/>
            </a:avLst>
          </a:prstGeom>
          <a:ln w="12700">
            <a:solidFill>
              <a:srgbClr val="7F7F7F"/>
            </a:solidFill>
            <a:miter/>
          </a:ln>
        </p:spPr>
        <p:txBody>
          <a:bodyPr lIns="45719" rIns="45719" anchor="ctr"/>
          <a:lstStyle/>
          <a:p>
            <a:pPr algn="ctr">
              <a:defRPr>
                <a:solidFill>
                  <a:srgbClr val="FFFFFF"/>
                </a:solidFill>
              </a:defRPr>
            </a:pPr>
            <a:endParaRPr/>
          </a:p>
        </p:txBody>
      </p:sp>
      <p:sp>
        <p:nvSpPr>
          <p:cNvPr id="1041" name="文本框 186"/>
          <p:cNvSpPr txBox="1"/>
          <p:nvPr/>
        </p:nvSpPr>
        <p:spPr>
          <a:xfrm>
            <a:off x="5593096" y="1496506"/>
            <a:ext cx="1769336" cy="91795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100"/>
            </a:pPr>
            <a:r>
              <a:rPr>
                <a:latin typeface="微软雅黑"/>
                <a:ea typeface="微软雅黑"/>
                <a:cs typeface="微软雅黑"/>
                <a:sym typeface="微软雅黑"/>
              </a:rPr>
              <a:t>核心技术</a:t>
            </a:r>
            <a:r>
              <a:t>400</a:t>
            </a:r>
            <a:r>
              <a:rPr>
                <a:latin typeface="微软雅黑"/>
                <a:ea typeface="微软雅黑"/>
                <a:cs typeface="微软雅黑"/>
                <a:sym typeface="微软雅黑"/>
              </a:rPr>
              <a:t>研发人员（实验室</a:t>
            </a:r>
            <a:r>
              <a:t>+</a:t>
            </a:r>
            <a:r>
              <a:rPr>
                <a:latin typeface="微软雅黑"/>
                <a:ea typeface="微软雅黑"/>
                <a:cs typeface="微软雅黑"/>
                <a:sym typeface="微软雅黑"/>
              </a:rPr>
              <a:t>公司）</a:t>
            </a:r>
            <a:r>
              <a:t>,10</a:t>
            </a:r>
            <a:r>
              <a:rPr>
                <a:latin typeface="微软雅黑"/>
                <a:ea typeface="微软雅黑"/>
                <a:cs typeface="微软雅黑"/>
                <a:sym typeface="微软雅黑"/>
              </a:rPr>
              <a:t>余年研发产品</a:t>
            </a:r>
            <a:r>
              <a:t>,</a:t>
            </a:r>
            <a:r>
              <a:rPr spc="9">
                <a:solidFill>
                  <a:srgbClr val="252525"/>
                </a:solidFill>
                <a:latin typeface="微软雅黑"/>
                <a:ea typeface="微软雅黑"/>
                <a:cs typeface="微软雅黑"/>
                <a:sym typeface="微软雅黑"/>
              </a:rPr>
              <a:t>153</a:t>
            </a:r>
            <a:r>
              <a:rPr spc="15">
                <a:solidFill>
                  <a:srgbClr val="252525"/>
                </a:solidFill>
                <a:latin typeface="微软雅黑"/>
                <a:ea typeface="微软雅黑"/>
                <a:cs typeface="微软雅黑"/>
                <a:sym typeface="微软雅黑"/>
              </a:rPr>
              <a:t>亿美</a:t>
            </a:r>
            <a:r>
              <a:rPr spc="25">
                <a:solidFill>
                  <a:srgbClr val="252525"/>
                </a:solidFill>
                <a:latin typeface="微软雅黑"/>
                <a:ea typeface="微软雅黑"/>
                <a:cs typeface="微软雅黑"/>
                <a:sym typeface="微软雅黑"/>
              </a:rPr>
              <a:t>元</a:t>
            </a:r>
            <a:r>
              <a:rPr spc="15">
                <a:solidFill>
                  <a:srgbClr val="252525"/>
                </a:solidFill>
                <a:latin typeface="微软雅黑"/>
                <a:ea typeface="微软雅黑"/>
                <a:cs typeface="微软雅黑"/>
                <a:sym typeface="微软雅黑"/>
              </a:rPr>
              <a:t>被</a:t>
            </a:r>
            <a:r>
              <a:rPr>
                <a:solidFill>
                  <a:srgbClr val="252525"/>
                </a:solidFill>
                <a:latin typeface="微软雅黑"/>
                <a:ea typeface="微软雅黑"/>
                <a:cs typeface="微软雅黑"/>
                <a:sym typeface="微软雅黑"/>
              </a:rPr>
              <a:t>Intel</a:t>
            </a:r>
            <a:r>
              <a:rPr spc="25">
                <a:solidFill>
                  <a:srgbClr val="252525"/>
                </a:solidFill>
                <a:latin typeface="微软雅黑"/>
                <a:ea typeface="微软雅黑"/>
                <a:cs typeface="微软雅黑"/>
                <a:sym typeface="微软雅黑"/>
              </a:rPr>
              <a:t>收</a:t>
            </a:r>
            <a:r>
              <a:rPr spc="15">
                <a:solidFill>
                  <a:srgbClr val="252525"/>
                </a:solidFill>
                <a:latin typeface="微软雅黑"/>
                <a:ea typeface="微软雅黑"/>
                <a:cs typeface="微软雅黑"/>
                <a:sym typeface="微软雅黑"/>
              </a:rPr>
              <a:t>购</a:t>
            </a:r>
            <a:r>
              <a:rPr spc="25">
                <a:solidFill>
                  <a:srgbClr val="252525"/>
                </a:solidFill>
                <a:latin typeface="微软雅黑"/>
                <a:ea typeface="微软雅黑"/>
                <a:cs typeface="微软雅黑"/>
                <a:sym typeface="微软雅黑"/>
              </a:rPr>
              <a:t>（</a:t>
            </a:r>
            <a:r>
              <a:rPr>
                <a:solidFill>
                  <a:srgbClr val="252525"/>
                </a:solidFill>
                <a:latin typeface="微软雅黑"/>
                <a:ea typeface="微软雅黑"/>
                <a:cs typeface="微软雅黑"/>
                <a:sym typeface="微软雅黑"/>
              </a:rPr>
              <a:t>PE</a:t>
            </a:r>
            <a:r>
              <a:rPr spc="15">
                <a:solidFill>
                  <a:srgbClr val="252525"/>
                </a:solidFill>
                <a:latin typeface="微软雅黑"/>
                <a:ea typeface="微软雅黑"/>
                <a:cs typeface="微软雅黑"/>
                <a:sym typeface="微软雅黑"/>
              </a:rPr>
              <a:t>超</a:t>
            </a:r>
            <a:r>
              <a:rPr>
                <a:solidFill>
                  <a:srgbClr val="252525"/>
                </a:solidFill>
                <a:latin typeface="微软雅黑"/>
                <a:ea typeface="微软雅黑"/>
                <a:cs typeface="微软雅黑"/>
                <a:sym typeface="微软雅黑"/>
              </a:rPr>
              <a:t>100）</a:t>
            </a:r>
          </a:p>
        </p:txBody>
      </p:sp>
      <p:sp>
        <p:nvSpPr>
          <p:cNvPr id="1042" name="圆角矩形 192"/>
          <p:cNvSpPr/>
          <p:nvPr/>
        </p:nvSpPr>
        <p:spPr>
          <a:xfrm>
            <a:off x="7732238" y="1475311"/>
            <a:ext cx="3229046" cy="786704"/>
          </a:xfrm>
          <a:prstGeom prst="roundRect">
            <a:avLst>
              <a:gd name="adj" fmla="val 16667"/>
            </a:avLst>
          </a:prstGeom>
          <a:ln w="12700">
            <a:solidFill>
              <a:srgbClr val="7F7F7F"/>
            </a:solidFill>
            <a:miter/>
          </a:ln>
        </p:spPr>
        <p:txBody>
          <a:bodyPr lIns="45719" rIns="45719" anchor="ctr"/>
          <a:lstStyle/>
          <a:p>
            <a:pPr algn="ctr">
              <a:defRPr>
                <a:solidFill>
                  <a:srgbClr val="FFFFFF"/>
                </a:solidFill>
              </a:defRPr>
            </a:pPr>
            <a:endParaRPr/>
          </a:p>
        </p:txBody>
      </p:sp>
      <p:sp>
        <p:nvSpPr>
          <p:cNvPr id="1043" name="文本框 193"/>
          <p:cNvSpPr txBox="1"/>
          <p:nvPr/>
        </p:nvSpPr>
        <p:spPr>
          <a:xfrm>
            <a:off x="9070702" y="1574806"/>
            <a:ext cx="1743298"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100" spc="4">
                <a:solidFill>
                  <a:srgbClr val="252525"/>
                </a:solidFill>
                <a:latin typeface="微软雅黑"/>
                <a:ea typeface="微软雅黑"/>
                <a:cs typeface="微软雅黑"/>
                <a:sym typeface="微软雅黑"/>
              </a:defRPr>
            </a:pPr>
            <a:r>
              <a:t>20+</a:t>
            </a:r>
            <a:r>
              <a:rPr spc="15"/>
              <a:t>研发人员，出售深度学习任务各类硬件</a:t>
            </a:r>
            <a:r>
              <a:rPr spc="25"/>
              <a:t>搭</a:t>
            </a:r>
            <a:r>
              <a:rPr spc="15"/>
              <a:t>建，</a:t>
            </a:r>
            <a:r>
              <a:rPr spc="0"/>
              <a:t>3.5</a:t>
            </a:r>
            <a:r>
              <a:rPr spc="15"/>
              <a:t>亿美元被Intel收购</a:t>
            </a:r>
          </a:p>
        </p:txBody>
      </p:sp>
      <p:pic>
        <p:nvPicPr>
          <p:cNvPr id="1044" name="图片 196" descr="图片 196"/>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76398" y="5587193"/>
            <a:ext cx="384120" cy="384120"/>
          </a:xfrm>
          <a:prstGeom prst="rect">
            <a:avLst/>
          </a:prstGeom>
          <a:ln w="12700">
            <a:miter lim="400000"/>
          </a:ln>
        </p:spPr>
      </p:pic>
      <p:pic>
        <p:nvPicPr>
          <p:cNvPr id="1045" name="图片 197" descr="图片 19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00408" y="5960997"/>
            <a:ext cx="540001" cy="118569"/>
          </a:xfrm>
          <a:prstGeom prst="rect">
            <a:avLst/>
          </a:prstGeom>
          <a:ln w="12700">
            <a:miter lim="400000"/>
          </a:ln>
        </p:spPr>
      </p:pic>
      <p:pic>
        <p:nvPicPr>
          <p:cNvPr id="1046" name="Picture 2" descr="Picture 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267515" y="2868992"/>
            <a:ext cx="396001" cy="396001"/>
          </a:xfrm>
          <a:prstGeom prst="rect">
            <a:avLst/>
          </a:prstGeom>
          <a:ln w="12700">
            <a:miter lim="400000"/>
          </a:ln>
        </p:spPr>
      </p:pic>
      <p:pic>
        <p:nvPicPr>
          <p:cNvPr id="1047" name="Picture 2" descr="Picture 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52874" y="2868992"/>
            <a:ext cx="396001" cy="396001"/>
          </a:xfrm>
          <a:prstGeom prst="rect">
            <a:avLst/>
          </a:prstGeom>
          <a:ln w="12700">
            <a:miter lim="400000"/>
          </a:ln>
        </p:spPr>
      </p:pic>
      <p:pic>
        <p:nvPicPr>
          <p:cNvPr id="1048" name="Picture 2" descr="Picture 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267515" y="3533030"/>
            <a:ext cx="396001" cy="396001"/>
          </a:xfrm>
          <a:prstGeom prst="rect">
            <a:avLst/>
          </a:prstGeom>
          <a:ln w="12700">
            <a:miter lim="400000"/>
          </a:ln>
        </p:spPr>
      </p:pic>
    </p:spTree>
    <p:extLst>
      <p:ext uri="{BB962C8B-B14F-4D97-AF65-F5344CB8AC3E}">
        <p14:creationId xmlns:p14="http://schemas.microsoft.com/office/powerpoint/2010/main" val="4025842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文本占位符 1"/>
          <p:cNvSpPr txBox="1">
            <a:spLocks noGrp="1"/>
          </p:cNvSpPr>
          <p:nvPr>
            <p:ph type="body" sz="quarter" idx="4294967295"/>
          </p:nvPr>
        </p:nvSpPr>
        <p:spPr>
          <a:xfrm>
            <a:off x="438583" y="238125"/>
            <a:ext cx="8771659" cy="444500"/>
          </a:xfrm>
          <a:prstGeom prst="rect">
            <a:avLst/>
          </a:prstGeom>
          <a:ln w="12700">
            <a:miter lim="400000"/>
          </a:ln>
        </p:spPr>
        <p:txBody>
          <a:bodyPr lIns="45719" rIns="45719">
            <a:noAutofit/>
          </a:bodyPr>
          <a:lstStyle/>
          <a:p>
            <a:pPr marL="0" indent="0" defTabSz="768095">
              <a:spcBef>
                <a:spcPts val="400"/>
              </a:spcBef>
              <a:buNone/>
              <a:defRPr sz="2016">
                <a:latin typeface="微软雅黑"/>
                <a:ea typeface="微软雅黑"/>
                <a:cs typeface="微软雅黑"/>
                <a:sym typeface="微软雅黑"/>
              </a:defRPr>
            </a:pPr>
            <a:r>
              <a:rPr lang="zh-CN" altLang="en-US" sz="2400" b="1" dirty="0">
                <a:solidFill>
                  <a:schemeClr val="accent1"/>
                </a:solidFill>
              </a:rPr>
              <a:t>技术实力 </a:t>
            </a:r>
            <a:r>
              <a:rPr lang="en-US" altLang="zh-CN" sz="2400" b="1" dirty="0">
                <a:solidFill>
                  <a:schemeClr val="accent1"/>
                </a:solidFill>
              </a:rPr>
              <a:t>| </a:t>
            </a:r>
            <a:r>
              <a:rPr lang="zh-CN" altLang="en-US" sz="2400" b="1" dirty="0">
                <a:solidFill>
                  <a:schemeClr val="accent1"/>
                </a:solidFill>
              </a:rPr>
              <a:t>论文数量比肩国际顶尖高校</a:t>
            </a:r>
          </a:p>
        </p:txBody>
      </p:sp>
      <p:grpSp>
        <p:nvGrpSpPr>
          <p:cNvPr id="791" name="组合 33"/>
          <p:cNvGrpSpPr/>
          <p:nvPr/>
        </p:nvGrpSpPr>
        <p:grpSpPr>
          <a:xfrm>
            <a:off x="903726" y="1521781"/>
            <a:ext cx="10146373" cy="4620836"/>
            <a:chOff x="-387319" y="-147830"/>
            <a:chExt cx="10146372" cy="4620835"/>
          </a:xfrm>
        </p:grpSpPr>
        <p:graphicFrame>
          <p:nvGraphicFramePr>
            <p:cNvPr id="778" name="图表 6"/>
            <p:cNvGraphicFramePr/>
            <p:nvPr/>
          </p:nvGraphicFramePr>
          <p:xfrm>
            <a:off x="-387319" y="-147830"/>
            <a:ext cx="10095659" cy="4620835"/>
          </p:xfrm>
          <a:graphic>
            <a:graphicData uri="http://schemas.openxmlformats.org/drawingml/2006/chart">
              <c:chart xmlns:c="http://schemas.openxmlformats.org/drawingml/2006/chart" xmlns:r="http://schemas.openxmlformats.org/officeDocument/2006/relationships" r:id="rId2"/>
            </a:graphicData>
          </a:graphic>
        </p:graphicFrame>
        <p:sp>
          <p:nvSpPr>
            <p:cNvPr id="779" name="object 142"/>
            <p:cNvSpPr/>
            <p:nvPr/>
          </p:nvSpPr>
          <p:spPr>
            <a:xfrm>
              <a:off x="3107125" y="1548495"/>
              <a:ext cx="1083321" cy="371375"/>
            </a:xfrm>
            <a:prstGeom prst="rect">
              <a:avLst/>
            </a:prstGeom>
            <a:solidFill>
              <a:srgbClr val="F1F1F1"/>
            </a:solidFill>
            <a:ln w="12700" cap="flat">
              <a:noFill/>
              <a:miter lim="400000"/>
            </a:ln>
            <a:effectLst/>
          </p:spPr>
          <p:txBody>
            <a:bodyPr wrap="square" lIns="45719" tIns="45719" rIns="45719" bIns="45719" numCol="1" anchor="t">
              <a:noAutofit/>
            </a:bodyPr>
            <a:lstStyle/>
            <a:p>
              <a:endParaRPr/>
            </a:p>
          </p:txBody>
        </p:sp>
        <p:sp>
          <p:nvSpPr>
            <p:cNvPr id="780" name="object 143"/>
            <p:cNvSpPr txBox="1"/>
            <p:nvPr/>
          </p:nvSpPr>
          <p:spPr>
            <a:xfrm>
              <a:off x="3309583" y="1609850"/>
              <a:ext cx="737582" cy="2219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indent="12700">
                <a:defRPr sz="1600" b="1" spc="-10"/>
              </a:lvl1pPr>
            </a:lstStyle>
            <a:p>
              <a:r>
                <a:t>Google</a:t>
              </a:r>
            </a:p>
          </p:txBody>
        </p:sp>
        <p:sp>
          <p:nvSpPr>
            <p:cNvPr id="781" name="object 149"/>
            <p:cNvSpPr/>
            <p:nvPr/>
          </p:nvSpPr>
          <p:spPr>
            <a:xfrm>
              <a:off x="5635766" y="1904596"/>
              <a:ext cx="1083322" cy="371375"/>
            </a:xfrm>
            <a:prstGeom prst="rect">
              <a:avLst/>
            </a:prstGeom>
            <a:solidFill>
              <a:srgbClr val="F1F1F1"/>
            </a:solidFill>
            <a:ln w="12700" cap="flat">
              <a:noFill/>
              <a:miter lim="400000"/>
            </a:ln>
            <a:effectLst/>
          </p:spPr>
          <p:txBody>
            <a:bodyPr wrap="square" lIns="45719" tIns="45719" rIns="45719" bIns="45719" numCol="1" anchor="t">
              <a:noAutofit/>
            </a:bodyPr>
            <a:lstStyle/>
            <a:p>
              <a:endParaRPr/>
            </a:p>
          </p:txBody>
        </p:sp>
        <p:sp>
          <p:nvSpPr>
            <p:cNvPr id="782" name="object 150"/>
            <p:cNvSpPr txBox="1"/>
            <p:nvPr/>
          </p:nvSpPr>
          <p:spPr>
            <a:xfrm>
              <a:off x="5690196" y="1947734"/>
              <a:ext cx="1098459" cy="2219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indent="12700">
                <a:defRPr sz="1600" b="1" spc="-5"/>
              </a:pPr>
              <a:r>
                <a:t>Fa</a:t>
              </a:r>
              <a:r>
                <a:rPr spc="0"/>
                <a:t>c</a:t>
              </a:r>
              <a:r>
                <a:rPr spc="-10"/>
                <a:t>ebo</a:t>
              </a:r>
              <a:r>
                <a:rPr spc="0"/>
                <a:t>o</a:t>
              </a:r>
              <a:r>
                <a:t>k</a:t>
              </a:r>
            </a:p>
          </p:txBody>
        </p:sp>
        <p:sp>
          <p:nvSpPr>
            <p:cNvPr id="783" name="object 153"/>
            <p:cNvSpPr/>
            <p:nvPr/>
          </p:nvSpPr>
          <p:spPr>
            <a:xfrm>
              <a:off x="7861787" y="2389352"/>
              <a:ext cx="1858784" cy="371377"/>
            </a:xfrm>
            <a:prstGeom prst="rect">
              <a:avLst/>
            </a:prstGeom>
            <a:solidFill>
              <a:srgbClr val="F1F1F1"/>
            </a:solidFill>
            <a:ln w="12700" cap="flat">
              <a:noFill/>
              <a:miter lim="400000"/>
            </a:ln>
            <a:effectLst/>
          </p:spPr>
          <p:txBody>
            <a:bodyPr wrap="square" lIns="45719" tIns="45719" rIns="45719" bIns="45719" numCol="1" anchor="t">
              <a:noAutofit/>
            </a:bodyPr>
            <a:lstStyle/>
            <a:p>
              <a:endParaRPr/>
            </a:p>
          </p:txBody>
        </p:sp>
        <p:sp>
          <p:nvSpPr>
            <p:cNvPr id="784" name="object 154"/>
            <p:cNvSpPr txBox="1"/>
            <p:nvPr/>
          </p:nvSpPr>
          <p:spPr>
            <a:xfrm>
              <a:off x="7968457" y="2467773"/>
              <a:ext cx="1781991"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indent="12700">
                <a:defRPr sz="1600" b="1">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腾讯、百度、阿里</a:t>
              </a:r>
            </a:p>
          </p:txBody>
        </p:sp>
        <p:sp>
          <p:nvSpPr>
            <p:cNvPr id="785" name="object 135"/>
            <p:cNvSpPr/>
            <p:nvPr/>
          </p:nvSpPr>
          <p:spPr>
            <a:xfrm>
              <a:off x="7823305" y="3200472"/>
              <a:ext cx="1935748" cy="75512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72" y="2462"/>
                  </a:lnTo>
                  <a:lnTo>
                    <a:pt x="272" y="1473"/>
                  </a:lnTo>
                  <a:lnTo>
                    <a:pt x="578" y="694"/>
                  </a:lnTo>
                  <a:lnTo>
                    <a:pt x="966" y="183"/>
                  </a:lnTo>
                  <a:lnTo>
                    <a:pt x="1412" y="0"/>
                  </a:lnTo>
                  <a:lnTo>
                    <a:pt x="20188" y="0"/>
                  </a:lnTo>
                  <a:lnTo>
                    <a:pt x="20634" y="183"/>
                  </a:lnTo>
                  <a:lnTo>
                    <a:pt x="21022" y="694"/>
                  </a:lnTo>
                  <a:lnTo>
                    <a:pt x="21328" y="1473"/>
                  </a:lnTo>
                  <a:lnTo>
                    <a:pt x="21528" y="2462"/>
                  </a:lnTo>
                  <a:lnTo>
                    <a:pt x="21600" y="3600"/>
                  </a:lnTo>
                  <a:lnTo>
                    <a:pt x="21600" y="18000"/>
                  </a:lnTo>
                  <a:lnTo>
                    <a:pt x="21528" y="19138"/>
                  </a:lnTo>
                  <a:lnTo>
                    <a:pt x="21328" y="20127"/>
                  </a:lnTo>
                  <a:lnTo>
                    <a:pt x="21022" y="20906"/>
                  </a:lnTo>
                  <a:lnTo>
                    <a:pt x="20634" y="21417"/>
                  </a:lnTo>
                  <a:lnTo>
                    <a:pt x="20188" y="21600"/>
                  </a:lnTo>
                  <a:lnTo>
                    <a:pt x="1412" y="21600"/>
                  </a:lnTo>
                  <a:lnTo>
                    <a:pt x="966" y="21417"/>
                  </a:lnTo>
                  <a:lnTo>
                    <a:pt x="578" y="20906"/>
                  </a:lnTo>
                  <a:lnTo>
                    <a:pt x="272" y="20127"/>
                  </a:lnTo>
                  <a:lnTo>
                    <a:pt x="72" y="19138"/>
                  </a:lnTo>
                  <a:lnTo>
                    <a:pt x="0" y="18000"/>
                  </a:lnTo>
                  <a:lnTo>
                    <a:pt x="0" y="3600"/>
                  </a:lnTo>
                  <a:close/>
                </a:path>
              </a:pathLst>
            </a:custGeom>
            <a:noFill/>
            <a:ln w="9144" cap="flat">
              <a:solidFill>
                <a:srgbClr val="7E7E7E"/>
              </a:solidFill>
              <a:prstDash val="sysDash"/>
              <a:round/>
            </a:ln>
            <a:effectLst/>
          </p:spPr>
          <p:txBody>
            <a:bodyPr wrap="square" lIns="45719" tIns="45719" rIns="45719" bIns="45719" numCol="1" anchor="t">
              <a:noAutofit/>
            </a:bodyPr>
            <a:lstStyle/>
            <a:p>
              <a:endParaRPr/>
            </a:p>
          </p:txBody>
        </p:sp>
        <p:sp>
          <p:nvSpPr>
            <p:cNvPr id="786" name="object 134"/>
            <p:cNvSpPr/>
            <p:nvPr/>
          </p:nvSpPr>
          <p:spPr>
            <a:xfrm>
              <a:off x="5884235" y="2747174"/>
              <a:ext cx="482121" cy="1205174"/>
            </a:xfrm>
            <a:custGeom>
              <a:avLst/>
              <a:gdLst/>
              <a:ahLst/>
              <a:cxnLst>
                <a:cxn ang="0">
                  <a:pos x="wd2" y="hd2"/>
                </a:cxn>
                <a:cxn ang="5400000">
                  <a:pos x="wd2" y="hd2"/>
                </a:cxn>
                <a:cxn ang="10800000">
                  <a:pos x="wd2" y="hd2"/>
                </a:cxn>
                <a:cxn ang="16200000">
                  <a:pos x="wd2" y="hd2"/>
                </a:cxn>
              </a:cxnLst>
              <a:rect l="0" t="0" r="r" b="b"/>
              <a:pathLst>
                <a:path w="21600" h="21600" extrusionOk="0">
                  <a:moveTo>
                    <a:pt x="0" y="1735"/>
                  </a:moveTo>
                  <a:lnTo>
                    <a:pt x="283" y="1059"/>
                  </a:lnTo>
                  <a:lnTo>
                    <a:pt x="1054" y="508"/>
                  </a:lnTo>
                  <a:lnTo>
                    <a:pt x="2198" y="136"/>
                  </a:lnTo>
                  <a:lnTo>
                    <a:pt x="3600" y="0"/>
                  </a:lnTo>
                  <a:lnTo>
                    <a:pt x="18000" y="0"/>
                  </a:lnTo>
                  <a:lnTo>
                    <a:pt x="19402" y="136"/>
                  </a:lnTo>
                  <a:lnTo>
                    <a:pt x="20546" y="508"/>
                  </a:lnTo>
                  <a:lnTo>
                    <a:pt x="21317" y="1059"/>
                  </a:lnTo>
                  <a:lnTo>
                    <a:pt x="21600" y="1735"/>
                  </a:lnTo>
                  <a:lnTo>
                    <a:pt x="21600" y="19865"/>
                  </a:lnTo>
                  <a:lnTo>
                    <a:pt x="21317" y="20541"/>
                  </a:lnTo>
                  <a:lnTo>
                    <a:pt x="20546" y="21092"/>
                  </a:lnTo>
                  <a:lnTo>
                    <a:pt x="19402" y="21464"/>
                  </a:lnTo>
                  <a:lnTo>
                    <a:pt x="18000" y="21600"/>
                  </a:lnTo>
                  <a:lnTo>
                    <a:pt x="3600" y="21600"/>
                  </a:lnTo>
                  <a:lnTo>
                    <a:pt x="2198" y="21464"/>
                  </a:lnTo>
                  <a:lnTo>
                    <a:pt x="1054" y="21092"/>
                  </a:lnTo>
                  <a:lnTo>
                    <a:pt x="283" y="20541"/>
                  </a:lnTo>
                  <a:lnTo>
                    <a:pt x="0" y="19865"/>
                  </a:lnTo>
                  <a:lnTo>
                    <a:pt x="0" y="1735"/>
                  </a:lnTo>
                  <a:close/>
                </a:path>
              </a:pathLst>
            </a:custGeom>
            <a:noFill/>
            <a:ln w="9144" cap="flat">
              <a:solidFill>
                <a:srgbClr val="7E7E7E"/>
              </a:solidFill>
              <a:prstDash val="sysDash"/>
              <a:round/>
            </a:ln>
            <a:effectLst/>
          </p:spPr>
          <p:txBody>
            <a:bodyPr wrap="square" lIns="45719" tIns="45719" rIns="45719" bIns="45719" numCol="1" anchor="t">
              <a:noAutofit/>
            </a:bodyPr>
            <a:lstStyle/>
            <a:p>
              <a:endParaRPr/>
            </a:p>
          </p:txBody>
        </p:sp>
        <p:sp>
          <p:nvSpPr>
            <p:cNvPr id="787" name="object 134"/>
            <p:cNvSpPr/>
            <p:nvPr/>
          </p:nvSpPr>
          <p:spPr>
            <a:xfrm>
              <a:off x="3261675" y="2169686"/>
              <a:ext cx="544990" cy="1782662"/>
            </a:xfrm>
            <a:custGeom>
              <a:avLst/>
              <a:gdLst/>
              <a:ahLst/>
              <a:cxnLst>
                <a:cxn ang="0">
                  <a:pos x="wd2" y="hd2"/>
                </a:cxn>
                <a:cxn ang="5400000">
                  <a:pos x="wd2" y="hd2"/>
                </a:cxn>
                <a:cxn ang="10800000">
                  <a:pos x="wd2" y="hd2"/>
                </a:cxn>
                <a:cxn ang="16200000">
                  <a:pos x="wd2" y="hd2"/>
                </a:cxn>
              </a:cxnLst>
              <a:rect l="0" t="0" r="r" b="b"/>
              <a:pathLst>
                <a:path w="21600" h="21600" extrusionOk="0">
                  <a:moveTo>
                    <a:pt x="0" y="1735"/>
                  </a:moveTo>
                  <a:lnTo>
                    <a:pt x="283" y="1059"/>
                  </a:lnTo>
                  <a:lnTo>
                    <a:pt x="1054" y="508"/>
                  </a:lnTo>
                  <a:lnTo>
                    <a:pt x="2198" y="136"/>
                  </a:lnTo>
                  <a:lnTo>
                    <a:pt x="3600" y="0"/>
                  </a:lnTo>
                  <a:lnTo>
                    <a:pt x="18000" y="0"/>
                  </a:lnTo>
                  <a:lnTo>
                    <a:pt x="19402" y="136"/>
                  </a:lnTo>
                  <a:lnTo>
                    <a:pt x="20546" y="508"/>
                  </a:lnTo>
                  <a:lnTo>
                    <a:pt x="21317" y="1059"/>
                  </a:lnTo>
                  <a:lnTo>
                    <a:pt x="21600" y="1735"/>
                  </a:lnTo>
                  <a:lnTo>
                    <a:pt x="21600" y="19865"/>
                  </a:lnTo>
                  <a:lnTo>
                    <a:pt x="21317" y="20541"/>
                  </a:lnTo>
                  <a:lnTo>
                    <a:pt x="20546" y="21092"/>
                  </a:lnTo>
                  <a:lnTo>
                    <a:pt x="19402" y="21464"/>
                  </a:lnTo>
                  <a:lnTo>
                    <a:pt x="18000" y="21600"/>
                  </a:lnTo>
                  <a:lnTo>
                    <a:pt x="3600" y="21600"/>
                  </a:lnTo>
                  <a:lnTo>
                    <a:pt x="2198" y="21464"/>
                  </a:lnTo>
                  <a:lnTo>
                    <a:pt x="1054" y="21092"/>
                  </a:lnTo>
                  <a:lnTo>
                    <a:pt x="283" y="20541"/>
                  </a:lnTo>
                  <a:lnTo>
                    <a:pt x="0" y="19865"/>
                  </a:lnTo>
                  <a:lnTo>
                    <a:pt x="0" y="1735"/>
                  </a:lnTo>
                  <a:close/>
                </a:path>
              </a:pathLst>
            </a:custGeom>
            <a:noFill/>
            <a:ln w="9144" cap="flat">
              <a:solidFill>
                <a:srgbClr val="7E7E7E"/>
              </a:solidFill>
              <a:prstDash val="sysDash"/>
              <a:round/>
            </a:ln>
            <a:effectLst/>
          </p:spPr>
          <p:txBody>
            <a:bodyPr wrap="square" lIns="45719" tIns="45719" rIns="45719" bIns="45719" numCol="1" anchor="t">
              <a:noAutofit/>
            </a:bodyPr>
            <a:lstStyle/>
            <a:p>
              <a:endParaRPr/>
            </a:p>
          </p:txBody>
        </p:sp>
        <p:sp>
          <p:nvSpPr>
            <p:cNvPr id="788" name="object 134"/>
            <p:cNvSpPr/>
            <p:nvPr/>
          </p:nvSpPr>
          <p:spPr>
            <a:xfrm>
              <a:off x="1294734" y="1713669"/>
              <a:ext cx="599680" cy="2238680"/>
            </a:xfrm>
            <a:custGeom>
              <a:avLst/>
              <a:gdLst/>
              <a:ahLst/>
              <a:cxnLst>
                <a:cxn ang="0">
                  <a:pos x="wd2" y="hd2"/>
                </a:cxn>
                <a:cxn ang="5400000">
                  <a:pos x="wd2" y="hd2"/>
                </a:cxn>
                <a:cxn ang="10800000">
                  <a:pos x="wd2" y="hd2"/>
                </a:cxn>
                <a:cxn ang="16200000">
                  <a:pos x="wd2" y="hd2"/>
                </a:cxn>
              </a:cxnLst>
              <a:rect l="0" t="0" r="r" b="b"/>
              <a:pathLst>
                <a:path w="21600" h="21600" extrusionOk="0">
                  <a:moveTo>
                    <a:pt x="0" y="1735"/>
                  </a:moveTo>
                  <a:lnTo>
                    <a:pt x="283" y="1059"/>
                  </a:lnTo>
                  <a:lnTo>
                    <a:pt x="1054" y="508"/>
                  </a:lnTo>
                  <a:lnTo>
                    <a:pt x="2198" y="136"/>
                  </a:lnTo>
                  <a:lnTo>
                    <a:pt x="3600" y="0"/>
                  </a:lnTo>
                  <a:lnTo>
                    <a:pt x="18000" y="0"/>
                  </a:lnTo>
                  <a:lnTo>
                    <a:pt x="19402" y="136"/>
                  </a:lnTo>
                  <a:lnTo>
                    <a:pt x="20546" y="508"/>
                  </a:lnTo>
                  <a:lnTo>
                    <a:pt x="21317" y="1059"/>
                  </a:lnTo>
                  <a:lnTo>
                    <a:pt x="21600" y="1735"/>
                  </a:lnTo>
                  <a:lnTo>
                    <a:pt x="21600" y="19865"/>
                  </a:lnTo>
                  <a:lnTo>
                    <a:pt x="21317" y="20541"/>
                  </a:lnTo>
                  <a:lnTo>
                    <a:pt x="20546" y="21092"/>
                  </a:lnTo>
                  <a:lnTo>
                    <a:pt x="19402" y="21464"/>
                  </a:lnTo>
                  <a:lnTo>
                    <a:pt x="18000" y="21600"/>
                  </a:lnTo>
                  <a:lnTo>
                    <a:pt x="3600" y="21600"/>
                  </a:lnTo>
                  <a:lnTo>
                    <a:pt x="2198" y="21464"/>
                  </a:lnTo>
                  <a:lnTo>
                    <a:pt x="1054" y="21092"/>
                  </a:lnTo>
                  <a:lnTo>
                    <a:pt x="283" y="20541"/>
                  </a:lnTo>
                  <a:lnTo>
                    <a:pt x="0" y="19865"/>
                  </a:lnTo>
                  <a:lnTo>
                    <a:pt x="0" y="1735"/>
                  </a:lnTo>
                  <a:close/>
                </a:path>
              </a:pathLst>
            </a:custGeom>
            <a:noFill/>
            <a:ln w="9144" cap="flat">
              <a:solidFill>
                <a:srgbClr val="7E7E7E"/>
              </a:solidFill>
              <a:prstDash val="sysDash"/>
              <a:round/>
            </a:ln>
            <a:effectLst/>
          </p:spPr>
          <p:txBody>
            <a:bodyPr wrap="square" lIns="45719" tIns="45719" rIns="45719" bIns="45719" numCol="1" anchor="t">
              <a:noAutofit/>
            </a:bodyPr>
            <a:lstStyle/>
            <a:p>
              <a:endParaRPr/>
            </a:p>
          </p:txBody>
        </p:sp>
        <p:sp>
          <p:nvSpPr>
            <p:cNvPr id="789" name="object 138"/>
            <p:cNvSpPr/>
            <p:nvPr/>
          </p:nvSpPr>
          <p:spPr>
            <a:xfrm>
              <a:off x="1408587" y="1062702"/>
              <a:ext cx="1164406" cy="404305"/>
            </a:xfrm>
            <a:prstGeom prst="rect">
              <a:avLst/>
            </a:prstGeom>
            <a:solidFill>
              <a:srgbClr val="F1F1F1"/>
            </a:solidFill>
            <a:ln w="12700" cap="flat">
              <a:noFill/>
              <a:miter lim="400000"/>
            </a:ln>
            <a:effectLst/>
          </p:spPr>
          <p:txBody>
            <a:bodyPr wrap="square" lIns="45719" tIns="45719" rIns="45719" bIns="45719" numCol="1" anchor="t">
              <a:noAutofit/>
            </a:bodyPr>
            <a:lstStyle/>
            <a:p>
              <a:endParaRPr/>
            </a:p>
          </p:txBody>
        </p:sp>
        <p:sp>
          <p:nvSpPr>
            <p:cNvPr id="790" name="object 139"/>
            <p:cNvSpPr txBox="1"/>
            <p:nvPr/>
          </p:nvSpPr>
          <p:spPr>
            <a:xfrm>
              <a:off x="1522572" y="1131867"/>
              <a:ext cx="991472"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indent="12700">
                <a:defRPr sz="1600" b="1"/>
              </a:pPr>
              <a:r>
                <a:rPr>
                  <a:latin typeface="微软雅黑"/>
                  <a:ea typeface="微软雅黑"/>
                  <a:cs typeface="微软雅黑"/>
                  <a:sym typeface="微软雅黑"/>
                </a:rPr>
                <a:t>商汤科技</a:t>
              </a:r>
              <a:r>
                <a:rPr spc="-5"/>
                <a:t>*</a:t>
              </a:r>
            </a:p>
          </p:txBody>
        </p:sp>
      </p:grpSp>
      <p:sp>
        <p:nvSpPr>
          <p:cNvPr id="793" name="object 155"/>
          <p:cNvSpPr txBox="1"/>
          <p:nvPr/>
        </p:nvSpPr>
        <p:spPr>
          <a:xfrm>
            <a:off x="930199" y="6130562"/>
            <a:ext cx="10480941" cy="4437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indent="12700">
              <a:spcBef>
                <a:spcPts val="100"/>
              </a:spcBef>
              <a:defRPr sz="1000" i="1" spc="-9">
                <a:solidFill>
                  <a:srgbClr val="808080"/>
                </a:solidFill>
              </a:defRPr>
            </a:pPr>
            <a:r>
              <a:rPr sz="1400" dirty="0"/>
              <a:t>*</a:t>
            </a:r>
            <a:r>
              <a:rPr sz="1400" spc="-55" dirty="0" err="1">
                <a:latin typeface="微软雅黑"/>
                <a:ea typeface="微软雅黑"/>
                <a:cs typeface="微软雅黑"/>
                <a:sym typeface="微软雅黑"/>
              </a:rPr>
              <a:t>商汤与港中大联合研发</a:t>
            </a:r>
            <a:endParaRPr sz="1400" spc="-55" dirty="0"/>
          </a:p>
          <a:p>
            <a:pPr indent="12700">
              <a:spcBef>
                <a:spcPts val="100"/>
              </a:spcBef>
              <a:defRPr sz="1000" i="1">
                <a:solidFill>
                  <a:srgbClr val="808080"/>
                </a:solidFill>
                <a:latin typeface="微软雅黑"/>
                <a:ea typeface="微软雅黑"/>
                <a:cs typeface="微软雅黑"/>
                <a:sym typeface="微软雅黑"/>
              </a:defRPr>
            </a:pPr>
            <a:r>
              <a:rPr sz="1400" dirty="0" err="1"/>
              <a:t>CVPR、ICCV、ECCV是全球三大计算机视觉顶级会议，人工智能、视觉研究领域，全球影响因子最高，收录最优秀的科研创新成果</a:t>
            </a:r>
            <a:r>
              <a:rPr sz="1400" dirty="0"/>
              <a:t>。</a:t>
            </a:r>
          </a:p>
        </p:txBody>
      </p:sp>
      <p:sp>
        <p:nvSpPr>
          <p:cNvPr id="794" name="object 8"/>
          <p:cNvSpPr/>
          <p:nvPr/>
        </p:nvSpPr>
        <p:spPr>
          <a:xfrm>
            <a:off x="943210" y="1174434"/>
            <a:ext cx="10136934" cy="365761"/>
          </a:xfrm>
          <a:prstGeom prst="rect">
            <a:avLst/>
          </a:prstGeom>
          <a:solidFill>
            <a:srgbClr val="F1F1F1"/>
          </a:solidFill>
          <a:ln w="12700">
            <a:miter lim="400000"/>
          </a:ln>
        </p:spPr>
        <p:txBody>
          <a:bodyPr lIns="45719" rIns="45719"/>
          <a:lstStyle/>
          <a:p>
            <a:pPr>
              <a:defRPr>
                <a:latin typeface="微软雅黑"/>
                <a:ea typeface="微软雅黑"/>
                <a:cs typeface="微软雅黑"/>
                <a:sym typeface="微软雅黑"/>
              </a:defRPr>
            </a:pPr>
            <a:endParaRPr/>
          </a:p>
        </p:txBody>
      </p:sp>
      <p:sp>
        <p:nvSpPr>
          <p:cNvPr id="795" name="object 9"/>
          <p:cNvSpPr/>
          <p:nvPr/>
        </p:nvSpPr>
        <p:spPr>
          <a:xfrm>
            <a:off x="904027" y="1025299"/>
            <a:ext cx="344424" cy="3657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0"/>
                </a:lnTo>
                <a:close/>
              </a:path>
            </a:pathLst>
          </a:custGeom>
          <a:solidFill>
            <a:srgbClr val="EA3B3C"/>
          </a:solidFill>
          <a:ln w="12700">
            <a:miter lim="400000"/>
          </a:ln>
        </p:spPr>
        <p:txBody>
          <a:bodyPr lIns="45719" rIns="45719"/>
          <a:lstStyle/>
          <a:p>
            <a:pPr>
              <a:defRPr>
                <a:latin typeface="微软雅黑"/>
                <a:ea typeface="微软雅黑"/>
                <a:cs typeface="微软雅黑"/>
                <a:sym typeface="微软雅黑"/>
              </a:defRPr>
            </a:pPr>
            <a:endParaRPr/>
          </a:p>
        </p:txBody>
      </p:sp>
      <p:sp>
        <p:nvSpPr>
          <p:cNvPr id="796" name="object 10"/>
          <p:cNvSpPr txBox="1"/>
          <p:nvPr/>
        </p:nvSpPr>
        <p:spPr>
          <a:xfrm>
            <a:off x="904027" y="1090614"/>
            <a:ext cx="9652001" cy="266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250825">
              <a:spcBef>
                <a:spcPts val="300"/>
              </a:spcBef>
              <a:defRPr sz="1500" b="1" spc="-5">
                <a:latin typeface="微软雅黑"/>
                <a:ea typeface="微软雅黑"/>
                <a:cs typeface="微软雅黑"/>
                <a:sym typeface="微软雅黑"/>
              </a:defRPr>
            </a:lvl1pPr>
          </a:lstStyle>
          <a:p>
            <a:r>
              <a:rPr dirty="0" err="1"/>
              <a:t>论文数量全面领先，学术成果沉淀知识资产</a:t>
            </a:r>
            <a:endParaRPr dirty="0"/>
          </a:p>
        </p:txBody>
      </p:sp>
      <p:sp>
        <p:nvSpPr>
          <p:cNvPr id="797" name="object 138"/>
          <p:cNvSpPr/>
          <p:nvPr/>
        </p:nvSpPr>
        <p:spPr>
          <a:xfrm>
            <a:off x="1303237" y="1821408"/>
            <a:ext cx="1136904" cy="391109"/>
          </a:xfrm>
          <a:prstGeom prst="rect">
            <a:avLst/>
          </a:prstGeom>
          <a:solidFill>
            <a:srgbClr val="F1F1F1"/>
          </a:solidFill>
          <a:ln w="12700">
            <a:miter lim="400000"/>
          </a:ln>
        </p:spPr>
        <p:txBody>
          <a:bodyPr lIns="45719" rIns="45719"/>
          <a:lstStyle/>
          <a:p>
            <a:endParaRPr/>
          </a:p>
        </p:txBody>
      </p:sp>
      <p:sp>
        <p:nvSpPr>
          <p:cNvPr id="798" name="object 139"/>
          <p:cNvSpPr txBox="1"/>
          <p:nvPr/>
        </p:nvSpPr>
        <p:spPr>
          <a:xfrm>
            <a:off x="1400012" y="1883641"/>
            <a:ext cx="94361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12700" algn="ctr">
              <a:defRPr sz="1600" b="1">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微软</a:t>
            </a:r>
          </a:p>
        </p:txBody>
      </p:sp>
    </p:spTree>
    <p:extLst>
      <p:ext uri="{BB962C8B-B14F-4D97-AF65-F5344CB8AC3E}">
        <p14:creationId xmlns:p14="http://schemas.microsoft.com/office/powerpoint/2010/main" val="21537634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84643" y="545560"/>
            <a:ext cx="9132096" cy="546100"/>
          </a:xfrm>
          <a:noFill/>
        </p:spPr>
        <p:txBody>
          <a:bodyPr/>
          <a:lstStyle/>
          <a:p>
            <a:pPr>
              <a:defRPr>
                <a:latin typeface="Arial"/>
                <a:ea typeface="Arial"/>
                <a:cs typeface="Arial"/>
                <a:sym typeface="Arial"/>
              </a:defRPr>
            </a:pPr>
            <a:r>
              <a:rPr lang="zh-CN" altLang="en-US" dirty="0">
                <a:sym typeface="微软雅黑"/>
              </a:rPr>
              <a:t>我们身处第四次工业革命的</a:t>
            </a:r>
            <a:r>
              <a:rPr lang="en-US" altLang="zh-CN" dirty="0">
                <a:sym typeface="微软雅黑"/>
              </a:rPr>
              <a:t>AI</a:t>
            </a:r>
            <a:r>
              <a:rPr lang="zh-CN" altLang="en-US" dirty="0">
                <a:sym typeface="微软雅黑"/>
              </a:rPr>
              <a:t>时代</a:t>
            </a:r>
          </a:p>
        </p:txBody>
      </p:sp>
      <p:sp>
        <p:nvSpPr>
          <p:cNvPr id="3" name="灯片编号占位符 2"/>
          <p:cNvSpPr txBox="1">
            <a:spLocks/>
          </p:cNvSpPr>
          <p:nvPr/>
        </p:nvSpPr>
        <p:spPr>
          <a:xfrm>
            <a:off x="11080144" y="6406785"/>
            <a:ext cx="273657" cy="264255"/>
          </a:xfrm>
          <a:prstGeom prst="rect">
            <a:avLst/>
          </a:prstGeom>
          <a:extLst>
            <a:ext uri="{C572A759-6A51-4108-AA02-DFA0A04FC94B}">
              <ma14:wrappingTextBoxFlag xmlns:ma14="http://schemas.microsoft.com/office/mac/drawingml/2011/main" xmlns="" val="1"/>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ltLang="zh-CN" smtClean="0"/>
              <a:pPr/>
              <a:t>7</a:t>
            </a:fld>
            <a:endParaRPr lang="en-US" altLang="zh-CN"/>
          </a:p>
        </p:txBody>
      </p:sp>
      <p:grpSp>
        <p:nvGrpSpPr>
          <p:cNvPr id="4" name="组合 24"/>
          <p:cNvGrpSpPr/>
          <p:nvPr/>
        </p:nvGrpSpPr>
        <p:grpSpPr>
          <a:xfrm>
            <a:off x="261443" y="1076167"/>
            <a:ext cx="11275471" cy="5222065"/>
            <a:chOff x="-1" y="188655"/>
            <a:chExt cx="11275471" cy="5222065"/>
          </a:xfrm>
        </p:grpSpPr>
        <p:sp>
          <p:nvSpPr>
            <p:cNvPr id="5" name="直接连接符 25"/>
            <p:cNvSpPr/>
            <p:nvPr/>
          </p:nvSpPr>
          <p:spPr>
            <a:xfrm flipH="1">
              <a:off x="-1" y="2077562"/>
              <a:ext cx="11275471" cy="3023219"/>
            </a:xfrm>
            <a:prstGeom prst="line">
              <a:avLst/>
            </a:prstGeom>
            <a:noFill/>
            <a:ln w="76200" cap="rnd">
              <a:solidFill>
                <a:srgbClr val="D9D9D9"/>
              </a:solidFill>
              <a:prstDash val="solid"/>
              <a:round/>
            </a:ln>
            <a:effectLst/>
          </p:spPr>
          <p:txBody>
            <a:bodyPr wrap="square" lIns="45719" tIns="45719" rIns="45719" bIns="45719" numCol="1" anchor="t">
              <a:noAutofit/>
            </a:bodyPr>
            <a:lstStyle/>
            <a:p>
              <a:endParaRPr/>
            </a:p>
          </p:txBody>
        </p:sp>
        <p:sp>
          <p:nvSpPr>
            <p:cNvPr id="6" name="îṥľiḓe"/>
            <p:cNvSpPr txBox="1"/>
            <p:nvPr/>
          </p:nvSpPr>
          <p:spPr>
            <a:xfrm>
              <a:off x="1112774" y="3325491"/>
              <a:ext cx="112014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2000" b="1">
                  <a:solidFill>
                    <a:srgbClr val="595959"/>
                  </a:solidFill>
                  <a:latin typeface="微软雅黑"/>
                  <a:ea typeface="微软雅黑"/>
                  <a:cs typeface="微软雅黑"/>
                  <a:sym typeface="微软雅黑"/>
                </a:defRPr>
              </a:lvl1pPr>
            </a:lstStyle>
            <a:p>
              <a:r>
                <a:rPr dirty="0" err="1"/>
                <a:t>蒸汽时代</a:t>
              </a:r>
              <a:endParaRPr dirty="0"/>
            </a:p>
          </p:txBody>
        </p:sp>
        <p:grpSp>
          <p:nvGrpSpPr>
            <p:cNvPr id="7" name="组合 27"/>
            <p:cNvGrpSpPr/>
            <p:nvPr/>
          </p:nvGrpSpPr>
          <p:grpSpPr>
            <a:xfrm>
              <a:off x="845287" y="3755689"/>
              <a:ext cx="1655031" cy="1655031"/>
              <a:chOff x="-21" y="-21"/>
              <a:chExt cx="1655029" cy="1655029"/>
            </a:xfrm>
          </p:grpSpPr>
          <p:sp>
            <p:nvSpPr>
              <p:cNvPr id="42" name="îŝļiḍê"/>
              <p:cNvSpPr/>
              <p:nvPr/>
            </p:nvSpPr>
            <p:spPr>
              <a:xfrm>
                <a:off x="-22" y="-22"/>
                <a:ext cx="1655031" cy="1655031"/>
              </a:xfrm>
              <a:prstGeom prst="ellipse">
                <a:avLst/>
              </a:prstGeom>
              <a:solidFill>
                <a:srgbClr val="FFFFFF"/>
              </a:solidFill>
              <a:ln w="63500" cap="flat">
                <a:solidFill>
                  <a:schemeClr val="accent4"/>
                </a:solidFill>
                <a:prstDash val="solid"/>
                <a:miter lim="400000"/>
              </a:ln>
              <a:effectLst/>
            </p:spPr>
            <p:txBody>
              <a:bodyPr wrap="square" lIns="45719" tIns="45719" rIns="45719" bIns="45719" numCol="1" anchor="ctr">
                <a:noAutofit/>
              </a:bodyPr>
              <a:lstStyle/>
              <a:p>
                <a:pPr algn="ctr"/>
                <a:endParaRPr/>
              </a:p>
            </p:txBody>
          </p:sp>
          <p:pic>
            <p:nvPicPr>
              <p:cNvPr id="43" name="图片 55" descr="图片 55"/>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329" y="177329"/>
                <a:ext cx="1300560" cy="1300415"/>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9525" cap="flat">
                <a:solidFill>
                  <a:schemeClr val="accent4"/>
                </a:solidFill>
                <a:prstDash val="solid"/>
                <a:round/>
              </a:ln>
              <a:effectLst/>
            </p:spPr>
          </p:pic>
        </p:grpSp>
        <p:grpSp>
          <p:nvGrpSpPr>
            <p:cNvPr id="8" name="组合 28"/>
            <p:cNvGrpSpPr/>
            <p:nvPr/>
          </p:nvGrpSpPr>
          <p:grpSpPr>
            <a:xfrm>
              <a:off x="3570901" y="3063871"/>
              <a:ext cx="1655031" cy="1655031"/>
              <a:chOff x="-21" y="-21"/>
              <a:chExt cx="1655029" cy="1655029"/>
            </a:xfrm>
          </p:grpSpPr>
          <p:sp>
            <p:nvSpPr>
              <p:cNvPr id="40" name="îṧlíḓé"/>
              <p:cNvSpPr/>
              <p:nvPr/>
            </p:nvSpPr>
            <p:spPr>
              <a:xfrm>
                <a:off x="-22" y="-22"/>
                <a:ext cx="1655031" cy="1655031"/>
              </a:xfrm>
              <a:prstGeom prst="ellipse">
                <a:avLst/>
              </a:prstGeom>
              <a:solidFill>
                <a:srgbClr val="FFFFFF"/>
              </a:solidFill>
              <a:ln w="63500" cap="flat">
                <a:solidFill>
                  <a:schemeClr val="accent3"/>
                </a:solidFill>
                <a:prstDash val="solid"/>
                <a:miter lim="400000"/>
              </a:ln>
              <a:effectLst/>
            </p:spPr>
            <p:txBody>
              <a:bodyPr wrap="square" lIns="45719" tIns="45719" rIns="45719" bIns="45719" numCol="1" anchor="ctr">
                <a:noAutofit/>
              </a:bodyPr>
              <a:lstStyle/>
              <a:p>
                <a:pPr algn="ctr"/>
                <a:endParaRPr/>
              </a:p>
            </p:txBody>
          </p:sp>
          <p:pic>
            <p:nvPicPr>
              <p:cNvPr id="41" name="图片 53" descr="图片 5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7011" y="177329"/>
                <a:ext cx="1300957" cy="13004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3"/>
                      <a:pt x="0" y="10797"/>
                    </a:cubicBezTo>
                    <a:cubicBezTo>
                      <a:pt x="0" y="16761"/>
                      <a:pt x="4835" y="21600"/>
                      <a:pt x="10800" y="21600"/>
                    </a:cubicBezTo>
                    <a:cubicBezTo>
                      <a:pt x="16765" y="21600"/>
                      <a:pt x="21600" y="16761"/>
                      <a:pt x="21600" y="10797"/>
                    </a:cubicBezTo>
                    <a:cubicBezTo>
                      <a:pt x="21600" y="4833"/>
                      <a:pt x="16765" y="0"/>
                      <a:pt x="10800" y="0"/>
                    </a:cubicBezTo>
                    <a:close/>
                  </a:path>
                </a:pathLst>
              </a:custGeom>
              <a:ln w="9525" cap="flat">
                <a:solidFill>
                  <a:schemeClr val="accent3"/>
                </a:solidFill>
                <a:prstDash val="solid"/>
                <a:round/>
              </a:ln>
              <a:effectLst/>
            </p:spPr>
          </p:pic>
        </p:grpSp>
        <p:grpSp>
          <p:nvGrpSpPr>
            <p:cNvPr id="9" name="组合 29"/>
            <p:cNvGrpSpPr/>
            <p:nvPr/>
          </p:nvGrpSpPr>
          <p:grpSpPr>
            <a:xfrm>
              <a:off x="6296516" y="2372054"/>
              <a:ext cx="1655031" cy="1655031"/>
              <a:chOff x="-21" y="-21"/>
              <a:chExt cx="1655029" cy="1655029"/>
            </a:xfrm>
          </p:grpSpPr>
          <p:sp>
            <p:nvSpPr>
              <p:cNvPr id="38" name="iṡḻîḑè"/>
              <p:cNvSpPr/>
              <p:nvPr/>
            </p:nvSpPr>
            <p:spPr>
              <a:xfrm>
                <a:off x="-22" y="-22"/>
                <a:ext cx="1655031" cy="1655031"/>
              </a:xfrm>
              <a:prstGeom prst="ellipse">
                <a:avLst/>
              </a:prstGeom>
              <a:solidFill>
                <a:srgbClr val="FFFFFF"/>
              </a:solidFill>
              <a:ln w="63500" cap="flat">
                <a:solidFill>
                  <a:schemeClr val="accent2"/>
                </a:solidFill>
                <a:prstDash val="solid"/>
                <a:miter lim="400000"/>
              </a:ln>
              <a:effectLst/>
            </p:spPr>
            <p:txBody>
              <a:bodyPr wrap="square" lIns="45719" tIns="45719" rIns="45719" bIns="45719" numCol="1" anchor="ctr">
                <a:noAutofit/>
              </a:bodyPr>
              <a:lstStyle/>
              <a:p>
                <a:pPr algn="ctr"/>
                <a:endParaRPr/>
              </a:p>
            </p:txBody>
          </p:sp>
          <p:pic>
            <p:nvPicPr>
              <p:cNvPr id="39" name="图片 51" descr="图片 5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77329" y="177329"/>
                <a:ext cx="1300415" cy="1300415"/>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9525" cap="flat">
                <a:solidFill>
                  <a:schemeClr val="accent2"/>
                </a:solidFill>
                <a:prstDash val="solid"/>
                <a:round/>
              </a:ln>
              <a:effectLst/>
            </p:spPr>
          </p:pic>
        </p:grpSp>
        <p:grpSp>
          <p:nvGrpSpPr>
            <p:cNvPr id="10" name="组合 30"/>
            <p:cNvGrpSpPr/>
            <p:nvPr/>
          </p:nvGrpSpPr>
          <p:grpSpPr>
            <a:xfrm>
              <a:off x="9022131" y="1680237"/>
              <a:ext cx="1655031" cy="1655031"/>
              <a:chOff x="-21" y="-21"/>
              <a:chExt cx="1655029" cy="1655029"/>
            </a:xfrm>
          </p:grpSpPr>
          <p:grpSp>
            <p:nvGrpSpPr>
              <p:cNvPr id="34" name="iṧlîḑé"/>
              <p:cNvGrpSpPr/>
              <p:nvPr/>
            </p:nvGrpSpPr>
            <p:grpSpPr>
              <a:xfrm>
                <a:off x="-22" y="-22"/>
                <a:ext cx="1655031" cy="1655031"/>
                <a:chOff x="-21" y="-21"/>
                <a:chExt cx="1655029" cy="1655029"/>
              </a:xfrm>
            </p:grpSpPr>
            <p:sp>
              <p:nvSpPr>
                <p:cNvPr id="36" name="îṡḷïdé"/>
                <p:cNvSpPr/>
                <p:nvPr/>
              </p:nvSpPr>
              <p:spPr>
                <a:xfrm>
                  <a:off x="-22" y="-22"/>
                  <a:ext cx="1655031" cy="1655031"/>
                </a:xfrm>
                <a:prstGeom prst="ellipse">
                  <a:avLst/>
                </a:prstGeom>
                <a:solidFill>
                  <a:srgbClr val="FFFFFF"/>
                </a:solidFill>
                <a:ln w="63500" cap="flat">
                  <a:solidFill>
                    <a:schemeClr val="accent1"/>
                  </a:solidFill>
                  <a:prstDash val="solid"/>
                  <a:miter lim="400000"/>
                </a:ln>
                <a:effectLst/>
              </p:spPr>
              <p:txBody>
                <a:bodyPr wrap="square" lIns="45719" tIns="45719" rIns="45719" bIns="45719" numCol="1" anchor="ctr">
                  <a:noAutofit/>
                </a:bodyPr>
                <a:lstStyle/>
                <a:p>
                  <a:pPr algn="ctr"/>
                  <a:endParaRPr/>
                </a:p>
              </p:txBody>
            </p:sp>
            <p:sp>
              <p:nvSpPr>
                <p:cNvPr id="37" name="isľiďê"/>
                <p:cNvSpPr/>
                <p:nvPr/>
              </p:nvSpPr>
              <p:spPr>
                <a:xfrm>
                  <a:off x="524982" y="504891"/>
                  <a:ext cx="625536" cy="624591"/>
                </a:xfrm>
                <a:custGeom>
                  <a:avLst/>
                  <a:gdLst/>
                  <a:ahLst/>
                  <a:cxnLst>
                    <a:cxn ang="0">
                      <a:pos x="wd2" y="hd2"/>
                    </a:cxn>
                    <a:cxn ang="5400000">
                      <a:pos x="wd2" y="hd2"/>
                    </a:cxn>
                    <a:cxn ang="10800000">
                      <a:pos x="wd2" y="hd2"/>
                    </a:cxn>
                    <a:cxn ang="16200000">
                      <a:pos x="wd2" y="hd2"/>
                    </a:cxn>
                  </a:cxnLst>
                  <a:rect l="0" t="0" r="r" b="b"/>
                  <a:pathLst>
                    <a:path w="21600" h="21600" extrusionOk="0">
                      <a:moveTo>
                        <a:pt x="10798" y="18691"/>
                      </a:moveTo>
                      <a:cubicBezTo>
                        <a:pt x="11033" y="18691"/>
                        <a:pt x="11223" y="18880"/>
                        <a:pt x="11223" y="19114"/>
                      </a:cubicBezTo>
                      <a:lnTo>
                        <a:pt x="11223" y="19664"/>
                      </a:lnTo>
                      <a:cubicBezTo>
                        <a:pt x="11223" y="19898"/>
                        <a:pt x="11033" y="20088"/>
                        <a:pt x="10798" y="20088"/>
                      </a:cubicBezTo>
                      <a:cubicBezTo>
                        <a:pt x="10564" y="20088"/>
                        <a:pt x="10377" y="19898"/>
                        <a:pt x="10377" y="19664"/>
                      </a:cubicBezTo>
                      <a:lnTo>
                        <a:pt x="10377" y="19114"/>
                      </a:lnTo>
                      <a:cubicBezTo>
                        <a:pt x="10377" y="18880"/>
                        <a:pt x="10564" y="18691"/>
                        <a:pt x="10798" y="18691"/>
                      </a:cubicBezTo>
                      <a:close/>
                      <a:moveTo>
                        <a:pt x="15281" y="18138"/>
                      </a:moveTo>
                      <a:cubicBezTo>
                        <a:pt x="15515" y="18138"/>
                        <a:pt x="15705" y="18328"/>
                        <a:pt x="15705" y="18563"/>
                      </a:cubicBezTo>
                      <a:cubicBezTo>
                        <a:pt x="15705" y="18797"/>
                        <a:pt x="15515" y="18987"/>
                        <a:pt x="15281" y="18987"/>
                      </a:cubicBezTo>
                      <a:cubicBezTo>
                        <a:pt x="15047" y="18987"/>
                        <a:pt x="14857" y="18797"/>
                        <a:pt x="14857" y="18563"/>
                      </a:cubicBezTo>
                      <a:cubicBezTo>
                        <a:pt x="14857" y="18328"/>
                        <a:pt x="15047" y="18138"/>
                        <a:pt x="15281" y="18138"/>
                      </a:cubicBezTo>
                      <a:close/>
                      <a:moveTo>
                        <a:pt x="6317" y="18138"/>
                      </a:moveTo>
                      <a:cubicBezTo>
                        <a:pt x="6551" y="18138"/>
                        <a:pt x="6740" y="18328"/>
                        <a:pt x="6740" y="18563"/>
                      </a:cubicBezTo>
                      <a:cubicBezTo>
                        <a:pt x="6740" y="18797"/>
                        <a:pt x="6551" y="18987"/>
                        <a:pt x="6317" y="18987"/>
                      </a:cubicBezTo>
                      <a:cubicBezTo>
                        <a:pt x="6084" y="18987"/>
                        <a:pt x="5895" y="18797"/>
                        <a:pt x="5895" y="18563"/>
                      </a:cubicBezTo>
                      <a:cubicBezTo>
                        <a:pt x="5895" y="18328"/>
                        <a:pt x="6084" y="18138"/>
                        <a:pt x="6317" y="18138"/>
                      </a:cubicBezTo>
                      <a:close/>
                      <a:moveTo>
                        <a:pt x="18562" y="14857"/>
                      </a:moveTo>
                      <a:cubicBezTo>
                        <a:pt x="18796" y="14857"/>
                        <a:pt x="18986" y="15047"/>
                        <a:pt x="18986" y="15282"/>
                      </a:cubicBezTo>
                      <a:cubicBezTo>
                        <a:pt x="18986" y="15516"/>
                        <a:pt x="18796" y="15706"/>
                        <a:pt x="18562" y="15706"/>
                      </a:cubicBezTo>
                      <a:cubicBezTo>
                        <a:pt x="18328" y="15706"/>
                        <a:pt x="18138" y="15516"/>
                        <a:pt x="18138" y="15282"/>
                      </a:cubicBezTo>
                      <a:cubicBezTo>
                        <a:pt x="18138" y="15047"/>
                        <a:pt x="18328" y="14857"/>
                        <a:pt x="18562" y="14857"/>
                      </a:cubicBezTo>
                      <a:close/>
                      <a:moveTo>
                        <a:pt x="3036" y="14857"/>
                      </a:moveTo>
                      <a:cubicBezTo>
                        <a:pt x="3270" y="14857"/>
                        <a:pt x="3459" y="15047"/>
                        <a:pt x="3459" y="15282"/>
                      </a:cubicBezTo>
                      <a:cubicBezTo>
                        <a:pt x="3459" y="15516"/>
                        <a:pt x="3270" y="15706"/>
                        <a:pt x="3036" y="15706"/>
                      </a:cubicBezTo>
                      <a:cubicBezTo>
                        <a:pt x="2803" y="15706"/>
                        <a:pt x="2614" y="15516"/>
                        <a:pt x="2614" y="15282"/>
                      </a:cubicBezTo>
                      <a:cubicBezTo>
                        <a:pt x="2614" y="15047"/>
                        <a:pt x="2803" y="14857"/>
                        <a:pt x="3036" y="14857"/>
                      </a:cubicBezTo>
                      <a:close/>
                      <a:moveTo>
                        <a:pt x="19112" y="10378"/>
                      </a:moveTo>
                      <a:lnTo>
                        <a:pt x="19751" y="10378"/>
                      </a:lnTo>
                      <a:cubicBezTo>
                        <a:pt x="19985" y="10378"/>
                        <a:pt x="20175" y="10564"/>
                        <a:pt x="20175" y="10798"/>
                      </a:cubicBezTo>
                      <a:cubicBezTo>
                        <a:pt x="20175" y="11032"/>
                        <a:pt x="19985" y="11222"/>
                        <a:pt x="19751" y="11222"/>
                      </a:cubicBezTo>
                      <a:lnTo>
                        <a:pt x="19112" y="11222"/>
                      </a:lnTo>
                      <a:cubicBezTo>
                        <a:pt x="18878" y="11222"/>
                        <a:pt x="18688" y="11032"/>
                        <a:pt x="18688" y="10798"/>
                      </a:cubicBezTo>
                      <a:cubicBezTo>
                        <a:pt x="18688" y="10564"/>
                        <a:pt x="18878" y="10378"/>
                        <a:pt x="19112" y="10378"/>
                      </a:cubicBezTo>
                      <a:close/>
                      <a:moveTo>
                        <a:pt x="1848" y="10378"/>
                      </a:moveTo>
                      <a:lnTo>
                        <a:pt x="2486" y="10378"/>
                      </a:lnTo>
                      <a:cubicBezTo>
                        <a:pt x="2720" y="10378"/>
                        <a:pt x="2910" y="10564"/>
                        <a:pt x="2910" y="10798"/>
                      </a:cubicBezTo>
                      <a:cubicBezTo>
                        <a:pt x="2910" y="11032"/>
                        <a:pt x="2720" y="11222"/>
                        <a:pt x="2486" y="11222"/>
                      </a:cubicBezTo>
                      <a:lnTo>
                        <a:pt x="1848" y="11222"/>
                      </a:lnTo>
                      <a:cubicBezTo>
                        <a:pt x="1614" y="11222"/>
                        <a:pt x="1425" y="11032"/>
                        <a:pt x="1425" y="10798"/>
                      </a:cubicBezTo>
                      <a:cubicBezTo>
                        <a:pt x="1425" y="10564"/>
                        <a:pt x="1614" y="10378"/>
                        <a:pt x="1848" y="10378"/>
                      </a:cubicBezTo>
                      <a:close/>
                      <a:moveTo>
                        <a:pt x="14667" y="7907"/>
                      </a:moveTo>
                      <a:lnTo>
                        <a:pt x="12281" y="11900"/>
                      </a:lnTo>
                      <a:lnTo>
                        <a:pt x="14667" y="11900"/>
                      </a:lnTo>
                      <a:close/>
                      <a:moveTo>
                        <a:pt x="15202" y="5964"/>
                      </a:moveTo>
                      <a:cubicBezTo>
                        <a:pt x="15385" y="6015"/>
                        <a:pt x="15512" y="6183"/>
                        <a:pt x="15512" y="6372"/>
                      </a:cubicBezTo>
                      <a:lnTo>
                        <a:pt x="15512" y="11900"/>
                      </a:lnTo>
                      <a:lnTo>
                        <a:pt x="16686" y="11900"/>
                      </a:lnTo>
                      <a:cubicBezTo>
                        <a:pt x="16920" y="11900"/>
                        <a:pt x="17110" y="12089"/>
                        <a:pt x="17110" y="12323"/>
                      </a:cubicBezTo>
                      <a:cubicBezTo>
                        <a:pt x="17110" y="12554"/>
                        <a:pt x="16920" y="12744"/>
                        <a:pt x="16686" y="12744"/>
                      </a:cubicBezTo>
                      <a:lnTo>
                        <a:pt x="15512" y="12744"/>
                      </a:lnTo>
                      <a:lnTo>
                        <a:pt x="15512" y="15228"/>
                      </a:lnTo>
                      <a:cubicBezTo>
                        <a:pt x="15512" y="15459"/>
                        <a:pt x="15325" y="15649"/>
                        <a:pt x="15091" y="15649"/>
                      </a:cubicBezTo>
                      <a:cubicBezTo>
                        <a:pt x="14857" y="15649"/>
                        <a:pt x="14667" y="15459"/>
                        <a:pt x="14667" y="15228"/>
                      </a:cubicBezTo>
                      <a:lnTo>
                        <a:pt x="14667" y="12744"/>
                      </a:lnTo>
                      <a:lnTo>
                        <a:pt x="11538" y="12744"/>
                      </a:lnTo>
                      <a:cubicBezTo>
                        <a:pt x="11386" y="12744"/>
                        <a:pt x="11243" y="12662"/>
                        <a:pt x="11168" y="12532"/>
                      </a:cubicBezTo>
                      <a:cubicBezTo>
                        <a:pt x="11095" y="12399"/>
                        <a:pt x="11095" y="12235"/>
                        <a:pt x="11174" y="12105"/>
                      </a:cubicBezTo>
                      <a:lnTo>
                        <a:pt x="14727" y="6157"/>
                      </a:lnTo>
                      <a:cubicBezTo>
                        <a:pt x="14825" y="5993"/>
                        <a:pt x="15018" y="5914"/>
                        <a:pt x="15202" y="5964"/>
                      </a:cubicBezTo>
                      <a:close/>
                      <a:moveTo>
                        <a:pt x="7688" y="5949"/>
                      </a:moveTo>
                      <a:cubicBezTo>
                        <a:pt x="9144" y="5949"/>
                        <a:pt x="10327" y="7132"/>
                        <a:pt x="10327" y="8587"/>
                      </a:cubicBezTo>
                      <a:cubicBezTo>
                        <a:pt x="10327" y="10128"/>
                        <a:pt x="9726" y="11574"/>
                        <a:pt x="8637" y="12665"/>
                      </a:cubicBezTo>
                      <a:lnTo>
                        <a:pt x="6495" y="14804"/>
                      </a:lnTo>
                      <a:lnTo>
                        <a:pt x="9903" y="14804"/>
                      </a:lnTo>
                      <a:cubicBezTo>
                        <a:pt x="10137" y="14804"/>
                        <a:pt x="10327" y="14994"/>
                        <a:pt x="10327" y="15228"/>
                      </a:cubicBezTo>
                      <a:cubicBezTo>
                        <a:pt x="10327" y="15459"/>
                        <a:pt x="10137" y="15649"/>
                        <a:pt x="9903" y="15649"/>
                      </a:cubicBezTo>
                      <a:lnTo>
                        <a:pt x="5476" y="15649"/>
                      </a:lnTo>
                      <a:cubicBezTo>
                        <a:pt x="5305" y="15649"/>
                        <a:pt x="5150" y="15547"/>
                        <a:pt x="5083" y="15389"/>
                      </a:cubicBezTo>
                      <a:cubicBezTo>
                        <a:pt x="5017" y="15231"/>
                        <a:pt x="5055" y="15047"/>
                        <a:pt x="5175" y="14927"/>
                      </a:cubicBezTo>
                      <a:lnTo>
                        <a:pt x="8039" y="12067"/>
                      </a:lnTo>
                      <a:cubicBezTo>
                        <a:pt x="8966" y="11137"/>
                        <a:pt x="9479" y="9900"/>
                        <a:pt x="9479" y="8587"/>
                      </a:cubicBezTo>
                      <a:cubicBezTo>
                        <a:pt x="9479" y="7600"/>
                        <a:pt x="8675" y="6797"/>
                        <a:pt x="7688" y="6797"/>
                      </a:cubicBezTo>
                      <a:cubicBezTo>
                        <a:pt x="6700" y="6797"/>
                        <a:pt x="5897" y="7600"/>
                        <a:pt x="5897" y="8587"/>
                      </a:cubicBezTo>
                      <a:cubicBezTo>
                        <a:pt x="5897" y="8821"/>
                        <a:pt x="5707" y="9008"/>
                        <a:pt x="5476" y="9008"/>
                      </a:cubicBezTo>
                      <a:cubicBezTo>
                        <a:pt x="5242" y="9008"/>
                        <a:pt x="5052" y="8821"/>
                        <a:pt x="5052" y="8587"/>
                      </a:cubicBezTo>
                      <a:cubicBezTo>
                        <a:pt x="5052" y="7132"/>
                        <a:pt x="6235" y="5949"/>
                        <a:pt x="7688" y="5949"/>
                      </a:cubicBezTo>
                      <a:close/>
                      <a:moveTo>
                        <a:pt x="18562" y="5894"/>
                      </a:moveTo>
                      <a:cubicBezTo>
                        <a:pt x="18796" y="5894"/>
                        <a:pt x="18986" y="6083"/>
                        <a:pt x="18986" y="6317"/>
                      </a:cubicBezTo>
                      <a:cubicBezTo>
                        <a:pt x="18986" y="6551"/>
                        <a:pt x="18796" y="6740"/>
                        <a:pt x="18562" y="6740"/>
                      </a:cubicBezTo>
                      <a:cubicBezTo>
                        <a:pt x="18328" y="6740"/>
                        <a:pt x="18138" y="6551"/>
                        <a:pt x="18138" y="6317"/>
                      </a:cubicBezTo>
                      <a:cubicBezTo>
                        <a:pt x="18138" y="6083"/>
                        <a:pt x="18328" y="5894"/>
                        <a:pt x="18562" y="5894"/>
                      </a:cubicBezTo>
                      <a:close/>
                      <a:moveTo>
                        <a:pt x="3036" y="5894"/>
                      </a:moveTo>
                      <a:cubicBezTo>
                        <a:pt x="3270" y="5894"/>
                        <a:pt x="3459" y="6083"/>
                        <a:pt x="3459" y="6317"/>
                      </a:cubicBezTo>
                      <a:cubicBezTo>
                        <a:pt x="3459" y="6551"/>
                        <a:pt x="3270" y="6740"/>
                        <a:pt x="3036" y="6740"/>
                      </a:cubicBezTo>
                      <a:cubicBezTo>
                        <a:pt x="2803" y="6740"/>
                        <a:pt x="2614" y="6551"/>
                        <a:pt x="2614" y="6317"/>
                      </a:cubicBezTo>
                      <a:cubicBezTo>
                        <a:pt x="2614" y="6083"/>
                        <a:pt x="2803" y="5894"/>
                        <a:pt x="3036" y="5894"/>
                      </a:cubicBezTo>
                      <a:close/>
                      <a:moveTo>
                        <a:pt x="15281" y="2613"/>
                      </a:moveTo>
                      <a:cubicBezTo>
                        <a:pt x="15515" y="2613"/>
                        <a:pt x="15705" y="2802"/>
                        <a:pt x="15705" y="3036"/>
                      </a:cubicBezTo>
                      <a:cubicBezTo>
                        <a:pt x="15705" y="3270"/>
                        <a:pt x="15515" y="3459"/>
                        <a:pt x="15281" y="3459"/>
                      </a:cubicBezTo>
                      <a:cubicBezTo>
                        <a:pt x="15047" y="3459"/>
                        <a:pt x="14857" y="3270"/>
                        <a:pt x="14857" y="3036"/>
                      </a:cubicBezTo>
                      <a:cubicBezTo>
                        <a:pt x="14857" y="2802"/>
                        <a:pt x="15047" y="2613"/>
                        <a:pt x="15281" y="2613"/>
                      </a:cubicBezTo>
                      <a:close/>
                      <a:moveTo>
                        <a:pt x="6317" y="2613"/>
                      </a:moveTo>
                      <a:cubicBezTo>
                        <a:pt x="6551" y="2613"/>
                        <a:pt x="6740" y="2802"/>
                        <a:pt x="6740" y="3036"/>
                      </a:cubicBezTo>
                      <a:cubicBezTo>
                        <a:pt x="6740" y="3270"/>
                        <a:pt x="6551" y="3459"/>
                        <a:pt x="6317" y="3459"/>
                      </a:cubicBezTo>
                      <a:cubicBezTo>
                        <a:pt x="6084" y="3459"/>
                        <a:pt x="5895" y="3270"/>
                        <a:pt x="5895" y="3036"/>
                      </a:cubicBezTo>
                      <a:cubicBezTo>
                        <a:pt x="5895" y="2802"/>
                        <a:pt x="6084" y="2613"/>
                        <a:pt x="6317" y="2613"/>
                      </a:cubicBezTo>
                      <a:close/>
                      <a:moveTo>
                        <a:pt x="10798" y="1512"/>
                      </a:moveTo>
                      <a:cubicBezTo>
                        <a:pt x="11033" y="1512"/>
                        <a:pt x="11223" y="1702"/>
                        <a:pt x="11223" y="1937"/>
                      </a:cubicBezTo>
                      <a:lnTo>
                        <a:pt x="11223" y="2487"/>
                      </a:lnTo>
                      <a:cubicBezTo>
                        <a:pt x="11223" y="2722"/>
                        <a:pt x="11033" y="2912"/>
                        <a:pt x="10798" y="2912"/>
                      </a:cubicBezTo>
                      <a:cubicBezTo>
                        <a:pt x="10564" y="2912"/>
                        <a:pt x="10377" y="2722"/>
                        <a:pt x="10377" y="2487"/>
                      </a:cubicBezTo>
                      <a:lnTo>
                        <a:pt x="10377" y="1937"/>
                      </a:lnTo>
                      <a:cubicBezTo>
                        <a:pt x="10377" y="1702"/>
                        <a:pt x="10564" y="1512"/>
                        <a:pt x="10798" y="1512"/>
                      </a:cubicBezTo>
                      <a:close/>
                      <a:moveTo>
                        <a:pt x="10798" y="0"/>
                      </a:moveTo>
                      <a:cubicBezTo>
                        <a:pt x="14013" y="0"/>
                        <a:pt x="17047" y="1436"/>
                        <a:pt x="19091" y="3879"/>
                      </a:cubicBezTo>
                      <a:lnTo>
                        <a:pt x="19091" y="3313"/>
                      </a:lnTo>
                      <a:cubicBezTo>
                        <a:pt x="19091" y="3078"/>
                        <a:pt x="19278" y="2889"/>
                        <a:pt x="19512" y="2889"/>
                      </a:cubicBezTo>
                      <a:cubicBezTo>
                        <a:pt x="19746" y="2889"/>
                        <a:pt x="19936" y="3078"/>
                        <a:pt x="19936" y="3313"/>
                      </a:cubicBezTo>
                      <a:lnTo>
                        <a:pt x="19936" y="4948"/>
                      </a:lnTo>
                      <a:cubicBezTo>
                        <a:pt x="19936" y="5182"/>
                        <a:pt x="19746" y="5372"/>
                        <a:pt x="19512" y="5372"/>
                      </a:cubicBezTo>
                      <a:lnTo>
                        <a:pt x="17876" y="5372"/>
                      </a:lnTo>
                      <a:cubicBezTo>
                        <a:pt x="17642" y="5372"/>
                        <a:pt x="17452" y="5182"/>
                        <a:pt x="17452" y="4948"/>
                      </a:cubicBezTo>
                      <a:cubicBezTo>
                        <a:pt x="17452" y="4714"/>
                        <a:pt x="17642" y="4528"/>
                        <a:pt x="17876" y="4528"/>
                      </a:cubicBezTo>
                      <a:lnTo>
                        <a:pt x="18525" y="4528"/>
                      </a:lnTo>
                      <a:cubicBezTo>
                        <a:pt x="16642" y="2208"/>
                        <a:pt x="13807" y="845"/>
                        <a:pt x="10798" y="845"/>
                      </a:cubicBezTo>
                      <a:cubicBezTo>
                        <a:pt x="5312" y="845"/>
                        <a:pt x="845" y="5312"/>
                        <a:pt x="845" y="10798"/>
                      </a:cubicBezTo>
                      <a:cubicBezTo>
                        <a:pt x="845" y="16288"/>
                        <a:pt x="5312" y="20752"/>
                        <a:pt x="10798" y="20752"/>
                      </a:cubicBezTo>
                      <a:cubicBezTo>
                        <a:pt x="16288" y="20752"/>
                        <a:pt x="20752" y="16288"/>
                        <a:pt x="20752" y="10798"/>
                      </a:cubicBezTo>
                      <a:cubicBezTo>
                        <a:pt x="20752" y="9906"/>
                        <a:pt x="20635" y="9020"/>
                        <a:pt x="20401" y="8166"/>
                      </a:cubicBezTo>
                      <a:cubicBezTo>
                        <a:pt x="20338" y="7941"/>
                        <a:pt x="20470" y="7707"/>
                        <a:pt x="20698" y="7647"/>
                      </a:cubicBezTo>
                      <a:cubicBezTo>
                        <a:pt x="20923" y="7584"/>
                        <a:pt x="21154" y="7717"/>
                        <a:pt x="21217" y="7941"/>
                      </a:cubicBezTo>
                      <a:cubicBezTo>
                        <a:pt x="21470" y="8872"/>
                        <a:pt x="21600" y="9830"/>
                        <a:pt x="21600" y="10798"/>
                      </a:cubicBezTo>
                      <a:cubicBezTo>
                        <a:pt x="21600" y="16753"/>
                        <a:pt x="16753" y="21600"/>
                        <a:pt x="10798" y="21600"/>
                      </a:cubicBezTo>
                      <a:cubicBezTo>
                        <a:pt x="4844" y="21600"/>
                        <a:pt x="0" y="16753"/>
                        <a:pt x="0" y="10798"/>
                      </a:cubicBezTo>
                      <a:cubicBezTo>
                        <a:pt x="0" y="4844"/>
                        <a:pt x="4844" y="0"/>
                        <a:pt x="10798"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endParaRPr/>
                </a:p>
              </p:txBody>
            </p:sp>
          </p:grpSp>
          <p:pic>
            <p:nvPicPr>
              <p:cNvPr id="35" name="图片 47" descr="图片 4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77329" y="177329"/>
                <a:ext cx="1300560" cy="1300415"/>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12700" cap="flat">
                <a:noFill/>
                <a:miter lim="400000"/>
              </a:ln>
              <a:effectLst/>
            </p:spPr>
          </p:pic>
        </p:grpSp>
        <p:sp>
          <p:nvSpPr>
            <p:cNvPr id="11" name="îṥľiḓe"/>
            <p:cNvSpPr txBox="1"/>
            <p:nvPr/>
          </p:nvSpPr>
          <p:spPr>
            <a:xfrm>
              <a:off x="3838388" y="2618705"/>
              <a:ext cx="112014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2000" b="1">
                  <a:solidFill>
                    <a:srgbClr val="595959"/>
                  </a:solidFill>
                  <a:latin typeface="微软雅黑"/>
                  <a:ea typeface="微软雅黑"/>
                  <a:cs typeface="微软雅黑"/>
                  <a:sym typeface="微软雅黑"/>
                </a:defRPr>
              </a:lvl1pPr>
            </a:lstStyle>
            <a:p>
              <a:r>
                <a:t>电力时代</a:t>
              </a:r>
            </a:p>
          </p:txBody>
        </p:sp>
        <p:sp>
          <p:nvSpPr>
            <p:cNvPr id="12" name="îṥľiḓe"/>
            <p:cNvSpPr txBox="1"/>
            <p:nvPr/>
          </p:nvSpPr>
          <p:spPr>
            <a:xfrm>
              <a:off x="6564003" y="1944889"/>
              <a:ext cx="112014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2000" b="1">
                  <a:solidFill>
                    <a:srgbClr val="595959"/>
                  </a:solidFill>
                  <a:latin typeface="微软雅黑"/>
                  <a:ea typeface="微软雅黑"/>
                  <a:cs typeface="微软雅黑"/>
                  <a:sym typeface="微软雅黑"/>
                </a:defRPr>
              </a:lvl1pPr>
            </a:lstStyle>
            <a:p>
              <a:r>
                <a:t>信息时代</a:t>
              </a:r>
            </a:p>
          </p:txBody>
        </p:sp>
        <p:sp>
          <p:nvSpPr>
            <p:cNvPr id="13" name="îṥľiḓe"/>
            <p:cNvSpPr txBox="1"/>
            <p:nvPr/>
          </p:nvSpPr>
          <p:spPr>
            <a:xfrm>
              <a:off x="9426831" y="1253429"/>
              <a:ext cx="86614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2000" b="1">
                  <a:solidFill>
                    <a:srgbClr val="595959"/>
                  </a:solidFill>
                  <a:latin typeface="微软雅黑"/>
                  <a:ea typeface="微软雅黑"/>
                  <a:cs typeface="微软雅黑"/>
                  <a:sym typeface="微软雅黑"/>
                </a:defRPr>
              </a:pPr>
              <a:r>
                <a:t>AI时代</a:t>
              </a:r>
            </a:p>
          </p:txBody>
        </p:sp>
        <p:grpSp>
          <p:nvGrpSpPr>
            <p:cNvPr id="14" name="îṡḷiḋé"/>
            <p:cNvGrpSpPr/>
            <p:nvPr/>
          </p:nvGrpSpPr>
          <p:grpSpPr>
            <a:xfrm>
              <a:off x="939127" y="1844761"/>
              <a:ext cx="1263914" cy="1263913"/>
              <a:chOff x="0" y="0"/>
              <a:chExt cx="1263912" cy="1263912"/>
            </a:xfrm>
          </p:grpSpPr>
          <p:sp>
            <p:nvSpPr>
              <p:cNvPr id="30" name="í$ļídé"/>
              <p:cNvSpPr/>
              <p:nvPr/>
            </p:nvSpPr>
            <p:spPr>
              <a:xfrm rot="8100000">
                <a:off x="185094" y="185097"/>
                <a:ext cx="893725" cy="893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sz="1400">
                    <a:solidFill>
                      <a:srgbClr val="FFFFFF"/>
                    </a:solidFill>
                  </a:defRPr>
                </a:pPr>
                <a:endParaRPr/>
              </a:p>
            </p:txBody>
          </p:sp>
          <p:grpSp>
            <p:nvGrpSpPr>
              <p:cNvPr id="31" name="ïṣ1ïdê"/>
              <p:cNvGrpSpPr/>
              <p:nvPr/>
            </p:nvGrpSpPr>
            <p:grpSpPr>
              <a:xfrm>
                <a:off x="322062" y="324129"/>
                <a:ext cx="619789" cy="619783"/>
                <a:chOff x="0" y="0"/>
                <a:chExt cx="619787" cy="619781"/>
              </a:xfrm>
            </p:grpSpPr>
            <p:sp>
              <p:nvSpPr>
                <p:cNvPr id="32" name="圆形"/>
                <p:cNvSpPr/>
                <p:nvPr/>
              </p:nvSpPr>
              <p:spPr>
                <a:xfrm>
                  <a:off x="0" y="0"/>
                  <a:ext cx="619788" cy="61978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400">
                      <a:solidFill>
                        <a:srgbClr val="404040"/>
                      </a:solidFill>
                      <a:latin typeface="微软雅黑"/>
                      <a:ea typeface="微软雅黑"/>
                      <a:cs typeface="微软雅黑"/>
                      <a:sym typeface="微软雅黑"/>
                    </a:defRPr>
                  </a:pPr>
                  <a:endParaRPr/>
                </a:p>
              </p:txBody>
            </p:sp>
            <p:sp>
              <p:nvSpPr>
                <p:cNvPr id="33" name="蒸汽机"/>
                <p:cNvSpPr txBox="1"/>
                <p:nvPr/>
              </p:nvSpPr>
              <p:spPr>
                <a:xfrm>
                  <a:off x="36843" y="90764"/>
                  <a:ext cx="546101" cy="4382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normAutofit/>
                </a:bodyPr>
                <a:lstStyle>
                  <a:lvl1pPr algn="ctr">
                    <a:defRPr sz="1400">
                      <a:solidFill>
                        <a:srgbClr val="404040"/>
                      </a:solidFill>
                      <a:latin typeface="微软雅黑"/>
                      <a:ea typeface="微软雅黑"/>
                      <a:cs typeface="微软雅黑"/>
                      <a:sym typeface="微软雅黑"/>
                    </a:defRPr>
                  </a:lvl1pPr>
                </a:lstStyle>
                <a:p>
                  <a:r>
                    <a:rPr dirty="0" err="1"/>
                    <a:t>蒸汽机</a:t>
                  </a:r>
                  <a:endParaRPr dirty="0"/>
                </a:p>
              </p:txBody>
            </p:sp>
          </p:grpSp>
        </p:grpSp>
        <p:grpSp>
          <p:nvGrpSpPr>
            <p:cNvPr id="15" name="îṡḷiḋé"/>
            <p:cNvGrpSpPr/>
            <p:nvPr/>
          </p:nvGrpSpPr>
          <p:grpSpPr>
            <a:xfrm>
              <a:off x="3766502" y="1211489"/>
              <a:ext cx="1263913" cy="1263913"/>
              <a:chOff x="0" y="0"/>
              <a:chExt cx="1263912" cy="1263912"/>
            </a:xfrm>
          </p:grpSpPr>
          <p:sp>
            <p:nvSpPr>
              <p:cNvPr id="26" name="í$ļídé"/>
              <p:cNvSpPr/>
              <p:nvPr/>
            </p:nvSpPr>
            <p:spPr>
              <a:xfrm rot="8100000">
                <a:off x="185094" y="185097"/>
                <a:ext cx="893725" cy="893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sz="1400">
                    <a:solidFill>
                      <a:srgbClr val="FFFFFF"/>
                    </a:solidFill>
                  </a:defRPr>
                </a:pPr>
                <a:endParaRPr/>
              </a:p>
            </p:txBody>
          </p:sp>
          <p:grpSp>
            <p:nvGrpSpPr>
              <p:cNvPr id="27" name="ïṣ1ïdê"/>
              <p:cNvGrpSpPr/>
              <p:nvPr/>
            </p:nvGrpSpPr>
            <p:grpSpPr>
              <a:xfrm>
                <a:off x="322062" y="324129"/>
                <a:ext cx="619789" cy="619783"/>
                <a:chOff x="0" y="0"/>
                <a:chExt cx="619787" cy="619781"/>
              </a:xfrm>
            </p:grpSpPr>
            <p:sp>
              <p:nvSpPr>
                <p:cNvPr id="28" name="圆形"/>
                <p:cNvSpPr/>
                <p:nvPr/>
              </p:nvSpPr>
              <p:spPr>
                <a:xfrm>
                  <a:off x="0" y="0"/>
                  <a:ext cx="619788" cy="61978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400">
                      <a:solidFill>
                        <a:srgbClr val="404040"/>
                      </a:solidFill>
                      <a:latin typeface="微软雅黑"/>
                      <a:ea typeface="微软雅黑"/>
                      <a:cs typeface="微软雅黑"/>
                      <a:sym typeface="微软雅黑"/>
                    </a:defRPr>
                  </a:pPr>
                  <a:endParaRPr/>
                </a:p>
              </p:txBody>
            </p:sp>
            <p:sp>
              <p:nvSpPr>
                <p:cNvPr id="29" name="直流电…"/>
                <p:cNvSpPr txBox="1"/>
                <p:nvPr/>
              </p:nvSpPr>
              <p:spPr>
                <a:xfrm>
                  <a:off x="12144" y="90764"/>
                  <a:ext cx="595499" cy="4382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normAutofit/>
                </a:bodyPr>
                <a:lstStyle/>
                <a:p>
                  <a:pPr algn="ctr" defTabSz="822959">
                    <a:defRPr sz="1260">
                      <a:solidFill>
                        <a:srgbClr val="404040"/>
                      </a:solidFill>
                      <a:latin typeface="微软雅黑"/>
                      <a:ea typeface="微软雅黑"/>
                      <a:cs typeface="微软雅黑"/>
                      <a:sym typeface="微软雅黑"/>
                    </a:defRPr>
                  </a:pPr>
                  <a:r>
                    <a:t>直流电</a:t>
                  </a:r>
                </a:p>
                <a:p>
                  <a:pPr algn="ctr" defTabSz="822959">
                    <a:defRPr sz="1260">
                      <a:solidFill>
                        <a:srgbClr val="404040"/>
                      </a:solidFill>
                      <a:latin typeface="微软雅黑"/>
                      <a:ea typeface="微软雅黑"/>
                      <a:cs typeface="微软雅黑"/>
                      <a:sym typeface="微软雅黑"/>
                    </a:defRPr>
                  </a:pPr>
                  <a:r>
                    <a:t>交流电</a:t>
                  </a:r>
                </a:p>
              </p:txBody>
            </p:sp>
          </p:grpSp>
        </p:grpSp>
        <p:grpSp>
          <p:nvGrpSpPr>
            <p:cNvPr id="16" name="îṡḷiḋé"/>
            <p:cNvGrpSpPr/>
            <p:nvPr/>
          </p:nvGrpSpPr>
          <p:grpSpPr>
            <a:xfrm>
              <a:off x="6492117" y="631956"/>
              <a:ext cx="1263913" cy="1263914"/>
              <a:chOff x="0" y="0"/>
              <a:chExt cx="1263912" cy="1263912"/>
            </a:xfrm>
          </p:grpSpPr>
          <p:sp>
            <p:nvSpPr>
              <p:cNvPr id="22" name="í$ļídé"/>
              <p:cNvSpPr/>
              <p:nvPr/>
            </p:nvSpPr>
            <p:spPr>
              <a:xfrm rot="8100000">
                <a:off x="185094" y="185097"/>
                <a:ext cx="893725" cy="893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sz="1400">
                    <a:solidFill>
                      <a:srgbClr val="FFFFFF"/>
                    </a:solidFill>
                  </a:defRPr>
                </a:pPr>
                <a:endParaRPr/>
              </a:p>
            </p:txBody>
          </p:sp>
          <p:grpSp>
            <p:nvGrpSpPr>
              <p:cNvPr id="23" name="ïṣ1ïdê"/>
              <p:cNvGrpSpPr/>
              <p:nvPr/>
            </p:nvGrpSpPr>
            <p:grpSpPr>
              <a:xfrm>
                <a:off x="322062" y="324129"/>
                <a:ext cx="619789" cy="619783"/>
                <a:chOff x="0" y="0"/>
                <a:chExt cx="619787" cy="619781"/>
              </a:xfrm>
            </p:grpSpPr>
            <p:sp>
              <p:nvSpPr>
                <p:cNvPr id="24" name="圆形"/>
                <p:cNvSpPr/>
                <p:nvPr/>
              </p:nvSpPr>
              <p:spPr>
                <a:xfrm>
                  <a:off x="0" y="0"/>
                  <a:ext cx="619788" cy="61978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400">
                      <a:solidFill>
                        <a:srgbClr val="404040"/>
                      </a:solidFill>
                      <a:latin typeface="微软雅黑"/>
                      <a:ea typeface="微软雅黑"/>
                      <a:cs typeface="微软雅黑"/>
                      <a:sym typeface="微软雅黑"/>
                    </a:defRPr>
                  </a:pPr>
                  <a:endParaRPr/>
                </a:p>
              </p:txBody>
            </p:sp>
            <p:sp>
              <p:nvSpPr>
                <p:cNvPr id="25" name="计算器…"/>
                <p:cNvSpPr txBox="1"/>
                <p:nvPr/>
              </p:nvSpPr>
              <p:spPr>
                <a:xfrm>
                  <a:off x="12144" y="90764"/>
                  <a:ext cx="595499" cy="4382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normAutofit/>
                </a:bodyPr>
                <a:lstStyle/>
                <a:p>
                  <a:pPr algn="ctr" defTabSz="822959">
                    <a:defRPr sz="1260">
                      <a:solidFill>
                        <a:srgbClr val="404040"/>
                      </a:solidFill>
                      <a:latin typeface="微软雅黑"/>
                      <a:ea typeface="微软雅黑"/>
                      <a:cs typeface="微软雅黑"/>
                      <a:sym typeface="微软雅黑"/>
                    </a:defRPr>
                  </a:pPr>
                  <a:r>
                    <a:t>计算器</a:t>
                  </a:r>
                </a:p>
                <a:p>
                  <a:pPr algn="ctr" defTabSz="822959">
                    <a:defRPr sz="1260">
                      <a:solidFill>
                        <a:srgbClr val="404040"/>
                      </a:solidFill>
                      <a:latin typeface="微软雅黑"/>
                      <a:ea typeface="微软雅黑"/>
                      <a:cs typeface="微软雅黑"/>
                      <a:sym typeface="微软雅黑"/>
                    </a:defRPr>
                  </a:pPr>
                  <a:r>
                    <a:t>互联网</a:t>
                  </a:r>
                </a:p>
              </p:txBody>
            </p:sp>
          </p:grpSp>
        </p:grpSp>
        <p:grpSp>
          <p:nvGrpSpPr>
            <p:cNvPr id="17" name="îṡḷiḋé"/>
            <p:cNvGrpSpPr/>
            <p:nvPr/>
          </p:nvGrpSpPr>
          <p:grpSpPr>
            <a:xfrm>
              <a:off x="9404298" y="188655"/>
              <a:ext cx="883660" cy="893720"/>
              <a:chOff x="186568" y="188656"/>
              <a:chExt cx="883659" cy="893719"/>
            </a:xfrm>
          </p:grpSpPr>
          <p:sp>
            <p:nvSpPr>
              <p:cNvPr id="18" name="í$ļídé"/>
              <p:cNvSpPr/>
              <p:nvPr/>
            </p:nvSpPr>
            <p:spPr>
              <a:xfrm rot="8100000">
                <a:off x="186568" y="188656"/>
                <a:ext cx="883659" cy="893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28842"/>
              </a:solidFill>
              <a:ln w="12700" cap="flat">
                <a:noFill/>
                <a:miter lim="400000"/>
              </a:ln>
              <a:effectLst/>
            </p:spPr>
            <p:txBody>
              <a:bodyPr wrap="square" lIns="45719" tIns="45719" rIns="45719" bIns="45719" numCol="1" anchor="ctr">
                <a:noAutofit/>
              </a:bodyPr>
              <a:lstStyle/>
              <a:p>
                <a:pPr algn="ctr">
                  <a:defRPr sz="1400">
                    <a:solidFill>
                      <a:srgbClr val="FFFFFF"/>
                    </a:solidFill>
                  </a:defRPr>
                </a:pPr>
                <a:endParaRPr/>
              </a:p>
            </p:txBody>
          </p:sp>
          <p:grpSp>
            <p:nvGrpSpPr>
              <p:cNvPr id="19" name="ïṣ1ïdê"/>
              <p:cNvGrpSpPr/>
              <p:nvPr/>
            </p:nvGrpSpPr>
            <p:grpSpPr>
              <a:xfrm>
                <a:off x="322062" y="324129"/>
                <a:ext cx="619789" cy="619783"/>
                <a:chOff x="0" y="0"/>
                <a:chExt cx="619787" cy="619781"/>
              </a:xfrm>
            </p:grpSpPr>
            <p:sp>
              <p:nvSpPr>
                <p:cNvPr id="20" name="圆形"/>
                <p:cNvSpPr/>
                <p:nvPr/>
              </p:nvSpPr>
              <p:spPr>
                <a:xfrm>
                  <a:off x="0" y="0"/>
                  <a:ext cx="619788" cy="61978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400">
                      <a:solidFill>
                        <a:srgbClr val="404040"/>
                      </a:solidFill>
                      <a:latin typeface="微软雅黑"/>
                      <a:ea typeface="微软雅黑"/>
                      <a:cs typeface="微软雅黑"/>
                      <a:sym typeface="微软雅黑"/>
                    </a:defRPr>
                  </a:pPr>
                  <a:endParaRPr/>
                </a:p>
              </p:txBody>
            </p:sp>
            <p:sp>
              <p:nvSpPr>
                <p:cNvPr id="21" name="深度…"/>
                <p:cNvSpPr txBox="1"/>
                <p:nvPr/>
              </p:nvSpPr>
              <p:spPr>
                <a:xfrm>
                  <a:off x="101044" y="90764"/>
                  <a:ext cx="417699" cy="4382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normAutofit/>
                </a:bodyPr>
                <a:lstStyle/>
                <a:p>
                  <a:pPr algn="ctr" defTabSz="822959">
                    <a:defRPr sz="1260">
                      <a:solidFill>
                        <a:srgbClr val="404040"/>
                      </a:solidFill>
                      <a:latin typeface="微软雅黑"/>
                      <a:ea typeface="微软雅黑"/>
                      <a:cs typeface="微软雅黑"/>
                      <a:sym typeface="微软雅黑"/>
                    </a:defRPr>
                  </a:pPr>
                  <a:r>
                    <a:t>深度</a:t>
                  </a:r>
                </a:p>
                <a:p>
                  <a:pPr algn="ctr" defTabSz="822959">
                    <a:defRPr sz="1260">
                      <a:solidFill>
                        <a:srgbClr val="404040"/>
                      </a:solidFill>
                      <a:latin typeface="微软雅黑"/>
                      <a:ea typeface="微软雅黑"/>
                      <a:cs typeface="微软雅黑"/>
                      <a:sym typeface="微软雅黑"/>
                    </a:defRPr>
                  </a:pPr>
                  <a:r>
                    <a:t>学习</a:t>
                  </a:r>
                </a:p>
              </p:txBody>
            </p:sp>
          </p:grpSp>
        </p:grpSp>
      </p:grpSp>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Tree>
    <p:extLst>
      <p:ext uri="{BB962C8B-B14F-4D97-AF65-F5344CB8AC3E}">
        <p14:creationId xmlns:p14="http://schemas.microsoft.com/office/powerpoint/2010/main" val="2466113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4" y="590550"/>
            <a:ext cx="5692210" cy="546100"/>
          </a:xfrm>
        </p:spPr>
        <p:txBody>
          <a:bodyPr/>
          <a:lstStyle/>
          <a:p>
            <a:r>
              <a:rPr lang="en-US" altLang="zh-CN" dirty="0"/>
              <a:t>AI</a:t>
            </a:r>
            <a:r>
              <a:rPr lang="zh-CN" altLang="en-US" dirty="0"/>
              <a:t>融入越来越多的教育场景</a:t>
            </a:r>
          </a:p>
        </p:txBody>
      </p:sp>
      <p:pic>
        <p:nvPicPr>
          <p:cNvPr id="4" name="图片 3"/>
          <p:cNvPicPr>
            <a:picLocks noChangeAspect="1"/>
          </p:cNvPicPr>
          <p:nvPr/>
        </p:nvPicPr>
        <p:blipFill>
          <a:blip r:embed="rId2"/>
          <a:stretch>
            <a:fillRect/>
          </a:stretch>
        </p:blipFill>
        <p:spPr>
          <a:xfrm>
            <a:off x="1828800" y="1699889"/>
            <a:ext cx="8539566" cy="3879501"/>
          </a:xfrm>
          <a:prstGeom prst="rect">
            <a:avLst/>
          </a:prstGeom>
        </p:spPr>
      </p:pic>
      <p:sp>
        <p:nvSpPr>
          <p:cNvPr id="6" name="矩形 5"/>
          <p:cNvSpPr/>
          <p:nvPr/>
        </p:nvSpPr>
        <p:spPr>
          <a:xfrm>
            <a:off x="2107770" y="5888713"/>
            <a:ext cx="8570563" cy="461665"/>
          </a:xfrm>
          <a:prstGeom prst="rect">
            <a:avLst/>
          </a:prstGeom>
          <a:solidFill>
            <a:schemeClr val="accent1"/>
          </a:solidFill>
        </p:spPr>
        <p:txBody>
          <a:bodyPr wrap="square">
            <a:spAutoFit/>
          </a:bodyPr>
          <a:lstStyle/>
          <a:p>
            <a:pPr>
              <a:lnSpc>
                <a:spcPct val="150000"/>
              </a:lnSpc>
              <a:tabLst/>
            </a:pPr>
            <a:r>
              <a:rPr lang="en-US" altLang="zh-CN" sz="1600" dirty="0" err="1">
                <a:solidFill>
                  <a:schemeClr val="bg1"/>
                </a:solidFill>
                <a:latin typeface="微软雅黑" pitchFamily="18" charset="0"/>
                <a:cs typeface="微软雅黑" pitchFamily="18" charset="0"/>
              </a:rPr>
              <a:t>下一波教育</a:t>
            </a:r>
            <a:r>
              <a:rPr lang="zh-CN" altLang="en-US" sz="1600" dirty="0">
                <a:solidFill>
                  <a:schemeClr val="bg1"/>
                </a:solidFill>
                <a:latin typeface="微软雅黑" pitchFamily="18" charset="0"/>
                <a:cs typeface="微软雅黑" pitchFamily="18" charset="0"/>
              </a:rPr>
              <a:t>发展</a:t>
            </a:r>
            <a:r>
              <a:rPr lang="en-US" altLang="zh-CN" sz="1600" dirty="0" err="1">
                <a:solidFill>
                  <a:schemeClr val="bg1"/>
                </a:solidFill>
                <a:latin typeface="微软雅黑" pitchFamily="18" charset="0"/>
                <a:cs typeface="微软雅黑" pitchFamily="18" charset="0"/>
              </a:rPr>
              <a:t>浪潮</a:t>
            </a:r>
            <a:r>
              <a:rPr lang="zh-CN" altLang="en-US" sz="1600" dirty="0">
                <a:solidFill>
                  <a:schemeClr val="bg1"/>
                </a:solidFill>
                <a:latin typeface="微软雅黑" pitchFamily="18" charset="0"/>
                <a:cs typeface="微软雅黑" pitchFamily="18" charset="0"/>
              </a:rPr>
              <a:t>，</a:t>
            </a:r>
            <a:r>
              <a:rPr lang="en-US" altLang="zh-CN" sz="1600" dirty="0" err="1">
                <a:solidFill>
                  <a:schemeClr val="bg1"/>
                </a:solidFill>
                <a:latin typeface="微软雅黑" pitchFamily="18" charset="0"/>
                <a:cs typeface="微软雅黑" pitchFamily="18" charset="0"/>
              </a:rPr>
              <a:t>核心驱动来自以人工智能为核心的科技</a:t>
            </a:r>
            <a:r>
              <a:rPr lang="en-US" altLang="zh-CN" sz="1600" dirty="0">
                <a:solidFill>
                  <a:schemeClr val="bg1"/>
                </a:solidFill>
                <a:latin typeface="Times New Roman" pitchFamily="18" charset="0"/>
                <a:cs typeface="Times New Roman" pitchFamily="18" charset="0"/>
              </a:rPr>
              <a:t> </a:t>
            </a:r>
            <a:r>
              <a:rPr lang="en-US" altLang="zh-CN" sz="1600" dirty="0">
                <a:solidFill>
                  <a:schemeClr val="bg1"/>
                </a:solidFill>
                <a:latin typeface="微软雅黑" pitchFamily="18" charset="0"/>
                <a:cs typeface="微软雅黑" pitchFamily="18" charset="0"/>
              </a:rPr>
              <a:t>+</a:t>
            </a:r>
            <a:r>
              <a:rPr lang="en-US" altLang="zh-CN" sz="1600" dirty="0">
                <a:solidFill>
                  <a:schemeClr val="bg1"/>
                </a:solidFill>
                <a:latin typeface="Times New Roman" pitchFamily="18" charset="0"/>
                <a:cs typeface="Times New Roman" pitchFamily="18" charset="0"/>
              </a:rPr>
              <a:t> </a:t>
            </a:r>
            <a:r>
              <a:rPr lang="en-US" altLang="zh-CN" sz="1600" dirty="0" err="1">
                <a:solidFill>
                  <a:schemeClr val="bg1"/>
                </a:solidFill>
                <a:latin typeface="微软雅黑" pitchFamily="18" charset="0"/>
                <a:cs typeface="微软雅黑" pitchFamily="18" charset="0"/>
              </a:rPr>
              <a:t>教研</a:t>
            </a:r>
            <a:r>
              <a:rPr lang="zh-CN" altLang="en-US" sz="1600" dirty="0">
                <a:solidFill>
                  <a:schemeClr val="bg1"/>
                </a:solidFill>
                <a:latin typeface="微软雅黑" pitchFamily="18" charset="0"/>
                <a:cs typeface="微软雅黑" pitchFamily="18" charset="0"/>
              </a:rPr>
              <a:t>的</a:t>
            </a:r>
            <a:r>
              <a:rPr lang="en-US" altLang="zh-CN" sz="1600" dirty="0" err="1">
                <a:solidFill>
                  <a:schemeClr val="bg1"/>
                </a:solidFill>
                <a:latin typeface="微软雅黑" pitchFamily="18" charset="0"/>
                <a:cs typeface="微软雅黑" pitchFamily="18" charset="0"/>
              </a:rPr>
              <a:t>创新融合</a:t>
            </a:r>
            <a:r>
              <a:rPr lang="zh-CN" altLang="en-US" sz="1600" dirty="0">
                <a:solidFill>
                  <a:schemeClr val="bg1"/>
                </a:solidFill>
                <a:latin typeface="微软雅黑" pitchFamily="18" charset="0"/>
                <a:cs typeface="微软雅黑" pitchFamily="18" charset="0"/>
              </a:rPr>
              <a:t>。</a:t>
            </a:r>
            <a:endParaRPr lang="en-US" altLang="zh-CN" sz="1600" dirty="0">
              <a:solidFill>
                <a:schemeClr val="bg1"/>
              </a:solidFill>
              <a:latin typeface="微软雅黑" pitchFamily="18" charset="0"/>
              <a:cs typeface="微软雅黑" pitchFamily="18" charset="0"/>
            </a:endParaRPr>
          </a:p>
        </p:txBody>
      </p:sp>
      <p:sp>
        <p:nvSpPr>
          <p:cNvPr id="5" name="矩形 4"/>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Tree>
    <p:extLst>
      <p:ext uri="{BB962C8B-B14F-4D97-AF65-F5344CB8AC3E}">
        <p14:creationId xmlns:p14="http://schemas.microsoft.com/office/powerpoint/2010/main" val="310154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19C182D5-2230-4FCC-AC83-48CD2348CD89}"/>
              </a:ext>
            </a:extLst>
          </p:cNvPr>
          <p:cNvPicPr>
            <a:picLocks noChangeAspect="1"/>
          </p:cNvPicPr>
          <p:nvPr/>
        </p:nvPicPr>
        <p:blipFill rotWithShape="1">
          <a:blip r:embed="rId3"/>
          <a:srcRect l="20110" t="15664" r="19046" b="47330"/>
          <a:stretch/>
        </p:blipFill>
        <p:spPr>
          <a:xfrm>
            <a:off x="6157003" y="2387906"/>
            <a:ext cx="6034997" cy="4018879"/>
          </a:xfrm>
          <a:prstGeom prst="rect">
            <a:avLst/>
          </a:prstGeom>
        </p:spPr>
      </p:pic>
      <p:sp>
        <p:nvSpPr>
          <p:cNvPr id="2" name="文本占位符 1"/>
          <p:cNvSpPr>
            <a:spLocks noGrp="1"/>
          </p:cNvSpPr>
          <p:nvPr>
            <p:ph type="body" sz="quarter" idx="10"/>
          </p:nvPr>
        </p:nvSpPr>
        <p:spPr>
          <a:xfrm>
            <a:off x="2951416" y="590550"/>
            <a:ext cx="9132096" cy="546100"/>
          </a:xfrm>
          <a:noFill/>
        </p:spPr>
        <p:txBody>
          <a:bodyPr/>
          <a:lstStyle/>
          <a:p>
            <a:pPr>
              <a:defRPr>
                <a:latin typeface="Arial"/>
                <a:ea typeface="Arial"/>
                <a:cs typeface="Arial"/>
                <a:sym typeface="Arial"/>
              </a:defRPr>
            </a:pPr>
            <a:r>
              <a:rPr lang="zh-CN" altLang="en-US" sz="2800" dirty="0">
                <a:latin typeface="+mj-ea"/>
                <a:ea typeface="+mj-ea"/>
                <a:sym typeface="微软雅黑"/>
              </a:rPr>
              <a:t>人工智能人才需求旺盛</a:t>
            </a:r>
          </a:p>
        </p:txBody>
      </p:sp>
      <p:sp>
        <p:nvSpPr>
          <p:cNvPr id="44" name="矩形 43"/>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Calibri"/>
                <a:ea typeface="微软雅黑"/>
                <a:cs typeface="+mn-cs"/>
              </a:rPr>
              <a:t>1</a:t>
            </a:r>
            <a:endParaRPr kumimoji="0" lang="zh-CN" altLang="en-US" sz="4400" b="1"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13" name="文本框 12">
            <a:extLst>
              <a:ext uri="{FF2B5EF4-FFF2-40B4-BE49-F238E27FC236}">
                <a16:creationId xmlns="" xmlns:a16="http://schemas.microsoft.com/office/drawing/2014/main" id="{140577C3-C9FA-48EE-AE43-B6414993997E}"/>
              </a:ext>
            </a:extLst>
          </p:cNvPr>
          <p:cNvSpPr txBox="1"/>
          <p:nvPr/>
        </p:nvSpPr>
        <p:spPr>
          <a:xfrm>
            <a:off x="215825" y="1585284"/>
            <a:ext cx="5919067"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AAAI</a:t>
            </a: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CSTA</a:t>
            </a: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AI4ALL </a:t>
            </a:r>
            <a:r>
              <a:rPr lang="zh-CN" altLang="en-US" sz="1600" b="1" dirty="0">
                <a:latin typeface="黑体" panose="02010609060101010101" pitchFamily="49" charset="-122"/>
                <a:ea typeface="黑体" panose="02010609060101010101" pitchFamily="49" charset="-122"/>
              </a:rPr>
              <a:t>联合发布“</a:t>
            </a:r>
            <a:r>
              <a:rPr lang="en-US" altLang="zh-CN" sz="1600" b="1" dirty="0">
                <a:latin typeface="黑体" panose="02010609060101010101" pitchFamily="49" charset="-122"/>
                <a:ea typeface="黑体" panose="02010609060101010101" pitchFamily="49" charset="-122"/>
              </a:rPr>
              <a:t>AI for K-12”</a:t>
            </a:r>
            <a:r>
              <a:rPr lang="zh-CN" altLang="en-US" sz="1600" b="1" dirty="0">
                <a:latin typeface="黑体" panose="02010609060101010101" pitchFamily="49" charset="-122"/>
                <a:ea typeface="黑体" panose="02010609060101010101" pitchFamily="49" charset="-122"/>
              </a:rPr>
              <a:t>项目</a:t>
            </a:r>
            <a:endParaRPr lang="zh-CN" altLang="en-US" sz="1600" dirty="0">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 xmlns:a16="http://schemas.microsoft.com/office/drawing/2014/main" id="{083E0E90-2A60-4FEE-9964-6787F2D7E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825" y="1939271"/>
            <a:ext cx="6412051" cy="4116621"/>
          </a:xfrm>
          <a:prstGeom prst="rect">
            <a:avLst/>
          </a:prstGeom>
        </p:spPr>
      </p:pic>
      <p:sp>
        <p:nvSpPr>
          <p:cNvPr id="14" name="文本框 13">
            <a:extLst>
              <a:ext uri="{FF2B5EF4-FFF2-40B4-BE49-F238E27FC236}">
                <a16:creationId xmlns="" xmlns:a16="http://schemas.microsoft.com/office/drawing/2014/main" id="{4BC36F30-05BB-4BFA-99E5-0DAF2272650A}"/>
              </a:ext>
            </a:extLst>
          </p:cNvPr>
          <p:cNvSpPr txBox="1"/>
          <p:nvPr/>
        </p:nvSpPr>
        <p:spPr>
          <a:xfrm>
            <a:off x="344754" y="5952777"/>
            <a:ext cx="5812249" cy="769441"/>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    美国时间 </a:t>
            </a:r>
            <a:r>
              <a:rPr lang="en-US" altLang="zh-CN" sz="1100" dirty="0">
                <a:latin typeface="微软雅黑" panose="020B0503020204020204" pitchFamily="34" charset="-122"/>
                <a:ea typeface="微软雅黑" panose="020B0503020204020204" pitchFamily="34" charset="-122"/>
              </a:rPr>
              <a:t>5 </a:t>
            </a:r>
            <a:r>
              <a:rPr lang="zh-CN" altLang="en-US" sz="1100" dirty="0">
                <a:latin typeface="微软雅黑" panose="020B0503020204020204" pitchFamily="34" charset="-122"/>
                <a:ea typeface="微软雅黑" panose="020B0503020204020204" pitchFamily="34" charset="-122"/>
              </a:rPr>
              <a:t>月 </a:t>
            </a:r>
            <a:r>
              <a:rPr lang="en-US" altLang="zh-CN" sz="1100" dirty="0">
                <a:latin typeface="微软雅黑" panose="020B0503020204020204" pitchFamily="34" charset="-122"/>
                <a:ea typeface="微软雅黑" panose="020B0503020204020204" pitchFamily="34" charset="-122"/>
              </a:rPr>
              <a:t>15 </a:t>
            </a:r>
            <a:r>
              <a:rPr lang="zh-CN" altLang="en-US" sz="1100" dirty="0">
                <a:latin typeface="微软雅黑" panose="020B0503020204020204" pitchFamily="34" charset="-122"/>
                <a:ea typeface="微软雅黑" panose="020B0503020204020204" pitchFamily="34" charset="-122"/>
              </a:rPr>
              <a:t>日，</a:t>
            </a:r>
            <a:r>
              <a:rPr lang="en-US" altLang="zh-CN" sz="1100" dirty="0">
                <a:latin typeface="微软雅黑" panose="020B0503020204020204" pitchFamily="34" charset="-122"/>
                <a:ea typeface="微软雅黑" panose="020B0503020204020204" pitchFamily="34" charset="-122"/>
              </a:rPr>
              <a:t>AAAI</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CSTA </a:t>
            </a:r>
            <a:r>
              <a:rPr lang="zh-CN" altLang="en-US" sz="1100" dirty="0">
                <a:latin typeface="微软雅黑" panose="020B0503020204020204" pitchFamily="34" charset="-122"/>
                <a:ea typeface="微软雅黑" panose="020B0503020204020204" pitchFamily="34" charset="-122"/>
              </a:rPr>
              <a:t>和李飞飞发起的 </a:t>
            </a:r>
            <a:r>
              <a:rPr lang="en-US" altLang="zh-CN" sz="1100" dirty="0">
                <a:latin typeface="微软雅黑" panose="020B0503020204020204" pitchFamily="34" charset="-122"/>
                <a:ea typeface="微软雅黑" panose="020B0503020204020204" pitchFamily="34" charset="-122"/>
              </a:rPr>
              <a:t>AI4ALL </a:t>
            </a:r>
            <a:r>
              <a:rPr lang="zh-CN" altLang="en-US" sz="1100" dirty="0">
                <a:latin typeface="微软雅黑" panose="020B0503020204020204" pitchFamily="34" charset="-122"/>
                <a:ea typeface="微软雅黑" panose="020B0503020204020204" pitchFamily="34" charset="-122"/>
              </a:rPr>
              <a:t>三家机构，共同推出了“</a:t>
            </a:r>
            <a:r>
              <a:rPr lang="en-US" altLang="zh-CN" sz="1100" dirty="0">
                <a:latin typeface="微软雅黑" panose="020B0503020204020204" pitchFamily="34" charset="-122"/>
                <a:ea typeface="微软雅黑" panose="020B0503020204020204" pitchFamily="34" charset="-122"/>
              </a:rPr>
              <a:t>AI for K-12”</a:t>
            </a:r>
            <a:r>
              <a:rPr lang="zh-CN" altLang="en-US" sz="1100" dirty="0">
                <a:latin typeface="微软雅黑" panose="020B0503020204020204" pitchFamily="34" charset="-122"/>
                <a:ea typeface="微软雅黑" panose="020B0503020204020204" pitchFamily="34" charset="-122"/>
              </a:rPr>
              <a:t>项目，旨在为 </a:t>
            </a:r>
            <a:r>
              <a:rPr lang="en-US" altLang="zh-CN" sz="1100" dirty="0">
                <a:latin typeface="微软雅黑" panose="020B0503020204020204" pitchFamily="34" charset="-122"/>
                <a:ea typeface="微软雅黑" panose="020B0503020204020204" pitchFamily="34" charset="-122"/>
              </a:rPr>
              <a:t>K12 </a:t>
            </a:r>
            <a:r>
              <a:rPr lang="zh-CN" altLang="en-US" sz="1100" dirty="0">
                <a:latin typeface="微软雅黑" panose="020B0503020204020204" pitchFamily="34" charset="-122"/>
                <a:ea typeface="微软雅黑" panose="020B0503020204020204" pitchFamily="34" charset="-122"/>
              </a:rPr>
              <a:t>学生制定 </a:t>
            </a:r>
            <a:r>
              <a:rPr lang="en-US" altLang="zh-CN" sz="1100" dirty="0">
                <a:latin typeface="微软雅黑" panose="020B0503020204020204" pitchFamily="34" charset="-122"/>
                <a:ea typeface="微软雅黑" panose="020B0503020204020204" pitchFamily="34" charset="-122"/>
              </a:rPr>
              <a:t>AI </a:t>
            </a:r>
            <a:r>
              <a:rPr lang="zh-CN" altLang="en-US" sz="1100" dirty="0">
                <a:latin typeface="微软雅黑" panose="020B0503020204020204" pitchFamily="34" charset="-122"/>
                <a:ea typeface="微软雅黑" panose="020B0503020204020204" pitchFamily="34" charset="-122"/>
              </a:rPr>
              <a:t>教育的标准指南。从去年开始，人工智能教育逐渐呈现低龄化发展趋势，从高中教材到小学教育，甚至幼儿编程都可以看到 </a:t>
            </a:r>
            <a:r>
              <a:rPr lang="en-US" altLang="zh-CN" sz="1100" dirty="0">
                <a:latin typeface="微软雅黑" panose="020B0503020204020204" pitchFamily="34" charset="-122"/>
                <a:ea typeface="微软雅黑" panose="020B0503020204020204" pitchFamily="34" charset="-122"/>
              </a:rPr>
              <a:t>AI </a:t>
            </a:r>
            <a:r>
              <a:rPr lang="zh-CN" altLang="en-US" sz="1100" dirty="0">
                <a:latin typeface="微软雅黑" panose="020B0503020204020204" pitchFamily="34" charset="-122"/>
                <a:ea typeface="微软雅黑" panose="020B0503020204020204" pitchFamily="34" charset="-122"/>
              </a:rPr>
              <a:t>的身影。在人工智能发展的大潮流中，</a:t>
            </a:r>
            <a:r>
              <a:rPr lang="en-US" altLang="zh-CN" sz="1100" dirty="0">
                <a:latin typeface="微软雅黑" panose="020B0503020204020204" pitchFamily="34" charset="-122"/>
                <a:ea typeface="微软雅黑" panose="020B0503020204020204" pitchFamily="34" charset="-122"/>
              </a:rPr>
              <a:t>AI </a:t>
            </a:r>
            <a:r>
              <a:rPr lang="zh-CN" altLang="en-US" sz="1100" dirty="0">
                <a:latin typeface="微软雅黑" panose="020B0503020204020204" pitchFamily="34" charset="-122"/>
                <a:ea typeface="微软雅黑" panose="020B0503020204020204" pitchFamily="34" charset="-122"/>
              </a:rPr>
              <a:t>教育的低龄化仿佛是一个必然发生的事情</a:t>
            </a:r>
            <a:r>
              <a:rPr lang="zh-CN" altLang="en-US" sz="1100" dirty="0">
                <a:latin typeface="黑体" panose="02010609060101010101" pitchFamily="49" charset="-122"/>
                <a:ea typeface="黑体" panose="02010609060101010101" pitchFamily="49" charset="-122"/>
              </a:rPr>
              <a:t>。</a:t>
            </a:r>
          </a:p>
        </p:txBody>
      </p:sp>
      <p:sp>
        <p:nvSpPr>
          <p:cNvPr id="16" name="文本框 15">
            <a:extLst>
              <a:ext uri="{FF2B5EF4-FFF2-40B4-BE49-F238E27FC236}">
                <a16:creationId xmlns="" xmlns:a16="http://schemas.microsoft.com/office/drawing/2014/main" id="{8F171C6A-C32A-4869-9593-61840983535A}"/>
              </a:ext>
            </a:extLst>
          </p:cNvPr>
          <p:cNvSpPr txBox="1"/>
          <p:nvPr/>
        </p:nvSpPr>
        <p:spPr>
          <a:xfrm>
            <a:off x="6350717" y="1593001"/>
            <a:ext cx="5919067"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中国人工智能人才缺口超</a:t>
            </a:r>
            <a:r>
              <a:rPr lang="en-US" altLang="zh-CN" sz="1600" b="1" dirty="0">
                <a:latin typeface="黑体" panose="02010609060101010101" pitchFamily="49" charset="-122"/>
                <a:ea typeface="黑体" panose="02010609060101010101" pitchFamily="49" charset="-122"/>
              </a:rPr>
              <a:t>500</a:t>
            </a:r>
            <a:r>
              <a:rPr lang="zh-CN" altLang="en-US" sz="1600" b="1" dirty="0">
                <a:latin typeface="黑体" panose="02010609060101010101" pitchFamily="49" charset="-122"/>
                <a:ea typeface="黑体" panose="02010609060101010101" pitchFamily="49" charset="-122"/>
              </a:rPr>
              <a:t>万 供求比例仅为</a:t>
            </a:r>
            <a:r>
              <a:rPr lang="en-US" altLang="zh-CN" sz="1600" b="1" dirty="0">
                <a:latin typeface="黑体" panose="02010609060101010101" pitchFamily="49" charset="-122"/>
                <a:ea typeface="黑体" panose="02010609060101010101" pitchFamily="49" charset="-122"/>
              </a:rPr>
              <a:t>1:10</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2731624"/>
      </p:ext>
    </p:extLst>
  </p:cSld>
  <p:clrMapOvr>
    <a:masterClrMapping/>
  </p:clrMapOvr>
</p:sld>
</file>

<file path=ppt/theme/theme1.xml><?xml version="1.0" encoding="utf-8"?>
<a:theme xmlns:a="http://schemas.openxmlformats.org/drawingml/2006/main" name="Office 主题">
  <a:themeElements>
    <a:clrScheme name="自定义 19">
      <a:dk1>
        <a:sysClr val="windowText" lastClr="000000"/>
      </a:dk1>
      <a:lt1>
        <a:sysClr val="window" lastClr="FFFFFF"/>
      </a:lt1>
      <a:dk2>
        <a:srgbClr val="44546A"/>
      </a:dk2>
      <a:lt2>
        <a:srgbClr val="E7E6E6"/>
      </a:lt2>
      <a:accent1>
        <a:srgbClr val="059F5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12760</TotalTime>
  <Words>2113</Words>
  <Application>Microsoft Office PowerPoint</Application>
  <PresentationFormat>宽屏</PresentationFormat>
  <Paragraphs>413</Paragraphs>
  <Slides>34</Slides>
  <Notes>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Aparajita</vt:lpstr>
      <vt:lpstr>Gill Sans</vt:lpstr>
      <vt:lpstr>Mangal</vt:lpstr>
      <vt:lpstr>黑体</vt:lpstr>
      <vt:lpstr>宋体</vt:lpstr>
      <vt:lpstr>宋体</vt:lpstr>
      <vt:lpstr>微软雅黑</vt:lpstr>
      <vt:lpstr>Arial</vt:lpstr>
      <vt:lpstr>Calibri</vt:lpstr>
      <vt:lpstr>Calibri Light</vt:lpstr>
      <vt:lpstr>Segoe UI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sensetime</cp:lastModifiedBy>
  <cp:revision>861</cp:revision>
  <dcterms:created xsi:type="dcterms:W3CDTF">2015-08-04T01:49:34Z</dcterms:created>
  <dcterms:modified xsi:type="dcterms:W3CDTF">2018-07-16T05:20:06Z</dcterms:modified>
</cp:coreProperties>
</file>